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6" r:id="rId4"/>
    <p:sldId id="288" r:id="rId5"/>
    <p:sldId id="290" r:id="rId6"/>
    <p:sldId id="280" r:id="rId7"/>
    <p:sldId id="281" r:id="rId8"/>
    <p:sldId id="282" r:id="rId9"/>
    <p:sldId id="258" r:id="rId10"/>
    <p:sldId id="259" r:id="rId11"/>
    <p:sldId id="260" r:id="rId12"/>
    <p:sldId id="261" r:id="rId13"/>
    <p:sldId id="262" r:id="rId14"/>
    <p:sldId id="287" r:id="rId15"/>
    <p:sldId id="263" r:id="rId16"/>
    <p:sldId id="264" r:id="rId17"/>
    <p:sldId id="257"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03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146"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E64E0F7-90F3-4611-BEFA-C2AA5DA23632}" type="datetimeFigureOut">
              <a:rPr lang="en-IN" smtClean="0"/>
              <a:pPr/>
              <a:t>21-02-2019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2FC3B-9507-4D6E-8DFE-4776AD805C7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64E0F7-90F3-4611-BEFA-C2AA5DA23632}" type="datetimeFigureOut">
              <a:rPr lang="en-IN" smtClean="0"/>
              <a:pPr/>
              <a:t>21-02-2019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2FC3B-9507-4D6E-8DFE-4776AD805C7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64E0F7-90F3-4611-BEFA-C2AA5DA23632}" type="datetimeFigureOut">
              <a:rPr lang="en-IN" smtClean="0"/>
              <a:pPr/>
              <a:t>21-02-2019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2FC3B-9507-4D6E-8DFE-4776AD805C7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64E0F7-90F3-4611-BEFA-C2AA5DA23632}" type="datetimeFigureOut">
              <a:rPr lang="en-IN" smtClean="0"/>
              <a:pPr/>
              <a:t>21-02-2019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2FC3B-9507-4D6E-8DFE-4776AD805C7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64E0F7-90F3-4611-BEFA-C2AA5DA23632}" type="datetimeFigureOut">
              <a:rPr lang="en-IN" smtClean="0"/>
              <a:pPr/>
              <a:t>21-02-2019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52FC3B-9507-4D6E-8DFE-4776AD805C7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E64E0F7-90F3-4611-BEFA-C2AA5DA23632}" type="datetimeFigureOut">
              <a:rPr lang="en-IN" smtClean="0"/>
              <a:pPr/>
              <a:t>21-02-2019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52FC3B-9507-4D6E-8DFE-4776AD805C7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E64E0F7-90F3-4611-BEFA-C2AA5DA23632}" type="datetimeFigureOut">
              <a:rPr lang="en-IN" smtClean="0"/>
              <a:pPr/>
              <a:t>21-02-2019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52FC3B-9507-4D6E-8DFE-4776AD805C7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E64E0F7-90F3-4611-BEFA-C2AA5DA23632}" type="datetimeFigureOut">
              <a:rPr lang="en-IN" smtClean="0"/>
              <a:pPr/>
              <a:t>21-02-2019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52FC3B-9507-4D6E-8DFE-4776AD805C7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4E0F7-90F3-4611-BEFA-C2AA5DA23632}" type="datetimeFigureOut">
              <a:rPr lang="en-IN" smtClean="0"/>
              <a:pPr/>
              <a:t>21-02-2019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52FC3B-9507-4D6E-8DFE-4776AD805C7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64E0F7-90F3-4611-BEFA-C2AA5DA23632}" type="datetimeFigureOut">
              <a:rPr lang="en-IN" smtClean="0"/>
              <a:pPr/>
              <a:t>21-02-2019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52FC3B-9507-4D6E-8DFE-4776AD805C7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64E0F7-90F3-4611-BEFA-C2AA5DA23632}" type="datetimeFigureOut">
              <a:rPr lang="en-IN" smtClean="0"/>
              <a:pPr/>
              <a:t>21-02-2019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52FC3B-9507-4D6E-8DFE-4776AD805C7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64E0F7-90F3-4611-BEFA-C2AA5DA23632}" type="datetimeFigureOut">
              <a:rPr lang="en-IN" smtClean="0"/>
              <a:pPr/>
              <a:t>21-02-2019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FC3B-9507-4D6E-8DFE-4776AD805C7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8062664" cy="1470025"/>
          </a:xfrm>
        </p:spPr>
        <p:txBody>
          <a:bodyPr/>
          <a:lstStyle/>
          <a:p>
            <a:r>
              <a:rPr lang="en-US" dirty="0" smtClean="0"/>
              <a:t>Group velocity and Phase velocity</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endParaRPr lang="en-IN" dirty="0"/>
          </a:p>
        </p:txBody>
      </p:sp>
      <p:sp>
        <p:nvSpPr>
          <p:cNvPr id="3" name="Content Placeholder 2"/>
          <p:cNvSpPr>
            <a:spLocks noGrp="1"/>
          </p:cNvSpPr>
          <p:nvPr>
            <p:ph idx="1"/>
          </p:nvPr>
        </p:nvSpPr>
        <p:spPr>
          <a:xfrm>
            <a:off x="457200" y="836712"/>
            <a:ext cx="8229600" cy="5289451"/>
          </a:xfrm>
        </p:spPr>
        <p:txBody>
          <a:bodyPr/>
          <a:lstStyle/>
          <a:p>
            <a:r>
              <a:rPr lang="en-US" dirty="0" smtClean="0"/>
              <a:t>Instead, we expect the wave representation of a moving body to correspond to a wave packet, or wave group, like that shown in Fig. below:</a:t>
            </a:r>
          </a:p>
          <a:p>
            <a:endParaRPr lang="en-US" dirty="0"/>
          </a:p>
          <a:p>
            <a:endParaRPr lang="en-US" dirty="0" smtClean="0"/>
          </a:p>
          <a:p>
            <a:endParaRPr lang="en-US" dirty="0" smtClean="0"/>
          </a:p>
          <a:p>
            <a:r>
              <a:rPr lang="en-US" dirty="0" smtClean="0"/>
              <a:t>whose waves have amplitudes upon which the likelihood of detecting the body depends.</a:t>
            </a:r>
            <a:endParaRPr lang="en-IN" dirty="0"/>
          </a:p>
        </p:txBody>
      </p:sp>
      <p:pic>
        <p:nvPicPr>
          <p:cNvPr id="15361" name="Picture 1" descr="C:\Users\Ameer Azam\Desktop\PPTs\figures\20150213_105953.jpg"/>
          <p:cNvPicPr>
            <a:picLocks noChangeAspect="1" noChangeArrowheads="1"/>
          </p:cNvPicPr>
          <p:nvPr/>
        </p:nvPicPr>
        <p:blipFill>
          <a:blip r:embed="rId2" cstate="print"/>
          <a:srcRect/>
          <a:stretch>
            <a:fillRect/>
          </a:stretch>
        </p:blipFill>
        <p:spPr bwMode="auto">
          <a:xfrm>
            <a:off x="2051721" y="2924944"/>
            <a:ext cx="3240360" cy="1500799"/>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A familiar example of how wave groups come into being is the case of beats. When two sound waves of the same amplitude but of slightly different frequencies are produced simultaneously, the sound we hear has a frequency equal to the average of the two original frequencies and its amplitude rises and falls periodically.</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The amplitude fluctuations occur as many times per second as the difference between the two original frequencies. If the original sounds have frequencies of, say, 440 and 442 Hz, we will hear a fluctuating sound of frequency 441 Hz with two loudness peaks, called beats, per second. The production of beats is illustrated in Fig.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7410" name="Picture 2" descr="C:\Users\Ameer Azam\Desktop\PPTs\figures\20150213_110005.jpg"/>
          <p:cNvPicPr>
            <a:picLocks noChangeAspect="1" noChangeArrowheads="1"/>
          </p:cNvPicPr>
          <p:nvPr/>
        </p:nvPicPr>
        <p:blipFill>
          <a:blip r:embed="rId2" cstate="print"/>
          <a:srcRect/>
          <a:stretch>
            <a:fillRect/>
          </a:stretch>
        </p:blipFill>
        <p:spPr bwMode="auto">
          <a:xfrm>
            <a:off x="395536" y="1412776"/>
            <a:ext cx="8360305" cy="460846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3000" y="1028700"/>
            <a:ext cx="6858000" cy="4800600"/>
          </a:xfrm>
          <a:prstGeom prst="rect">
            <a:avLst/>
          </a:prstGeom>
        </p:spPr>
      </p:pic>
    </p:spTree>
    <p:extLst>
      <p:ext uri="{BB962C8B-B14F-4D97-AF65-F5344CB8AC3E}">
        <p14:creationId xmlns:p14="http://schemas.microsoft.com/office/powerpoint/2010/main" val="11679923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A way to mathematically describe a wave group, then, is in terms of a superposition of individual waves of different wavelengths whose interference with one another results in the variation in amplitude that defines the group shape.</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IN" dirty="0"/>
          </a:p>
        </p:txBody>
      </p:sp>
      <p:sp>
        <p:nvSpPr>
          <p:cNvPr id="3" name="Content Placeholder 2"/>
          <p:cNvSpPr>
            <a:spLocks noGrp="1"/>
          </p:cNvSpPr>
          <p:nvPr>
            <p:ph idx="1"/>
          </p:nvPr>
        </p:nvSpPr>
        <p:spPr>
          <a:xfrm>
            <a:off x="457200" y="836712"/>
            <a:ext cx="8229600" cy="5289451"/>
          </a:xfrm>
        </p:spPr>
        <p:txBody>
          <a:bodyPr>
            <a:normAutofit fontScale="92500"/>
          </a:bodyPr>
          <a:lstStyle/>
          <a:p>
            <a:pPr algn="just"/>
            <a:r>
              <a:rPr lang="en-IN" dirty="0" smtClean="0">
                <a:solidFill>
                  <a:srgbClr val="FF0000"/>
                </a:solidFill>
              </a:rPr>
              <a:t>The group velocity of a wave is the velocity with which the variations in the shape of the wave's amplitude (known as the modulation or envelope of the wave) propagate through space.</a:t>
            </a:r>
          </a:p>
          <a:p>
            <a:pPr algn="just"/>
            <a:r>
              <a:rPr lang="en-IN" dirty="0" smtClean="0">
                <a:solidFill>
                  <a:srgbClr val="14035D"/>
                </a:solidFill>
              </a:rPr>
              <a:t>The phase velocity of a wave is the rate at which the phase of the wave propagates in space. This is the velocity at which the phase of any one frequency component of the wave will propagate. You could pick one particular phase of the wave (for example the crest) and it would appear to travel at the phase velocity.</a:t>
            </a:r>
            <a:endParaRPr lang="en-IN" dirty="0">
              <a:solidFill>
                <a:srgbClr val="14035D"/>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6" name="Picture 2" descr="http://physics.gmu.edu/~dmaria/590%20Web%20Page/public_html/qm_topics/phase_vel/graph2.gif"/>
          <p:cNvPicPr>
            <a:picLocks noChangeAspect="1" noChangeArrowheads="1"/>
          </p:cNvPicPr>
          <p:nvPr/>
        </p:nvPicPr>
        <p:blipFill>
          <a:blip r:embed="rId2" cstate="print"/>
          <a:srcRect/>
          <a:stretch>
            <a:fillRect/>
          </a:stretch>
        </p:blipFill>
        <p:spPr bwMode="auto">
          <a:xfrm>
            <a:off x="1907704" y="1628800"/>
            <a:ext cx="5715000" cy="428625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a:t>If the velocities of the waves are the same, the velocity with which the wave group travels is the common phase velocity. However, if the phase velocity varies with wavelength, the different individual waves do not proceed together. This situation is called dispersion. As a result the wave group has a velocity different from the phase velocities of the waves that make it up. This is the case with de Broglie waves.</a:t>
            </a:r>
            <a:endParaRPr lang="en-IN" dirty="0"/>
          </a:p>
          <a:p>
            <a:pPr algn="just"/>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Let us suppose that the wave group arises from the combination of two waves that have the same amplitude </a:t>
            </a:r>
            <a:r>
              <a:rPr lang="en-US" i="1" dirty="0"/>
              <a:t>A</a:t>
            </a:r>
            <a:r>
              <a:rPr lang="en-US" dirty="0"/>
              <a:t> but differ by an amount </a:t>
            </a:r>
            <a:r>
              <a:rPr lang="en-US" dirty="0" err="1"/>
              <a:t>Δω</a:t>
            </a:r>
            <a:r>
              <a:rPr lang="en-US" dirty="0"/>
              <a:t> in angular frequency and an amount </a:t>
            </a:r>
            <a:r>
              <a:rPr lang="en-US" dirty="0" err="1"/>
              <a:t>Δk</a:t>
            </a:r>
            <a:r>
              <a:rPr lang="en-US" dirty="0"/>
              <a:t> in wave number. We may represent the original waves by the </a:t>
            </a:r>
            <a:r>
              <a:rPr lang="en-US" dirty="0" smtClean="0"/>
              <a:t>formulas:</a:t>
            </a:r>
          </a:p>
          <a:p>
            <a:endParaRPr lang="en-US" dirty="0"/>
          </a:p>
          <a:p>
            <a:endParaRPr lang="en-IN" dirty="0"/>
          </a:p>
          <a:p>
            <a:endParaRPr lang="en-IN" dirty="0"/>
          </a:p>
        </p:txBody>
      </p:sp>
      <p:pic>
        <p:nvPicPr>
          <p:cNvPr id="1843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43608" y="4869160"/>
            <a:ext cx="4759163" cy="685031"/>
          </a:xfrm>
          <a:prstGeom prst="rect">
            <a:avLst/>
          </a:prstGeom>
          <a:noFill/>
        </p:spPr>
      </p:pic>
      <p:pic>
        <p:nvPicPr>
          <p:cNvPr id="1843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67845" y="5661248"/>
            <a:ext cx="8076155" cy="685031"/>
          </a:xfrm>
          <a:prstGeom prst="rect">
            <a:avLst/>
          </a:prstGeom>
          <a:noFill/>
        </p:spPr>
      </p:pic>
      <p:sp>
        <p:nvSpPr>
          <p:cNvPr id="1843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8436" name="Rectangle 4"/>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37" name="Rectangle 5"/>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US" dirty="0"/>
          </a:p>
        </p:txBody>
      </p:sp>
      <p:sp>
        <p:nvSpPr>
          <p:cNvPr id="3" name="Content Placeholder 2"/>
          <p:cNvSpPr>
            <a:spLocks noGrp="1"/>
          </p:cNvSpPr>
          <p:nvPr>
            <p:ph idx="1"/>
          </p:nvPr>
        </p:nvSpPr>
        <p:spPr>
          <a:xfrm>
            <a:off x="457200" y="692697"/>
            <a:ext cx="8229600" cy="4536503"/>
          </a:xfrm>
        </p:spPr>
        <p:txBody>
          <a:bodyPr>
            <a:normAutofit fontScale="92500" lnSpcReduction="10000"/>
          </a:bodyPr>
          <a:lstStyle/>
          <a:p>
            <a:pPr algn="just"/>
            <a:r>
              <a:rPr lang="en-IN" b="1" u="sng" dirty="0"/>
              <a:t>Phase Velocity</a:t>
            </a:r>
            <a:endParaRPr lang="en-IN" b="1" dirty="0"/>
          </a:p>
          <a:p>
            <a:pPr algn="just"/>
            <a:r>
              <a:rPr lang="en-IN" i="1" dirty="0"/>
              <a:t>The phase velocity of a wave is the rate at which the phase of the wave propagates in space.</a:t>
            </a:r>
            <a:endParaRPr lang="en-IN" dirty="0"/>
          </a:p>
          <a:p>
            <a:pPr algn="just"/>
            <a:r>
              <a:rPr lang="en-IN" dirty="0"/>
              <a:t>This is the velocity at which the phase of any one frequency component of the wave travels. For such a component, any given phase of the wave (for example, the crest) will appear to travel at the phase velocity.</a:t>
            </a:r>
          </a:p>
          <a:p>
            <a:pPr algn="just"/>
            <a:r>
              <a:rPr lang="en-IN" dirty="0"/>
              <a:t>The phase velocity is given in terms of the wavelength</a:t>
            </a:r>
            <a:r>
              <a:rPr lang="en-IN" b="1" dirty="0"/>
              <a:t> λ</a:t>
            </a:r>
            <a:r>
              <a:rPr lang="en-IN" dirty="0"/>
              <a:t> (lambda) and period</a:t>
            </a:r>
            <a:r>
              <a:rPr lang="en-IN" b="1" dirty="0"/>
              <a:t> </a:t>
            </a:r>
            <a:r>
              <a:rPr lang="en-IN" b="1" dirty="0" smtClean="0"/>
              <a:t>T </a:t>
            </a:r>
            <a:r>
              <a:rPr lang="en-IN" dirty="0" smtClean="0"/>
              <a:t>as</a:t>
            </a:r>
          </a:p>
          <a:p>
            <a:pPr algn="just"/>
            <a:endParaRPr lang="en-IN" dirty="0" smtClean="0"/>
          </a:p>
          <a:p>
            <a:pPr algn="just"/>
            <a:endParaRPr lang="en-IN" dirty="0"/>
          </a:p>
          <a:p>
            <a:pPr algn="just"/>
            <a:endParaRPr lang="en-US" dirty="0"/>
          </a:p>
        </p:txBody>
      </p:sp>
      <p:pic>
        <p:nvPicPr>
          <p:cNvPr id="22" name="Picture 2" descr="v_\mathrm{p} = \frac{\lambd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5370986"/>
            <a:ext cx="1940574" cy="1205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7770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resultant displacement y at any time t and any position x is the sum of y</a:t>
            </a:r>
            <a:r>
              <a:rPr lang="en-US" baseline="-25000" dirty="0"/>
              <a:t>1</a:t>
            </a:r>
            <a:r>
              <a:rPr lang="en-US" dirty="0"/>
              <a:t> and y</a:t>
            </a:r>
            <a:r>
              <a:rPr lang="en-US" baseline="-25000" dirty="0"/>
              <a:t>2</a:t>
            </a:r>
            <a:r>
              <a:rPr lang="en-US" dirty="0"/>
              <a:t>. With the help of the </a:t>
            </a:r>
            <a:r>
              <a:rPr lang="en-US" dirty="0" smtClean="0"/>
              <a:t>identity:</a:t>
            </a:r>
          </a:p>
          <a:p>
            <a:endParaRPr lang="en-IN" dirty="0"/>
          </a:p>
          <a:p>
            <a:r>
              <a:rPr lang="en-US" dirty="0" smtClean="0"/>
              <a:t>We know that:</a:t>
            </a:r>
          </a:p>
          <a:p>
            <a:endParaRPr lang="en-IN" dirty="0"/>
          </a:p>
          <a:p>
            <a:endParaRPr lang="en-IN" dirty="0"/>
          </a:p>
        </p:txBody>
      </p:sp>
      <p:sp>
        <p:nvSpPr>
          <p:cNvPr id="245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457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59631" y="2924944"/>
            <a:ext cx="7358121" cy="899914"/>
          </a:xfrm>
          <a:prstGeom prst="rect">
            <a:avLst/>
          </a:prstGeom>
          <a:noFill/>
        </p:spPr>
      </p:pic>
      <p:sp>
        <p:nvSpPr>
          <p:cNvPr id="24579" name="Rectangle 3"/>
          <p:cNvSpPr>
            <a:spLocks noChangeArrowheads="1"/>
          </p:cNvSpPr>
          <p:nvPr/>
        </p:nvSpPr>
        <p:spPr bwMode="auto">
          <a:xfrm>
            <a:off x="0" y="781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458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195736" y="4688090"/>
            <a:ext cx="4104456" cy="757133"/>
          </a:xfrm>
          <a:prstGeom prst="rect">
            <a:avLst/>
          </a:prstGeom>
          <a:noFill/>
        </p:spPr>
      </p:pic>
      <p:sp>
        <p:nvSpPr>
          <p:cNvPr id="24582" name="Rectangle 6"/>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a:buNone/>
            </a:pPr>
            <a:r>
              <a:rPr lang="en-US" dirty="0" smtClean="0"/>
              <a:t>    =</a:t>
            </a:r>
            <a:endParaRPr lang="en-IN" dirty="0"/>
          </a:p>
        </p:txBody>
      </p:sp>
      <p:sp>
        <p:nvSpPr>
          <p:cNvPr id="256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560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83768" y="1430274"/>
            <a:ext cx="5260440" cy="1350654"/>
          </a:xfrm>
          <a:prstGeom prst="rect">
            <a:avLst/>
          </a:prstGeom>
          <a:noFill/>
        </p:spPr>
      </p:pic>
      <p:sp>
        <p:nvSpPr>
          <p:cNvPr id="25603" name="Rectangle 3"/>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0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5604"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30624" y="2996952"/>
            <a:ext cx="7414054" cy="1336943"/>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Since </a:t>
            </a:r>
            <a:r>
              <a:rPr lang="en-US" dirty="0" err="1"/>
              <a:t>Δω</a:t>
            </a:r>
            <a:r>
              <a:rPr lang="en-US" dirty="0"/>
              <a:t> and </a:t>
            </a:r>
            <a:r>
              <a:rPr lang="en-US" dirty="0" err="1"/>
              <a:t>Δk</a:t>
            </a:r>
            <a:r>
              <a:rPr lang="en-US" dirty="0"/>
              <a:t> are small compared with ω and k respectively</a:t>
            </a:r>
            <a:r>
              <a:rPr lang="en-US" dirty="0" smtClean="0"/>
              <a:t>,</a:t>
            </a:r>
          </a:p>
          <a:p>
            <a:endParaRPr lang="en-US" dirty="0"/>
          </a:p>
          <a:p>
            <a:endParaRPr lang="en-US" dirty="0" smtClean="0"/>
          </a:p>
          <a:p>
            <a:r>
              <a:rPr lang="en-US" dirty="0" smtClean="0"/>
              <a:t>Thus:</a:t>
            </a:r>
          </a:p>
          <a:p>
            <a:endParaRPr lang="en-IN" dirty="0"/>
          </a:p>
          <a:p>
            <a:endParaRPr lang="en-IN" dirty="0"/>
          </a:p>
        </p:txBody>
      </p:sp>
      <p:pic>
        <p:nvPicPr>
          <p:cNvPr id="2662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19871" y="2492896"/>
            <a:ext cx="2676601" cy="792088"/>
          </a:xfrm>
          <a:prstGeom prst="rect">
            <a:avLst/>
          </a:prstGeom>
          <a:noFill/>
        </p:spPr>
      </p:pic>
      <p:pic>
        <p:nvPicPr>
          <p:cNvPr id="2662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491880" y="3284984"/>
            <a:ext cx="2376264" cy="842034"/>
          </a:xfrm>
          <a:prstGeom prst="rect">
            <a:avLst/>
          </a:prstGeom>
          <a:noFill/>
        </p:spPr>
      </p:pic>
      <p:sp>
        <p:nvSpPr>
          <p:cNvPr id="266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6628" name="Rectangle 4"/>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66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3528" y="5085184"/>
            <a:ext cx="8211230" cy="1197471"/>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This equation represents </a:t>
            </a:r>
            <a:r>
              <a:rPr lang="en-US" dirty="0"/>
              <a:t>a wave of angular frequency ω and wave number k that has superimposed upon it a modulation of angular </a:t>
            </a:r>
            <a:r>
              <a:rPr lang="en-US" dirty="0" smtClean="0"/>
              <a:t>frequency            </a:t>
            </a:r>
            <a:r>
              <a:rPr lang="en-US" dirty="0"/>
              <a:t>and of wave </a:t>
            </a:r>
            <a:r>
              <a:rPr lang="en-US" dirty="0" smtClean="0"/>
              <a:t>number          </a:t>
            </a:r>
            <a:r>
              <a:rPr lang="en-US" dirty="0"/>
              <a:t>.</a:t>
            </a:r>
            <a:endParaRPr lang="en-IN" dirty="0"/>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76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43808" y="3068960"/>
            <a:ext cx="635364" cy="720080"/>
          </a:xfrm>
          <a:prstGeom prst="rect">
            <a:avLst/>
          </a:prstGeom>
          <a:noFill/>
        </p:spPr>
      </p:pic>
      <p:sp>
        <p:nvSpPr>
          <p:cNvPr id="276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76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164288" y="3100586"/>
            <a:ext cx="720080" cy="720080"/>
          </a:xfrm>
          <a:prstGeom prst="rect">
            <a:avLst/>
          </a:prstGeom>
          <a:noFill/>
        </p:spPr>
      </p:pic>
      <p:sp>
        <p:nvSpPr>
          <p:cNvPr id="27653" name="Rectangle 5"/>
          <p:cNvSpPr>
            <a:spLocks noChangeArrowheads="1"/>
          </p:cNvSpPr>
          <p:nvPr/>
        </p:nvSpPr>
        <p:spPr bwMode="auto">
          <a:xfrm>
            <a:off x="0" y="247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Phase velocity is given by:</a:t>
            </a:r>
          </a:p>
          <a:p>
            <a:endParaRPr lang="en-US" dirty="0"/>
          </a:p>
          <a:p>
            <a:endParaRPr lang="en-US" dirty="0" smtClean="0"/>
          </a:p>
          <a:p>
            <a:endParaRPr lang="en-US" dirty="0"/>
          </a:p>
          <a:p>
            <a:r>
              <a:rPr lang="en-US" dirty="0" smtClean="0"/>
              <a:t>Group velocity is given by:</a:t>
            </a:r>
          </a:p>
          <a:p>
            <a:endParaRPr lang="en-US" dirty="0" smtClean="0"/>
          </a:p>
          <a:p>
            <a:endParaRPr lang="en-IN" dirty="0"/>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867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635896" y="2060848"/>
            <a:ext cx="2605236" cy="1894717"/>
          </a:xfrm>
          <a:prstGeom prst="rect">
            <a:avLst/>
          </a:prstGeom>
          <a:noFill/>
        </p:spPr>
      </p:pic>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867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707904" y="4509119"/>
            <a:ext cx="3084406" cy="1978675"/>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When ω and k have continuous spreads instead of the two values in the preceding discussion, the group velocity is instead given </a:t>
            </a:r>
            <a:r>
              <a:rPr lang="en-US" dirty="0" smtClean="0"/>
              <a:t>by:</a:t>
            </a:r>
          </a:p>
          <a:p>
            <a:endParaRPr lang="en-IN" dirty="0"/>
          </a:p>
        </p:txBody>
      </p:sp>
      <p:sp>
        <p:nvSpPr>
          <p:cNvPr id="296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969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540086" y="3573016"/>
            <a:ext cx="3271221" cy="216024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Depending on how phase velocity varies with wave number in a particular situation, the group velocity may be less or greater than the phase velocities of its member waves. If the phase velocity is the same for all wavelengths, as is true for light waves in empty space, the group and phase velocities are the same.</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endParaRPr lang="en-IN" dirty="0"/>
          </a:p>
        </p:txBody>
      </p:sp>
      <p:sp>
        <p:nvSpPr>
          <p:cNvPr id="3" name="Content Placeholder 2"/>
          <p:cNvSpPr>
            <a:spLocks noGrp="1"/>
          </p:cNvSpPr>
          <p:nvPr>
            <p:ph idx="1"/>
          </p:nvPr>
        </p:nvSpPr>
        <p:spPr>
          <a:xfrm>
            <a:off x="457200" y="836712"/>
            <a:ext cx="8229600" cy="5289451"/>
          </a:xfrm>
        </p:spPr>
        <p:txBody>
          <a:bodyPr/>
          <a:lstStyle/>
          <a:p>
            <a:r>
              <a:rPr lang="en-US" dirty="0" smtClean="0"/>
              <a:t>The angular frequency and wave number of the de Broglie waves associated with a body of mass m moving with the velocity ν are</a:t>
            </a:r>
          </a:p>
          <a:p>
            <a:endParaRPr lang="en-IN" dirty="0"/>
          </a:p>
        </p:txBody>
      </p:sp>
      <p:pic>
        <p:nvPicPr>
          <p:cNvPr id="1028"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419872" y="2492896"/>
            <a:ext cx="1920436" cy="936104"/>
          </a:xfrm>
          <a:prstGeom prst="rect">
            <a:avLst/>
          </a:prstGeom>
          <a:noFill/>
        </p:spPr>
      </p:pic>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419872" y="3429000"/>
            <a:ext cx="2160240" cy="979903"/>
          </a:xfrm>
          <a:prstGeom prst="rect">
            <a:avLst/>
          </a:prstGeom>
          <a:noFill/>
        </p:spPr>
      </p:pic>
      <p:pic>
        <p:nvPicPr>
          <p:cNvPr id="1026"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419871" y="4653136"/>
            <a:ext cx="2770189" cy="864096"/>
          </a:xfrm>
          <a:prstGeom prst="rect">
            <a:avLst/>
          </a:prstGeom>
          <a:noFill/>
        </p:spPr>
      </p:pic>
      <p:pic>
        <p:nvPicPr>
          <p:cNvPr id="1025"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779912" y="5733256"/>
            <a:ext cx="2597623" cy="1124744"/>
          </a:xfrm>
          <a:prstGeom prst="rect">
            <a:avLst/>
          </a:prstGeom>
          <a:noFill/>
        </p:spPr>
      </p:pic>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30" name="Rectangle 6"/>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0" y="1228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0" y="1552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35" name="Picture 1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95536" y="2564904"/>
            <a:ext cx="2468458" cy="469007"/>
          </a:xfrm>
          <a:prstGeom prst="rect">
            <a:avLst/>
          </a:prstGeom>
          <a:noFill/>
        </p:spPr>
      </p:pic>
      <p:pic>
        <p:nvPicPr>
          <p:cNvPr id="1034" name="Picture 10"/>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67544" y="3140968"/>
            <a:ext cx="1368152" cy="888099"/>
          </a:xfrm>
          <a:prstGeom prst="rect">
            <a:avLst/>
          </a:prstGeom>
          <a:noFill/>
        </p:spPr>
      </p:pic>
      <p:pic>
        <p:nvPicPr>
          <p:cNvPr id="1033" name="Picture 9"/>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11560" y="4869160"/>
            <a:ext cx="1220257" cy="837431"/>
          </a:xfrm>
          <a:prstGeom prst="rect">
            <a:avLst/>
          </a:prstGeom>
          <a:noFill/>
        </p:spPr>
      </p:pic>
      <p:sp>
        <p:nvSpPr>
          <p:cNvPr id="1036"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37" name="Rectangle 13"/>
          <p:cNvSpPr>
            <a:spLocks noChangeArrowheads="1"/>
          </p:cNvSpPr>
          <p:nvPr/>
        </p:nvSpPr>
        <p:spPr bwMode="auto">
          <a:xfrm>
            <a:off x="0" y="638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8" name="Rectangle 14"/>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Both ω and k are functions of the body’s velocity ν.</a:t>
            </a:r>
            <a:endParaRPr lang="en-IN" dirty="0" smtClean="0"/>
          </a:p>
          <a:p>
            <a:r>
              <a:rPr lang="en-US" dirty="0" smtClean="0"/>
              <a:t>The group velocity </a:t>
            </a:r>
            <a:r>
              <a:rPr lang="en-US" dirty="0" err="1" smtClean="0"/>
              <a:t>ν</a:t>
            </a:r>
            <a:r>
              <a:rPr lang="en-US" baseline="-25000" dirty="0" err="1" smtClean="0"/>
              <a:t>g</a:t>
            </a:r>
            <a:r>
              <a:rPr lang="en-US" dirty="0" smtClean="0"/>
              <a:t> of the de Broglie waves associated with the body is </a:t>
            </a:r>
            <a:endParaRPr lang="en-IN" dirty="0" smtClean="0"/>
          </a:p>
          <a:p>
            <a:endParaRPr lang="en-IN" dirty="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276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83768" y="3933056"/>
            <a:ext cx="3742667" cy="1226046"/>
          </a:xfrm>
          <a:prstGeom prst="rect">
            <a:avLst/>
          </a:prstGeom>
          <a:noFill/>
        </p:spPr>
      </p:pic>
      <p:sp>
        <p:nvSpPr>
          <p:cNvPr id="32771" name="Rectangle 3"/>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3379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11760" y="1700808"/>
            <a:ext cx="4617705" cy="1584176"/>
          </a:xfrm>
          <a:prstGeom prst="rect">
            <a:avLst/>
          </a:prstGeom>
          <a:noFill/>
        </p:spPr>
      </p:pic>
      <p:pic>
        <p:nvPicPr>
          <p:cNvPr id="3379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39752" y="3717032"/>
            <a:ext cx="4593290" cy="1408162"/>
          </a:xfrm>
          <a:prstGeom prst="rect">
            <a:avLst/>
          </a:prstGeom>
          <a:noFill/>
        </p:spPr>
      </p:pic>
      <p:sp>
        <p:nvSpPr>
          <p:cNvPr id="3379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3796" name="Rectangle 4"/>
          <p:cNvSpPr>
            <a:spLocks noChangeArrowheads="1"/>
          </p:cNvSpPr>
          <p:nvPr/>
        </p:nvSpPr>
        <p:spPr bwMode="auto">
          <a:xfrm>
            <a:off x="0" y="904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797" name="Rectangle 5"/>
          <p:cNvSpPr>
            <a:spLocks noChangeArrowheads="1"/>
          </p:cNvSpPr>
          <p:nvPr/>
        </p:nvSpPr>
        <p:spPr bwMode="auto">
          <a:xfrm>
            <a:off x="0" y="1304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3076" name="Picture 4" descr="v_\mathrm{p} = \frac{\omega}{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11960" y="5157192"/>
            <a:ext cx="1173659" cy="65002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55576" y="2690336"/>
            <a:ext cx="7931224" cy="3908762"/>
          </a:xfrm>
          <a:prstGeom prst="rect">
            <a:avLst/>
          </a:prstGeom>
        </p:spPr>
        <p:txBody>
          <a:bodyPr wrap="square">
            <a:spAutoFit/>
          </a:bodyPr>
          <a:lstStyle/>
          <a:p>
            <a:pPr algn="just"/>
            <a:r>
              <a:rPr lang="en-IN" sz="2800" dirty="0"/>
              <a:t>Or, equivalently, in terms of the wave’s angular frequency ω, which specifies the number of oscillations per unit of time, and wavenumber k, which specifies the number of oscillations per unit of space, </a:t>
            </a:r>
            <a:r>
              <a:rPr lang="en-IN" sz="2800" dirty="0" smtClean="0"/>
              <a:t>by</a:t>
            </a:r>
          </a:p>
          <a:p>
            <a:endParaRPr lang="en-IN" dirty="0"/>
          </a:p>
          <a:p>
            <a:endParaRPr lang="en-IN" dirty="0" smtClean="0"/>
          </a:p>
          <a:p>
            <a:endParaRPr lang="en-IN" dirty="0"/>
          </a:p>
          <a:p>
            <a:endParaRPr lang="en-IN" dirty="0" smtClean="0"/>
          </a:p>
          <a:p>
            <a:endParaRPr lang="en-IN" dirty="0"/>
          </a:p>
          <a:p>
            <a:endParaRPr lang="en-US" dirty="0"/>
          </a:p>
        </p:txBody>
      </p:sp>
    </p:spTree>
    <p:extLst>
      <p:ext uri="{BB962C8B-B14F-4D97-AF65-F5344CB8AC3E}">
        <p14:creationId xmlns:p14="http://schemas.microsoft.com/office/powerpoint/2010/main" val="24621012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smtClean="0"/>
              <a:t>And so the group velocity turns out to be</a:t>
            </a:r>
          </a:p>
          <a:p>
            <a:endParaRPr lang="en-US" dirty="0" smtClean="0"/>
          </a:p>
          <a:p>
            <a:endParaRPr lang="en-US" dirty="0" smtClean="0"/>
          </a:p>
          <a:p>
            <a:endParaRPr lang="en-US" dirty="0" smtClean="0"/>
          </a:p>
          <a:p>
            <a:r>
              <a:rPr lang="en-US" dirty="0" smtClean="0"/>
              <a:t>The de Broglie wave group associated with a moving body travels with the same velocity as the body.</a:t>
            </a:r>
            <a:endParaRPr lang="en-IN" dirty="0" smtClean="0"/>
          </a:p>
          <a:p>
            <a:endParaRPr lang="en-US" dirty="0" smtClean="0"/>
          </a:p>
          <a:p>
            <a:endParaRPr lang="en-IN" dirty="0"/>
          </a:p>
        </p:txBody>
      </p:sp>
      <p:sp>
        <p:nvSpPr>
          <p:cNvPr id="348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481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03848" y="2564904"/>
            <a:ext cx="2143920" cy="1045814"/>
          </a:xfrm>
          <a:prstGeom prst="rect">
            <a:avLst/>
          </a:prstGeom>
          <a:noFill/>
        </p:spPr>
      </p:pic>
      <p:sp>
        <p:nvSpPr>
          <p:cNvPr id="34819"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 phase velocity  of de Broglie waves is, as we found earlier,</a:t>
            </a:r>
          </a:p>
          <a:p>
            <a:endParaRPr lang="en-US" dirty="0" smtClean="0"/>
          </a:p>
          <a:p>
            <a:endParaRPr lang="en-US" dirty="0" smtClean="0"/>
          </a:p>
          <a:p>
            <a:endParaRPr lang="en-IN" dirty="0" smtClean="0"/>
          </a:p>
          <a:p>
            <a:endParaRPr lang="en-IN" dirty="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584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76409" y="2708920"/>
            <a:ext cx="2428810" cy="1152128"/>
          </a:xfrm>
          <a:prstGeom prst="rect">
            <a:avLst/>
          </a:prstGeom>
          <a:noFill/>
        </p:spPr>
      </p:pic>
      <p:sp>
        <p:nvSpPr>
          <p:cNvPr id="35843" name="Rectangle 3"/>
          <p:cNvSpPr>
            <a:spLocks noChangeArrowheads="1"/>
          </p:cNvSpPr>
          <p:nvPr/>
        </p:nvSpPr>
        <p:spPr bwMode="auto">
          <a:xfrm>
            <a:off x="0" y="809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This exceeds both the velocity of the body ν and the velocity of light c, since ν&lt;c. However, </a:t>
            </a:r>
            <a:r>
              <a:rPr lang="en-US" dirty="0" err="1" smtClean="0"/>
              <a:t>ν</a:t>
            </a:r>
            <a:r>
              <a:rPr lang="en-US" baseline="-25000" dirty="0" err="1" smtClean="0"/>
              <a:t>p</a:t>
            </a:r>
            <a:r>
              <a:rPr lang="en-US" dirty="0" smtClean="0"/>
              <a:t> has no physical significance because the motion of the wave group, not the motion of the individual waves that make up the group, corresponds to the motion of the body, and </a:t>
            </a:r>
            <a:r>
              <a:rPr lang="en-US" dirty="0" err="1" smtClean="0"/>
              <a:t>ν</a:t>
            </a:r>
            <a:r>
              <a:rPr lang="en-US" baseline="-25000" dirty="0" err="1" smtClean="0"/>
              <a:t>g</a:t>
            </a:r>
            <a:r>
              <a:rPr lang="en-US" dirty="0" smtClean="0"/>
              <a:t>&lt;c as it should be. The fact that </a:t>
            </a:r>
            <a:r>
              <a:rPr lang="en-US" dirty="0" err="1" smtClean="0"/>
              <a:t>ν</a:t>
            </a:r>
            <a:r>
              <a:rPr lang="en-US" baseline="-25000" dirty="0" err="1" smtClean="0"/>
              <a:t>p</a:t>
            </a:r>
            <a:r>
              <a:rPr lang="en-US" dirty="0" smtClean="0"/>
              <a:t>&gt;c for de Broglie waves therefore does not violate special relativity.</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endParaRPr lang="en-US" dirty="0"/>
          </a:p>
        </p:txBody>
      </p:sp>
      <p:sp>
        <p:nvSpPr>
          <p:cNvPr id="3" name="Content Placeholder 2"/>
          <p:cNvSpPr>
            <a:spLocks noGrp="1"/>
          </p:cNvSpPr>
          <p:nvPr>
            <p:ph idx="1"/>
          </p:nvPr>
        </p:nvSpPr>
        <p:spPr>
          <a:xfrm>
            <a:off x="457200" y="1124744"/>
            <a:ext cx="8229600" cy="5001419"/>
          </a:xfrm>
        </p:spPr>
        <p:txBody>
          <a:bodyPr/>
          <a:lstStyle/>
          <a:p>
            <a:pPr algn="just"/>
            <a:r>
              <a:rPr lang="en-IN" b="1" u="sng" dirty="0">
                <a:solidFill>
                  <a:srgbClr val="000000"/>
                </a:solidFill>
                <a:latin typeface="Cardo"/>
              </a:rPr>
              <a:t>Group </a:t>
            </a:r>
            <a:r>
              <a:rPr lang="en-IN" b="1" u="sng" dirty="0">
                <a:solidFill>
                  <a:srgbClr val="222222"/>
                </a:solidFill>
                <a:latin typeface="Cardo"/>
              </a:rPr>
              <a:t>Velocity</a:t>
            </a:r>
            <a:endParaRPr lang="en-IN" b="1" dirty="0">
              <a:solidFill>
                <a:srgbClr val="222222"/>
              </a:solidFill>
              <a:latin typeface="Cardo"/>
            </a:endParaRPr>
          </a:p>
          <a:p>
            <a:pPr algn="just"/>
            <a:r>
              <a:rPr lang="en-IN" i="1" dirty="0">
                <a:solidFill>
                  <a:srgbClr val="000000"/>
                </a:solidFill>
                <a:latin typeface="Droid Serif"/>
              </a:rPr>
              <a:t>The group velocity of a wave is the velocity with which the overall shape of the wave’s amplitudes — known as the </a:t>
            </a:r>
            <a:r>
              <a:rPr lang="en-IN" b="1" i="1" dirty="0">
                <a:solidFill>
                  <a:srgbClr val="000000"/>
                </a:solidFill>
                <a:latin typeface="Droid Serif"/>
              </a:rPr>
              <a:t>modulation</a:t>
            </a:r>
            <a:r>
              <a:rPr lang="en-IN" i="1" dirty="0">
                <a:solidFill>
                  <a:srgbClr val="000000"/>
                </a:solidFill>
                <a:latin typeface="Droid Serif"/>
              </a:rPr>
              <a:t> or </a:t>
            </a:r>
            <a:r>
              <a:rPr lang="en-IN" b="1" i="1" dirty="0">
                <a:solidFill>
                  <a:srgbClr val="000000"/>
                </a:solidFill>
                <a:latin typeface="Droid Serif"/>
              </a:rPr>
              <a:t>envelope</a:t>
            </a:r>
            <a:r>
              <a:rPr lang="en-IN" i="1" dirty="0">
                <a:solidFill>
                  <a:srgbClr val="000000"/>
                </a:solidFill>
                <a:latin typeface="Droid Serif"/>
              </a:rPr>
              <a:t> of the wave — propagates through space. </a:t>
            </a:r>
            <a:endParaRPr lang="en-IN" dirty="0">
              <a:solidFill>
                <a:srgbClr val="222222"/>
              </a:solidFill>
              <a:latin typeface="Droid Serif"/>
            </a:endParaRPr>
          </a:p>
          <a:p>
            <a:pPr algn="just"/>
            <a:r>
              <a:rPr lang="en-IN" dirty="0">
                <a:solidFill>
                  <a:srgbClr val="888888"/>
                </a:solidFill>
                <a:latin typeface="Droid Serif"/>
              </a:rPr>
              <a:t>The group velocity defined by the equation-</a:t>
            </a:r>
            <a:endParaRPr lang="en-IN" dirty="0">
              <a:solidFill>
                <a:srgbClr val="222222"/>
              </a:solidFill>
              <a:latin typeface="Droid Serif"/>
            </a:endParaRPr>
          </a:p>
          <a:p>
            <a:endParaRPr lang="en-US" dirty="0"/>
          </a:p>
        </p:txBody>
      </p:sp>
      <p:pic>
        <p:nvPicPr>
          <p:cNvPr id="6" name="Picture 4" descr="v_g \ \equiv\  \frac{\partial \omega}{\partial 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999" y="5586103"/>
            <a:ext cx="2110002"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326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2034"/>
          </a:xfrm>
        </p:spPr>
        <p:txBody>
          <a:bodyPr>
            <a:normAutofit fontScale="90000"/>
          </a:bodyPr>
          <a:lstStyle/>
          <a:p>
            <a:endParaRPr lang="en-US" dirty="0"/>
          </a:p>
        </p:txBody>
      </p:sp>
      <p:sp>
        <p:nvSpPr>
          <p:cNvPr id="3" name="Content Placeholder 2"/>
          <p:cNvSpPr>
            <a:spLocks noGrp="1"/>
          </p:cNvSpPr>
          <p:nvPr>
            <p:ph idx="1"/>
          </p:nvPr>
        </p:nvSpPr>
        <p:spPr>
          <a:xfrm>
            <a:off x="457200" y="476672"/>
            <a:ext cx="8229600" cy="5649491"/>
          </a:xfrm>
        </p:spPr>
        <p:txBody>
          <a:bodyPr>
            <a:normAutofit fontScale="92500" lnSpcReduction="20000"/>
          </a:bodyPr>
          <a:lstStyle/>
          <a:p>
            <a:pPr algn="just"/>
            <a:r>
              <a:rPr lang="en-IN" dirty="0">
                <a:solidFill>
                  <a:srgbClr val="888888"/>
                </a:solidFill>
                <a:latin typeface="Droid Serif"/>
              </a:rPr>
              <a:t>where </a:t>
            </a:r>
            <a:r>
              <a:rPr lang="en-IN" b="1" dirty="0">
                <a:solidFill>
                  <a:srgbClr val="000000"/>
                </a:solidFill>
                <a:latin typeface="Droid Serif"/>
              </a:rPr>
              <a:t>ω</a:t>
            </a:r>
            <a:r>
              <a:rPr lang="en-IN" dirty="0">
                <a:solidFill>
                  <a:srgbClr val="888888"/>
                </a:solidFill>
                <a:latin typeface="Droid Serif"/>
              </a:rPr>
              <a:t> is the wave’s angular frequency (</a:t>
            </a:r>
            <a:r>
              <a:rPr lang="en-IN" i="1" dirty="0">
                <a:solidFill>
                  <a:srgbClr val="888888"/>
                </a:solidFill>
                <a:latin typeface="Droid Serif"/>
              </a:rPr>
              <a:t>usually expressed in radians per second</a:t>
            </a:r>
            <a:r>
              <a:rPr lang="en-IN" dirty="0">
                <a:solidFill>
                  <a:srgbClr val="888888"/>
                </a:solidFill>
                <a:latin typeface="Droid Serif"/>
              </a:rPr>
              <a:t>), and </a:t>
            </a:r>
            <a:r>
              <a:rPr lang="en-IN" b="1" dirty="0">
                <a:solidFill>
                  <a:srgbClr val="000000"/>
                </a:solidFill>
                <a:latin typeface="Droid Serif"/>
              </a:rPr>
              <a:t>k</a:t>
            </a:r>
            <a:r>
              <a:rPr lang="en-IN" dirty="0">
                <a:solidFill>
                  <a:srgbClr val="888888"/>
                </a:solidFill>
                <a:latin typeface="Droid Serif"/>
              </a:rPr>
              <a:t> is the angular wavenumber (</a:t>
            </a:r>
            <a:r>
              <a:rPr lang="en-IN" i="1" dirty="0">
                <a:solidFill>
                  <a:srgbClr val="888888"/>
                </a:solidFill>
                <a:latin typeface="Droid Serif"/>
              </a:rPr>
              <a:t>usually expressed in radians per meter</a:t>
            </a:r>
            <a:r>
              <a:rPr lang="en-IN" dirty="0">
                <a:solidFill>
                  <a:srgbClr val="888888"/>
                </a:solidFill>
                <a:latin typeface="Droid Serif"/>
              </a:rPr>
              <a:t>). The function </a:t>
            </a:r>
            <a:r>
              <a:rPr lang="en-IN" b="1" dirty="0">
                <a:solidFill>
                  <a:srgbClr val="000000"/>
                </a:solidFill>
                <a:latin typeface="Droid Serif"/>
              </a:rPr>
              <a:t>ω(k)</a:t>
            </a:r>
            <a:r>
              <a:rPr lang="en-IN" dirty="0">
                <a:solidFill>
                  <a:srgbClr val="888888"/>
                </a:solidFill>
                <a:latin typeface="Droid Serif"/>
              </a:rPr>
              <a:t>, which gives ω as a function of </a:t>
            </a:r>
            <a:r>
              <a:rPr lang="en-IN" b="1" dirty="0">
                <a:solidFill>
                  <a:srgbClr val="000000"/>
                </a:solidFill>
                <a:latin typeface="Droid Serif"/>
              </a:rPr>
              <a:t>k</a:t>
            </a:r>
            <a:r>
              <a:rPr lang="en-IN" dirty="0">
                <a:solidFill>
                  <a:srgbClr val="888888"/>
                </a:solidFill>
                <a:latin typeface="Droid Serif"/>
              </a:rPr>
              <a:t>, is known as the </a:t>
            </a:r>
            <a:r>
              <a:rPr lang="en-IN" dirty="0">
                <a:solidFill>
                  <a:srgbClr val="000000"/>
                </a:solidFill>
                <a:latin typeface="Droid Serif"/>
              </a:rPr>
              <a:t>dispersion relation</a:t>
            </a:r>
            <a:r>
              <a:rPr lang="en-IN" dirty="0">
                <a:solidFill>
                  <a:srgbClr val="888888"/>
                </a:solidFill>
                <a:latin typeface="Droid Serif"/>
              </a:rPr>
              <a:t>.</a:t>
            </a:r>
            <a:endParaRPr lang="en-IN" dirty="0">
              <a:solidFill>
                <a:srgbClr val="222222"/>
              </a:solidFill>
              <a:latin typeface="Droid Serif"/>
            </a:endParaRPr>
          </a:p>
          <a:p>
            <a:pPr algn="just"/>
            <a:r>
              <a:rPr lang="en-IN" dirty="0">
                <a:solidFill>
                  <a:srgbClr val="000000"/>
                </a:solidFill>
                <a:latin typeface="Droid Serif"/>
              </a:rPr>
              <a:t>If </a:t>
            </a:r>
            <a:r>
              <a:rPr lang="en-IN" b="1" dirty="0">
                <a:solidFill>
                  <a:srgbClr val="000000"/>
                </a:solidFill>
                <a:latin typeface="Droid Serif"/>
              </a:rPr>
              <a:t>ω</a:t>
            </a:r>
            <a:r>
              <a:rPr lang="en-IN" dirty="0">
                <a:solidFill>
                  <a:srgbClr val="000000"/>
                </a:solidFill>
                <a:latin typeface="Droid Serif"/>
              </a:rPr>
              <a:t> is directly proportional to </a:t>
            </a:r>
            <a:r>
              <a:rPr lang="en-IN" b="1" dirty="0">
                <a:solidFill>
                  <a:srgbClr val="000000"/>
                </a:solidFill>
                <a:latin typeface="Droid Serif"/>
              </a:rPr>
              <a:t>k</a:t>
            </a:r>
            <a:r>
              <a:rPr lang="en-IN" dirty="0">
                <a:solidFill>
                  <a:srgbClr val="000000"/>
                </a:solidFill>
                <a:latin typeface="Droid Serif"/>
              </a:rPr>
              <a:t>, then the group velocity is exactly equal to the phase velocity. Otherwise, the envelope of the wave will become distorted as it propagates.</a:t>
            </a:r>
            <a:endParaRPr lang="en-IN" dirty="0">
              <a:solidFill>
                <a:srgbClr val="222222"/>
              </a:solidFill>
              <a:latin typeface="Droid Serif"/>
            </a:endParaRPr>
          </a:p>
          <a:p>
            <a:pPr algn="just"/>
            <a:r>
              <a:rPr lang="en-IN" dirty="0">
                <a:solidFill>
                  <a:srgbClr val="888888"/>
                </a:solidFill>
                <a:latin typeface="Droid Serif"/>
              </a:rPr>
              <a:t>This “</a:t>
            </a:r>
            <a:r>
              <a:rPr lang="en-IN" b="1" dirty="0">
                <a:solidFill>
                  <a:srgbClr val="000000"/>
                </a:solidFill>
                <a:latin typeface="Droid Serif"/>
              </a:rPr>
              <a:t>group velocity dispersion</a:t>
            </a:r>
            <a:r>
              <a:rPr lang="en-IN" dirty="0">
                <a:solidFill>
                  <a:srgbClr val="888888"/>
                </a:solidFill>
                <a:latin typeface="Droid Serif"/>
              </a:rPr>
              <a:t>” is an important effect in the propagation of signals through optical </a:t>
            </a:r>
            <a:r>
              <a:rPr lang="en-IN" dirty="0" err="1">
                <a:solidFill>
                  <a:srgbClr val="888888"/>
                </a:solidFill>
                <a:latin typeface="Droid Serif"/>
              </a:rPr>
              <a:t>fibers</a:t>
            </a:r>
            <a:r>
              <a:rPr lang="en-IN" dirty="0">
                <a:solidFill>
                  <a:srgbClr val="888888"/>
                </a:solidFill>
                <a:latin typeface="Droid Serif"/>
              </a:rPr>
              <a:t> and in the design of high-power, short-pulse lasers.</a:t>
            </a:r>
            <a:endParaRPr lang="en-IN" b="0" i="0" dirty="0">
              <a:solidFill>
                <a:srgbClr val="222222"/>
              </a:solidFill>
              <a:effectLst/>
              <a:latin typeface="Droid Serif"/>
            </a:endParaRPr>
          </a:p>
        </p:txBody>
      </p:sp>
    </p:spTree>
    <p:extLst>
      <p:ext uri="{BB962C8B-B14F-4D97-AF65-F5344CB8AC3E}">
        <p14:creationId xmlns:p14="http://schemas.microsoft.com/office/powerpoint/2010/main" val="2778006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IN" dirty="0" smtClean="0"/>
              <a:t>To understand the difference between phase and group velocity of waves, consider the following analogy. A group of people, say city marathon runners, start from the starting at the same time. Initially it would appear that all of them are running at the same speed. As time passes, group spreads out (disperses) simply because each runner in the group is running with different speed. If you think of phase velocity to be like the speed of individual runner, then the group velocity is the speed of the entire group as a whole. Obviously and most often, individual runners can run faster than the group as a whole. To stretch this analogy, we note that the phase velocity of waves are typically larger than the group velocity of waves. However, this really depends on the properties of the medium.</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marL="0" indent="0">
              <a:buNone/>
            </a:pPr>
            <a:r>
              <a:rPr lang="en-IN" dirty="0" smtClean="0"/>
              <a:t>Briefly, phase velocity refers to a monochromatic wave, let’s say, the velocity of one of the peaks of the wave. For example, a monochromatic wave with angular frequency ω = 2πν (ν is the frequency) travelling in +</a:t>
            </a:r>
            <a:r>
              <a:rPr lang="en-IN" dirty="0" err="1" smtClean="0"/>
              <a:t>ve</a:t>
            </a:r>
            <a:r>
              <a:rPr lang="en-IN" dirty="0" smtClean="0"/>
              <a:t> x-direction is given by,</a:t>
            </a:r>
          </a:p>
          <a:p>
            <a:pPr marL="0" indent="0">
              <a:buNone/>
            </a:pPr>
            <a:r>
              <a:rPr lang="en-IN" dirty="0" smtClean="0"/>
              <a:t>y = A sin(</a:t>
            </a:r>
            <a:r>
              <a:rPr lang="en-IN" dirty="0" err="1" smtClean="0"/>
              <a:t>ωt</a:t>
            </a:r>
            <a:r>
              <a:rPr lang="en-IN" dirty="0" smtClean="0"/>
              <a:t> − </a:t>
            </a:r>
            <a:r>
              <a:rPr lang="en-IN" dirty="0" err="1" smtClean="0"/>
              <a:t>kx</a:t>
            </a:r>
            <a:r>
              <a:rPr lang="en-IN" dirty="0" smtClean="0"/>
              <a:t>).</a:t>
            </a:r>
          </a:p>
          <a:p>
            <a:pPr marL="0" indent="0">
              <a:buNone/>
            </a:pPr>
            <a:r>
              <a:rPr lang="en-IN" dirty="0" smtClean="0"/>
              <a:t>On the other hand, group velocity refers to a group composed of waves within a frequency band.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lgn="just">
              <a:buNone/>
            </a:pPr>
            <a:r>
              <a:rPr lang="en-IN" dirty="0" smtClean="0"/>
              <a:t>In quantum physics, a group of waves can be associated with a material particle (De Broglie’s hypothesis). If the particle is moving with speed v &lt;&lt; c, then the wavelength of wave group associated with the particle is </a:t>
            </a:r>
            <a:r>
              <a:rPr lang="el-GR" dirty="0" smtClean="0"/>
              <a:t>λ</a:t>
            </a:r>
            <a:r>
              <a:rPr lang="en-IN" dirty="0" smtClean="0"/>
              <a:t> = h/mv, where h is Planck’s constant. If y(x) represents one such wave group, then |y(x)|</a:t>
            </a:r>
            <a:r>
              <a:rPr lang="en-IN" baseline="30000" dirty="0" smtClean="0"/>
              <a:t>2</a:t>
            </a:r>
            <a:r>
              <a:rPr lang="en-IN" dirty="0" smtClean="0"/>
              <a:t> gives the probability density for finding the particle in the range x and </a:t>
            </a:r>
            <a:r>
              <a:rPr lang="en-IN" dirty="0" err="1" smtClean="0"/>
              <a:t>x+dx</a:t>
            </a:r>
            <a:r>
              <a:rPr lang="en-IN" dirty="0" smtClean="0"/>
              <a:t>. Further, it can also be shown that the group velocity v</a:t>
            </a:r>
            <a:r>
              <a:rPr lang="en-IN" baseline="-25000" dirty="0" smtClean="0"/>
              <a:t>g</a:t>
            </a:r>
            <a:r>
              <a:rPr lang="en-IN" dirty="0" smtClean="0"/>
              <a:t> = v. Since the information on the position and velocity of the particle can be obtained from y(x), this represents the state of the particle.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The amplitude of the de Broglie waves that correspond to a moving body reflects the probability that it will be found at a particular place at a particular time. It is clear that de Broglie waves cannot be represented simply by a formula resembling Eq. </a:t>
            </a:r>
            <a:endParaRPr lang="en-US" dirty="0" smtClean="0"/>
          </a:p>
          <a:p>
            <a:pPr>
              <a:buNone/>
            </a:pPr>
            <a:r>
              <a:rPr lang="en-US" dirty="0"/>
              <a:t> </a:t>
            </a:r>
            <a:r>
              <a:rPr lang="en-US" dirty="0" smtClean="0"/>
              <a:t>   </a:t>
            </a:r>
            <a:r>
              <a:rPr lang="en-US" dirty="0"/>
              <a:t>which describes an indefinite series of waves all with the same amplitude </a:t>
            </a:r>
            <a:r>
              <a:rPr lang="en-US" dirty="0" smtClean="0"/>
              <a:t>A.</a:t>
            </a:r>
            <a:endParaRPr lang="en-IN" dirty="0"/>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638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652120" y="4077072"/>
            <a:ext cx="2786070" cy="576064"/>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2508</TotalTime>
  <Words>1248</Words>
  <Application>Microsoft Office PowerPoint</Application>
  <PresentationFormat>On-screen Show (4:3)</PresentationFormat>
  <Paragraphs>70</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Cardo</vt:lpstr>
      <vt:lpstr>Droid Serif</vt:lpstr>
      <vt:lpstr>Times New Roman</vt:lpstr>
      <vt:lpstr>Office Theme</vt:lpstr>
      <vt:lpstr>Group velocity and Phase velocity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velocity and Phase velocity</dc:title>
  <dc:creator>Ameer Azam</dc:creator>
  <cp:lastModifiedBy>Azam</cp:lastModifiedBy>
  <cp:revision>12</cp:revision>
  <dcterms:created xsi:type="dcterms:W3CDTF">2015-02-16T03:12:49Z</dcterms:created>
  <dcterms:modified xsi:type="dcterms:W3CDTF">2019-02-21T04:02:13Z</dcterms:modified>
</cp:coreProperties>
</file>