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14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FBF2-2E56-4865-8BC3-B3FEC7132BC3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D6AD-8532-4005-BD29-FD2205E37A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FBF2-2E56-4865-8BC3-B3FEC7132BC3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D6AD-8532-4005-BD29-FD2205E37A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FBF2-2E56-4865-8BC3-B3FEC7132BC3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D6AD-8532-4005-BD29-FD2205E37A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FBF2-2E56-4865-8BC3-B3FEC7132BC3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D6AD-8532-4005-BD29-FD2205E37A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FBF2-2E56-4865-8BC3-B3FEC7132BC3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D6AD-8532-4005-BD29-FD2205E37A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FBF2-2E56-4865-8BC3-B3FEC7132BC3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D6AD-8532-4005-BD29-FD2205E37A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FBF2-2E56-4865-8BC3-B3FEC7132BC3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D6AD-8532-4005-BD29-FD2205E37A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FBF2-2E56-4865-8BC3-B3FEC7132BC3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D6AD-8532-4005-BD29-FD2205E37A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FBF2-2E56-4865-8BC3-B3FEC7132BC3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D6AD-8532-4005-BD29-FD2205E37A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FBF2-2E56-4865-8BC3-B3FEC7132BC3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D6AD-8532-4005-BD29-FD2205E37A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FBF2-2E56-4865-8BC3-B3FEC7132BC3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D6AD-8532-4005-BD29-FD2205E37A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9FBF2-2E56-4865-8BC3-B3FEC7132BC3}" type="datetimeFigureOut">
              <a:rPr lang="en-IN" smtClean="0"/>
              <a:t>19-02-2019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3D6AD-8532-4005-BD29-FD2205E37A2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odoni MT Black" pitchFamily="18" charset="0"/>
              </a:rPr>
              <a:t>Heisenberg Uncertainty Principle</a:t>
            </a:r>
            <a:endParaRPr lang="en-IN" dirty="0">
              <a:solidFill>
                <a:srgbClr val="FF0000"/>
              </a:solidFill>
              <a:latin typeface="Bodoni MT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Considering 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 moving particle as a wave group implies that there are fundamental limits to the accuracy with which we can measure such “particle” properties as position and momentum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96544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Each photon of this light has the momentum h/λ. When one of these photons bounces off the electron (which must happen if we are to “see” the electron),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electron’s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original momentum will be changed. The exact amount of the change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Δp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cannot be predicted, but it will be of the same order of magnitude as the photon momentum h/λ. Hence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…………………(1)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just"/>
            <a:r>
              <a:rPr lang="en-US" sz="4000" dirty="0" smtClean="0">
                <a:solidFill>
                  <a:srgbClr val="00B050"/>
                </a:solidFill>
                <a:latin typeface="Bodoni MT Black" pitchFamily="18" charset="0"/>
              </a:rPr>
              <a:t>The </a:t>
            </a:r>
            <a:r>
              <a:rPr lang="en-US" sz="4000" dirty="0">
                <a:solidFill>
                  <a:srgbClr val="00B050"/>
                </a:solidFill>
                <a:latin typeface="Bodoni MT Black" pitchFamily="18" charset="0"/>
              </a:rPr>
              <a:t>longer the wavelength of the observing photon, the smaller the uncertainty in the electron’s momentum</a:t>
            </a:r>
            <a:r>
              <a:rPr lang="en-US" sz="4000" dirty="0" smtClean="0">
                <a:solidFill>
                  <a:srgbClr val="00B050"/>
                </a:solidFill>
                <a:latin typeface="Bodoni MT Black" pitchFamily="18" charset="0"/>
              </a:rPr>
              <a:t>.</a:t>
            </a:r>
          </a:p>
          <a:p>
            <a:endParaRPr lang="en-IN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1700808"/>
            <a:ext cx="2415540" cy="19843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Because light is a wave phenomenon as well as a particle phenomenon, we cannot expect to determine the electron’s location with perfect accuracy regardless of the instrument used. A reasonable estimate of the minimum uncertainty in the measurement might be one photon wavelength, so that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……..(2)</a:t>
            </a:r>
            <a:endParaRPr lang="en-IN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3849" y="5013176"/>
            <a:ext cx="3020684" cy="1258618"/>
          </a:xfrm>
          <a:prstGeom prst="rect">
            <a:avLst/>
          </a:prstGeom>
          <a:noFill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Autofit/>
          </a:bodyPr>
          <a:lstStyle/>
          <a:p>
            <a:pPr algn="just"/>
            <a:r>
              <a:rPr lang="en-US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shorter the wavelength, the smaller the uncertainty in location. However, if we use light of short wavelength to increase the accuracy of the position measurement, there will be a corresponding decrease in the accuracy of the momentum measurement because the higher photon momentum will disturb the electron’s motion to a greater extent. </a:t>
            </a:r>
            <a:endParaRPr lang="en-IN" sz="4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rgbClr val="FF0000"/>
                </a:solidFill>
                <a:latin typeface="Bodoni MT Black" pitchFamily="18" charset="0"/>
              </a:rPr>
              <a:t>Light of long wavelength will give a more accurate momentum but a less accurate position.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Bodoni MT Black" pitchFamily="18" charset="0"/>
              </a:rPr>
              <a:t>Combining </a:t>
            </a:r>
            <a:r>
              <a:rPr lang="en-US" dirty="0" err="1">
                <a:solidFill>
                  <a:srgbClr val="FF0000"/>
                </a:solidFill>
                <a:latin typeface="Bodoni MT Black" pitchFamily="18" charset="0"/>
              </a:rPr>
              <a:t>Eqs</a:t>
            </a:r>
            <a:r>
              <a:rPr lang="en-US" dirty="0">
                <a:solidFill>
                  <a:srgbClr val="FF0000"/>
                </a:solidFill>
                <a:latin typeface="Bodoni MT Black" pitchFamily="18" charset="0"/>
              </a:rPr>
              <a:t>. </a:t>
            </a:r>
            <a:r>
              <a:rPr lang="en-US" dirty="0" smtClean="0">
                <a:solidFill>
                  <a:srgbClr val="FF0000"/>
                </a:solidFill>
                <a:latin typeface="Bodoni MT Black" pitchFamily="18" charset="0"/>
              </a:rPr>
              <a:t>(1) </a:t>
            </a:r>
            <a:r>
              <a:rPr lang="en-US" dirty="0">
                <a:solidFill>
                  <a:srgbClr val="FF0000"/>
                </a:solidFill>
                <a:latin typeface="Bodoni MT Black" pitchFamily="18" charset="0"/>
              </a:rPr>
              <a:t>and </a:t>
            </a:r>
            <a:r>
              <a:rPr lang="en-US" dirty="0" smtClean="0">
                <a:solidFill>
                  <a:srgbClr val="FF0000"/>
                </a:solidFill>
                <a:latin typeface="Bodoni MT Black" pitchFamily="18" charset="0"/>
              </a:rPr>
              <a:t>(2) </a:t>
            </a:r>
            <a:r>
              <a:rPr lang="en-US" dirty="0">
                <a:solidFill>
                  <a:srgbClr val="FF0000"/>
                </a:solidFill>
                <a:latin typeface="Bodoni MT Black" pitchFamily="18" charset="0"/>
              </a:rPr>
              <a:t>gives</a:t>
            </a:r>
            <a:endParaRPr lang="en-IN" dirty="0">
              <a:solidFill>
                <a:srgbClr val="FF0000"/>
              </a:solidFill>
              <a:latin typeface="Bodoni MT Black" pitchFamily="18" charset="0"/>
            </a:endParaRPr>
          </a:p>
          <a:p>
            <a:endParaRPr lang="en-IN" dirty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35493" y="3861048"/>
            <a:ext cx="4583308" cy="1368152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51520" y="5288340"/>
            <a:ext cx="84352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600" dirty="0" smtClean="0">
                <a:solidFill>
                  <a:srgbClr val="FF0000"/>
                </a:solidFill>
                <a:latin typeface="Bodoni MT Black" pitchFamily="18" charset="0"/>
              </a:rPr>
              <a:t>This result is consistent with Eq.      </a:t>
            </a:r>
            <a:r>
              <a:rPr lang="en-US" sz="6000" dirty="0" smtClean="0">
                <a:solidFill>
                  <a:srgbClr val="FF0000"/>
                </a:solidFill>
                <a:latin typeface="Bodoni MT Black" pitchFamily="18" charset="0"/>
              </a:rPr>
              <a:t>∆</a:t>
            </a:r>
            <a:r>
              <a:rPr lang="en-US" sz="6000" dirty="0">
                <a:solidFill>
                  <a:srgbClr val="FF0000"/>
                </a:solidFill>
                <a:latin typeface="Bodoni MT Black" pitchFamily="18" charset="0"/>
              </a:rPr>
              <a:t>x ∆p  ≥  </a:t>
            </a:r>
            <a:r>
              <a:rPr lang="en-US" sz="6000" dirty="0" smtClean="0">
                <a:solidFill>
                  <a:srgbClr val="FF0000"/>
                </a:solidFill>
                <a:latin typeface="Bodoni MT Black" pitchFamily="18" charset="0"/>
              </a:rPr>
              <a:t>h/4</a:t>
            </a:r>
            <a:r>
              <a:rPr lang="el-GR" sz="6000" dirty="0" smtClean="0">
                <a:solidFill>
                  <a:srgbClr val="FF0000"/>
                </a:solidFill>
              </a:rPr>
              <a:t>π</a:t>
            </a:r>
            <a:endParaRPr lang="en-IN" sz="6000" dirty="0">
              <a:solidFill>
                <a:srgbClr val="FF0000"/>
              </a:solidFill>
              <a:latin typeface="Bodoni MT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203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Heisenberg’s uncertainty principle can also be expressed in terms of the uncertainties involved in the measurement of energy and time. For this, we may consider the observation made over a period of time on the energy emitted by an atom. If the uncertainties involved in the measurement of energy and time are </a:t>
            </a:r>
            <a:r>
              <a:rPr lang="el-GR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and </a:t>
            </a:r>
            <a:r>
              <a:rPr lang="el-GR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respectively, then the uncertainty principle can be expressed as:</a:t>
            </a:r>
          </a:p>
          <a:p>
            <a:pPr marL="0" indent="0" algn="ctr">
              <a:buNone/>
            </a:pPr>
            <a:r>
              <a:rPr lang="en-US" dirty="0" smtClean="0"/>
              <a:t>         </a:t>
            </a:r>
            <a:r>
              <a:rPr lang="en-US" dirty="0" smtClean="0">
                <a:solidFill>
                  <a:srgbClr val="FF0000"/>
                </a:solidFill>
                <a:latin typeface="Bodoni MT Black" pitchFamily="18" charset="0"/>
              </a:rPr>
              <a:t>∆E ∆t  ≥  h/4</a:t>
            </a:r>
            <a:r>
              <a:rPr lang="el-GR" dirty="0" smtClean="0">
                <a:solidFill>
                  <a:srgbClr val="FF0000"/>
                </a:solidFill>
              </a:rPr>
              <a:t>π</a:t>
            </a:r>
            <a:endParaRPr lang="en-IN" dirty="0" smtClean="0">
              <a:solidFill>
                <a:srgbClr val="FF0000"/>
              </a:solidFill>
              <a:latin typeface="Bodoni MT Black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15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53136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The narrower its wave group, the more precisely a particle’s position can be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specified as shown in Fig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However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, the wavelength of the waves in a narrow packet is not well defined; there are not enough waves to measure λ accurately. This means that since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λ=h/mv,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the particle’s momentum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mv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is not a precise quantity. If we make a series of momentum measurements, we will find a broad range of values.</a:t>
            </a:r>
            <a:endParaRPr lang="en-IN" sz="38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709434"/>
            <a:ext cx="4038600" cy="2307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 the other hand, a wide wave group, such as that in Fig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has a clearly defined wavelength. The momentum that corresponds to this wavelength is therefore a precise quantity, and a series of measurements will give a narrow range of values.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But 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width of the group is now too great for us to be able to say exactly where the particle is at a given time.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69" name="Picture 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988840"/>
            <a:ext cx="4038600" cy="2760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4000" dirty="0">
                <a:solidFill>
                  <a:srgbClr val="00B050"/>
                </a:solidFill>
                <a:latin typeface="Bodoni MT Black" pitchFamily="18" charset="0"/>
              </a:rPr>
              <a:t>This principle, which was discovered by Werner Heisenberg in 1927, is one of the most significant of physical laws.</a:t>
            </a:r>
            <a:endParaRPr lang="en-IN" sz="4000" dirty="0">
              <a:solidFill>
                <a:srgbClr val="00B050"/>
              </a:solidFill>
              <a:latin typeface="Bodoni MT Black" pitchFamily="18" charset="0"/>
            </a:endParaRPr>
          </a:p>
          <a:p>
            <a:pPr algn="just"/>
            <a:r>
              <a:rPr lang="en-US" sz="4000" dirty="0" smtClean="0">
                <a:solidFill>
                  <a:srgbClr val="0070C0"/>
                </a:solidFill>
                <a:latin typeface="Bodoni MT Black" pitchFamily="18" charset="0"/>
              </a:rPr>
              <a:t>It states that </a:t>
            </a:r>
            <a:r>
              <a:rPr lang="en-US" sz="4000" dirty="0" smtClean="0">
                <a:solidFill>
                  <a:srgbClr val="00B050"/>
                </a:solidFill>
                <a:latin typeface="Bodoni MT Black" pitchFamily="18" charset="0"/>
              </a:rPr>
              <a:t>“It </a:t>
            </a:r>
            <a:r>
              <a:rPr lang="en-US" sz="4000" dirty="0">
                <a:solidFill>
                  <a:srgbClr val="00B050"/>
                </a:solidFill>
                <a:latin typeface="Bodoni MT Black" pitchFamily="18" charset="0"/>
              </a:rPr>
              <a:t>is impossible to know both the exact position and exact momentum of an object at the same </a:t>
            </a:r>
            <a:r>
              <a:rPr lang="en-US" sz="4000" dirty="0" smtClean="0">
                <a:solidFill>
                  <a:srgbClr val="00B050"/>
                </a:solidFill>
                <a:latin typeface="Bodoni MT Black" pitchFamily="18" charset="0"/>
              </a:rPr>
              <a:t>time”.</a:t>
            </a:r>
            <a:endParaRPr lang="en-IN" sz="4000" dirty="0">
              <a:solidFill>
                <a:srgbClr val="00B050"/>
              </a:solidFill>
              <a:latin typeface="Bodoni MT Black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4000" dirty="0" smtClean="0">
                <a:solidFill>
                  <a:srgbClr val="0070C0"/>
                </a:solidFill>
                <a:latin typeface="Bodoni MT Black" pitchFamily="18" charset="0"/>
              </a:rPr>
              <a:t>Heisenberg has shown that if we design even an ideal experiment to measure simultaneously the position x and momentum p of a particle, there will be an uncertainty of  ∆x in the position and an uncertainty of ∆p in the momentum such that </a:t>
            </a:r>
          </a:p>
          <a:p>
            <a:pPr>
              <a:buNone/>
            </a:pPr>
            <a:r>
              <a:rPr lang="en-US" dirty="0" smtClean="0"/>
              <a:t>                    </a:t>
            </a:r>
            <a:r>
              <a:rPr lang="en-US" sz="6000" dirty="0" smtClean="0">
                <a:solidFill>
                  <a:srgbClr val="FF0000"/>
                </a:solidFill>
                <a:latin typeface="Bodoni MT Black" pitchFamily="18" charset="0"/>
              </a:rPr>
              <a:t>∆x ∆p  ≥  h/4</a:t>
            </a:r>
            <a:r>
              <a:rPr lang="el-GR" sz="6000" dirty="0" smtClean="0">
                <a:solidFill>
                  <a:srgbClr val="FF0000"/>
                </a:solidFill>
              </a:rPr>
              <a:t>π</a:t>
            </a:r>
            <a:endParaRPr lang="en-IN" sz="6000" dirty="0">
              <a:solidFill>
                <a:srgbClr val="FF0000"/>
              </a:solidFill>
              <a:latin typeface="Bodoni MT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Bodoni MT Black" pitchFamily="18" charset="0"/>
              </a:rPr>
              <a:t>If one quantity is tried to be measured exactly, the other will become completely uncertain, and vice-versa. Let us illustrate the principle by simple experiments</a:t>
            </a:r>
            <a:r>
              <a:rPr lang="en-US" dirty="0"/>
              <a:t>:</a:t>
            </a: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Bodoni MT Black" pitchFamily="18" charset="0"/>
              </a:rPr>
              <a:t>Determination of the position of a particle by a Microscope</a:t>
            </a:r>
            <a:endParaRPr lang="en-IN" dirty="0">
              <a:solidFill>
                <a:srgbClr val="FF0000"/>
              </a:solidFill>
              <a:latin typeface="Bodoni MT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Suppose we imagine to determine accurately the position and momentum of an electron e along the x-axis, using an ideal microscope free from all mechanical and optical defects. If the particle were completely isolated from external influences, then the two determinations of its </a:t>
            </a:r>
            <a:r>
              <a:rPr lang="en-US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exact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positions at exactly measured times would give its </a:t>
            </a:r>
            <a:r>
              <a:rPr lang="en-US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exact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velocity (and hence momentum). </a:t>
            </a:r>
            <a:endParaRPr lang="en-IN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600" dirty="0" smtClean="0">
                <a:latin typeface="Bodoni MT Black" pitchFamily="18" charset="0"/>
              </a:rPr>
              <a:t>But a completely isolated particle can not be detected. We must at least illuminate it.  </a:t>
            </a:r>
          </a:p>
          <a:p>
            <a:pPr algn="just"/>
            <a:r>
              <a:rPr lang="en-US" sz="3600" dirty="0">
                <a:latin typeface="Bodoni MT Black" pitchFamily="18" charset="0"/>
              </a:rPr>
              <a:t>Suppose we look at an electron using light of wavelength λ as in Fig. </a:t>
            </a:r>
            <a:endParaRPr lang="en-US" sz="3600" dirty="0" smtClean="0">
              <a:latin typeface="Bodoni MT Black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76672"/>
            <a:ext cx="8352928" cy="5472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747</Words>
  <Application>Microsoft Office PowerPoint</Application>
  <PresentationFormat>On-screen Show (4:3)</PresentationFormat>
  <Paragraphs>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Bodoni MT Black</vt:lpstr>
      <vt:lpstr>Calibri</vt:lpstr>
      <vt:lpstr>Times New Roman</vt:lpstr>
      <vt:lpstr>Office Theme</vt:lpstr>
      <vt:lpstr>Heisenberg Uncertainty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Determination of the position of a particle by a Microscope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Heisenberg Uncertainty Principle</dc:title>
  <dc:creator>Ameer Azam</dc:creator>
  <cp:lastModifiedBy>Azam</cp:lastModifiedBy>
  <cp:revision>14</cp:revision>
  <dcterms:created xsi:type="dcterms:W3CDTF">2015-02-27T15:15:01Z</dcterms:created>
  <dcterms:modified xsi:type="dcterms:W3CDTF">2019-02-19T10:40:48Z</dcterms:modified>
</cp:coreProperties>
</file>