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91" r:id="rId4"/>
    <p:sldId id="285" r:id="rId5"/>
    <p:sldId id="286" r:id="rId6"/>
    <p:sldId id="287" r:id="rId7"/>
    <p:sldId id="283" r:id="rId8"/>
    <p:sldId id="288" r:id="rId9"/>
    <p:sldId id="257" r:id="rId10"/>
    <p:sldId id="258" r:id="rId11"/>
    <p:sldId id="259" r:id="rId12"/>
    <p:sldId id="260" r:id="rId13"/>
    <p:sldId id="281" r:id="rId14"/>
    <p:sldId id="263" r:id="rId15"/>
    <p:sldId id="264" r:id="rId16"/>
    <p:sldId id="265" r:id="rId17"/>
    <p:sldId id="266" r:id="rId18"/>
    <p:sldId id="268" r:id="rId19"/>
    <p:sldId id="269" r:id="rId20"/>
    <p:sldId id="270" r:id="rId21"/>
    <p:sldId id="271" r:id="rId22"/>
    <p:sldId id="273" r:id="rId23"/>
    <p:sldId id="274" r:id="rId24"/>
    <p:sldId id="276" r:id="rId25"/>
    <p:sldId id="275" r:id="rId26"/>
    <p:sldId id="277" r:id="rId27"/>
    <p:sldId id="278" r:id="rId28"/>
    <p:sldId id="279" r:id="rId29"/>
    <p:sldId id="280" r:id="rId30"/>
    <p:sldId id="282" r:id="rId31"/>
    <p:sldId id="2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1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B164D-87C5-49B3-AD9D-945ADC4C809F}" type="datetimeFigureOut">
              <a:rPr lang="en-IN" smtClean="0"/>
              <a:pPr/>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635D2-9F6E-496D-AF5D-08169C892DC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B164D-87C5-49B3-AD9D-945ADC4C809F}" type="datetimeFigureOut">
              <a:rPr lang="en-IN" smtClean="0"/>
              <a:pPr/>
              <a:t>25-01-2019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635D2-9F6E-496D-AF5D-08169C892DC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in/url?sa=i&amp;rct=j&amp;q=&amp;esrc=s&amp;source=images&amp;cd=&amp;cad=rja&amp;uact=8&amp;ved=0CAcQjRw&amp;url=http://www.superteachertools.com/jeopardyx/jeopardy-review-game.php?gamefile=1298475268&amp;ei=xnK_VKSJAqilmQWejYLICw&amp;bvm=bv.83829542,d.dGY&amp;psig=AFQjCNG2eE8szJ-qB9qTpIRLAEjjHbwuMw&amp;ust=142191682534171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google.co.in/url?sa=i&amp;rct=j&amp;q=&amp;esrc=s&amp;source=images&amp;cd=&amp;ved=0CAcQjRw&amp;url=http://what-when-how.com/electronic-properties-of-materials/applications-optical-properties-of-materials-part-9/&amp;ei=3IDAVOPCO-PDmQXTm4CIBw&amp;bvm=bv.83829542,d.dGY&amp;psig=AFQjCNG2eE8szJ-qB9qTpIRLAEjjHbwuMw&amp;ust=142191682534171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oogle.co.in/url?sa=i&amp;rct=j&amp;q=&amp;esrc=s&amp;source=images&amp;cd=&amp;cad=rja&amp;uact=8&amp;ved=0CAcQjRw&amp;url=http://amdsinc.com/what-is-xrf/&amp;ei=7o_AVITGM8XUOtSUgagC&amp;bvm=bv.83829542,d.dGY&amp;psig=AFQjCNHQPwrzJ5Xmiq_KIEePcBXx74Yd9g&amp;ust=142198855780702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74642"/>
          </a:xfrm>
        </p:spPr>
        <p:txBody>
          <a:bodyPr>
            <a:normAutofit fontScale="90000"/>
          </a:bodyPr>
          <a:lstStyle/>
          <a:p>
            <a:r>
              <a:rPr lang="en-US" dirty="0" smtClean="0">
                <a:solidFill>
                  <a:srgbClr val="FF0000"/>
                </a:solidFill>
                <a:latin typeface="Bodoni MT Black" panose="02070A03080606020203" pitchFamily="18" charset="0"/>
              </a:rPr>
              <a:t>Unit III</a:t>
            </a:r>
            <a:br>
              <a:rPr lang="en-US" dirty="0" smtClean="0">
                <a:solidFill>
                  <a:srgbClr val="FF0000"/>
                </a:solidFill>
                <a:latin typeface="Bodoni MT Black" panose="02070A03080606020203" pitchFamily="18" charset="0"/>
              </a:rPr>
            </a:br>
            <a:r>
              <a:rPr lang="en-US" dirty="0" smtClean="0">
                <a:solidFill>
                  <a:srgbClr val="FF0000"/>
                </a:solidFill>
                <a:latin typeface="Bodoni MT Black" panose="02070A03080606020203" pitchFamily="18" charset="0"/>
              </a:rPr>
              <a:t/>
            </a:r>
            <a:br>
              <a:rPr lang="en-US" dirty="0" smtClean="0">
                <a:solidFill>
                  <a:srgbClr val="FF0000"/>
                </a:solidFill>
                <a:latin typeface="Bodoni MT Black" panose="02070A03080606020203" pitchFamily="18" charset="0"/>
              </a:rPr>
            </a:br>
            <a:r>
              <a:rPr lang="en-US" dirty="0" smtClean="0">
                <a:solidFill>
                  <a:srgbClr val="FF0000"/>
                </a:solidFill>
                <a:latin typeface="Bodoni MT Black" panose="02070A03080606020203" pitchFamily="18" charset="0"/>
              </a:rPr>
              <a:t>Particles and Waves</a:t>
            </a:r>
            <a:br>
              <a:rPr lang="en-US" dirty="0" smtClean="0">
                <a:solidFill>
                  <a:srgbClr val="FF0000"/>
                </a:solidFill>
                <a:latin typeface="Bodoni MT Black" panose="02070A03080606020203" pitchFamily="18" charset="0"/>
              </a:rPr>
            </a:br>
            <a:r>
              <a:rPr lang="en-US" dirty="0" smtClean="0">
                <a:solidFill>
                  <a:srgbClr val="FF0000"/>
                </a:solidFill>
                <a:latin typeface="Bodoni MT Black" panose="02070A03080606020203" pitchFamily="18" charset="0"/>
              </a:rPr>
              <a:t/>
            </a:r>
            <a:br>
              <a:rPr lang="en-US" dirty="0" smtClean="0">
                <a:solidFill>
                  <a:srgbClr val="FF0000"/>
                </a:solidFill>
                <a:latin typeface="Bodoni MT Black" panose="02070A03080606020203" pitchFamily="18" charset="0"/>
              </a:rPr>
            </a:br>
            <a:r>
              <a:rPr lang="en-IN" dirty="0">
                <a:solidFill>
                  <a:srgbClr val="0070C0"/>
                </a:solidFill>
                <a:latin typeface="Arabic Typesetting" panose="03020402040406030203" pitchFamily="66" charset="-78"/>
                <a:cs typeface="Arabic Typesetting" panose="03020402040406030203" pitchFamily="66" charset="-78"/>
              </a:rPr>
              <a:t>Mechanism of </a:t>
            </a:r>
            <a:r>
              <a:rPr lang="en-IN" dirty="0" smtClean="0">
                <a:solidFill>
                  <a:srgbClr val="0070C0"/>
                </a:solidFill>
                <a:latin typeface="Arabic Typesetting" panose="03020402040406030203" pitchFamily="66" charset="-78"/>
                <a:cs typeface="Arabic Typesetting" panose="03020402040406030203" pitchFamily="66" charset="-78"/>
              </a:rPr>
              <a:t>x-ray </a:t>
            </a:r>
            <a:r>
              <a:rPr lang="en-IN" dirty="0">
                <a:solidFill>
                  <a:srgbClr val="0070C0"/>
                </a:solidFill>
                <a:latin typeface="Arabic Typesetting" panose="03020402040406030203" pitchFamily="66" charset="-78"/>
                <a:cs typeface="Arabic Typesetting" panose="03020402040406030203" pitchFamily="66" charset="-78"/>
              </a:rPr>
              <a:t>production (continuous and characteristic </a:t>
            </a:r>
            <a:r>
              <a:rPr lang="en-IN" dirty="0" smtClean="0">
                <a:solidFill>
                  <a:srgbClr val="0070C0"/>
                </a:solidFill>
                <a:latin typeface="Arabic Typesetting" panose="03020402040406030203" pitchFamily="66" charset="-78"/>
                <a:cs typeface="Arabic Typesetting" panose="03020402040406030203" pitchFamily="66" charset="-78"/>
              </a:rPr>
              <a:t>x-rays</a:t>
            </a:r>
            <a:r>
              <a:rPr lang="en-IN" dirty="0">
                <a:solidFill>
                  <a:srgbClr val="0070C0"/>
                </a:solidFill>
                <a:latin typeface="Arabic Typesetting" panose="03020402040406030203" pitchFamily="66" charset="-78"/>
                <a:cs typeface="Arabic Typesetting" panose="03020402040406030203" pitchFamily="66" charset="-78"/>
              </a:rPr>
              <a:t>, Duane- Hunt limit), Compton effect, Pair production, Phase and group velocities, Uncertainty principle and its applications.</a:t>
            </a:r>
            <a:endParaRPr lang="en-US" dirty="0">
              <a:solidFill>
                <a:srgbClr val="0070C0"/>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040101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gn="just"/>
            <a:r>
              <a:rPr lang="en-US" sz="4000" i="1" dirty="0">
                <a:solidFill>
                  <a:srgbClr val="0070C0"/>
                </a:solidFill>
                <a:latin typeface="Times New Roman" pitchFamily="18" charset="0"/>
                <a:cs typeface="Times New Roman" pitchFamily="18" charset="0"/>
              </a:rPr>
              <a:t>Few of the fast moving electrons having velocity about one-tenth of the velocity of light may penetrate the surface atoms of the target material and knock out the tightly bound electrons even from the innermost shells like K, L or M etc of the atom. </a:t>
            </a:r>
            <a:endParaRPr lang="en-IN" sz="4000" i="1" dirty="0">
              <a:solidFill>
                <a:srgbClr val="0070C0"/>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3600" i="1" dirty="0" smtClean="0">
                <a:solidFill>
                  <a:srgbClr val="0070C0"/>
                </a:solidFill>
                <a:latin typeface="Times New Roman" pitchFamily="18" charset="0"/>
                <a:cs typeface="Times New Roman" pitchFamily="18" charset="0"/>
              </a:rPr>
              <a:t>The vacancy so created may be filled up by the electrons from higher shells i.e. electrons from higher shells jumps to fill up the created vacancies. This electronic transition takes place. The energy difference is radiated in the form of x-rays of very small but of definite wavelengths.</a:t>
            </a:r>
            <a:endParaRPr lang="en-IN" sz="3600" i="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4800" i="1" dirty="0" smtClean="0">
                <a:solidFill>
                  <a:srgbClr val="FF0000"/>
                </a:solidFill>
                <a:latin typeface="Times New Roman" pitchFamily="18" charset="0"/>
                <a:cs typeface="Times New Roman" pitchFamily="18" charset="0"/>
              </a:rPr>
              <a:t>The wavelength depend upon target material. </a:t>
            </a:r>
          </a:p>
          <a:p>
            <a:pPr algn="just"/>
            <a:r>
              <a:rPr lang="en-US" sz="4800" i="1" dirty="0" smtClean="0">
                <a:solidFill>
                  <a:srgbClr val="FF0000"/>
                </a:solidFill>
                <a:latin typeface="Times New Roman" pitchFamily="18" charset="0"/>
                <a:cs typeface="Times New Roman" pitchFamily="18" charset="0"/>
              </a:rPr>
              <a:t>Due to this fact these are known as </a:t>
            </a:r>
            <a:r>
              <a:rPr lang="en-US" sz="4800" i="1" dirty="0" smtClean="0">
                <a:solidFill>
                  <a:srgbClr val="00B050"/>
                </a:solidFill>
                <a:latin typeface="Times New Roman" pitchFamily="18" charset="0"/>
                <a:cs typeface="Times New Roman" pitchFamily="18" charset="0"/>
              </a:rPr>
              <a:t>characteristic x-rays</a:t>
            </a:r>
            <a:r>
              <a:rPr lang="en-US" sz="4800" i="1" dirty="0" smtClean="0">
                <a:solidFill>
                  <a:srgbClr val="FF0000"/>
                </a:solidFill>
                <a:latin typeface="Times New Roman" pitchFamily="18" charset="0"/>
                <a:cs typeface="Times New Roman" pitchFamily="18" charset="0"/>
              </a:rPr>
              <a:t>.</a:t>
            </a:r>
            <a:endParaRPr lang="en-IN" sz="4800"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8914" name="Picture 2"/>
          <p:cNvPicPr>
            <a:picLocks noChangeAspect="1" noChangeArrowheads="1"/>
          </p:cNvPicPr>
          <p:nvPr/>
        </p:nvPicPr>
        <p:blipFill>
          <a:blip r:embed="rId2" cstate="print"/>
          <a:srcRect/>
          <a:stretch>
            <a:fillRect/>
          </a:stretch>
        </p:blipFill>
        <p:spPr bwMode="auto">
          <a:xfrm>
            <a:off x="819150" y="1147763"/>
            <a:ext cx="750570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331640" y="1600200"/>
            <a:ext cx="6696744" cy="4525963"/>
          </a:xfrm>
        </p:spPr>
        <p:txBody>
          <a:bodyPr/>
          <a:lstStyle/>
          <a:p>
            <a:r>
              <a:rPr lang="en-IN" dirty="0"/>
              <a:t>½ m v</a:t>
            </a:r>
            <a:r>
              <a:rPr lang="en-IN" baseline="-25000" dirty="0"/>
              <a:t>2</a:t>
            </a:r>
            <a:r>
              <a:rPr lang="en-IN" baseline="30000" dirty="0"/>
              <a:t>2</a:t>
            </a:r>
            <a:endParaRPr lang="en-IN" dirty="0"/>
          </a:p>
          <a:p>
            <a:endParaRPr lang="en-IN" dirty="0"/>
          </a:p>
        </p:txBody>
      </p:sp>
      <p:pic>
        <p:nvPicPr>
          <p:cNvPr id="20484" name="Picture 4" descr="https://encrypted-tbn1.gstatic.com/images?q=tbn:ANd9GcRrvIsJiw_2wVoB7jH8PF67hq6zCtvLilzOhFL4Xs2JPrRqWPm4">
            <a:hlinkClick r:id="rId2"/>
          </p:cNvPr>
          <p:cNvPicPr>
            <a:picLocks noChangeAspect="1" noChangeArrowheads="1"/>
          </p:cNvPicPr>
          <p:nvPr/>
        </p:nvPicPr>
        <p:blipFill>
          <a:blip r:embed="rId3" cstate="print"/>
          <a:srcRect/>
          <a:stretch>
            <a:fillRect/>
          </a:stretch>
        </p:blipFill>
        <p:spPr bwMode="auto">
          <a:xfrm>
            <a:off x="1115616" y="1412776"/>
            <a:ext cx="5904656" cy="4608512"/>
          </a:xfrm>
          <a:prstGeom prst="rect">
            <a:avLst/>
          </a:prstGeom>
          <a:noFill/>
        </p:spPr>
      </p:pic>
      <p:sp>
        <p:nvSpPr>
          <p:cNvPr id="20485" name="Text Box 5"/>
          <p:cNvSpPr txBox="1">
            <a:spLocks noChangeArrowheads="1"/>
          </p:cNvSpPr>
          <p:nvPr/>
        </p:nvSpPr>
        <p:spPr bwMode="auto">
          <a:xfrm>
            <a:off x="755576" y="4437112"/>
            <a:ext cx="711200"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Arial" pitchFamily="34" charset="0"/>
                <a:cs typeface="Arial" pitchFamily="34" charset="0"/>
              </a:rPr>
              <a:t>½ m v</a:t>
            </a:r>
            <a:r>
              <a:rPr kumimoji="0" lang="en-IN" sz="1100" b="0" i="0" u="none" strike="noStrike" cap="none" normalizeH="0" baseline="-25000" smtClean="0">
                <a:ln>
                  <a:noFill/>
                </a:ln>
                <a:solidFill>
                  <a:schemeClr val="tx1"/>
                </a:solidFill>
                <a:effectLst/>
                <a:latin typeface="Calibri" pitchFamily="34" charset="0"/>
                <a:ea typeface="Arial" pitchFamily="34" charset="0"/>
                <a:cs typeface="Arial" pitchFamily="34" charset="0"/>
              </a:rPr>
              <a:t>1</a:t>
            </a:r>
            <a:r>
              <a:rPr kumimoji="0" lang="en-IN" sz="1100" b="0" i="0" u="none" strike="noStrike" cap="none" normalizeH="0" baseline="30000" smtClean="0">
                <a:ln>
                  <a:noFill/>
                </a:ln>
                <a:solidFill>
                  <a:schemeClr val="tx1"/>
                </a:solidFill>
                <a:effectLst/>
                <a:latin typeface="Calibri" pitchFamily="34" charset="0"/>
                <a:ea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6" name="Text Box 6"/>
          <p:cNvSpPr txBox="1">
            <a:spLocks noChangeArrowheads="1"/>
          </p:cNvSpPr>
          <p:nvPr/>
        </p:nvSpPr>
        <p:spPr bwMode="auto">
          <a:xfrm>
            <a:off x="6516216" y="1412776"/>
            <a:ext cx="711200" cy="4255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ea typeface="Arial" pitchFamily="34" charset="0"/>
                <a:cs typeface="Arial" pitchFamily="34" charset="0"/>
              </a:rPr>
              <a:t>½ m v</a:t>
            </a:r>
            <a:r>
              <a:rPr kumimoji="0" lang="en-IN" sz="1100" b="0" i="0" u="none" strike="noStrike" cap="none" normalizeH="0" baseline="-25000" smtClean="0">
                <a:ln>
                  <a:noFill/>
                </a:ln>
                <a:solidFill>
                  <a:schemeClr val="tx1"/>
                </a:solidFill>
                <a:effectLst/>
                <a:latin typeface="Calibri" pitchFamily="34" charset="0"/>
                <a:ea typeface="Arial" pitchFamily="34" charset="0"/>
                <a:cs typeface="Arial" pitchFamily="34" charset="0"/>
              </a:rPr>
              <a:t>2</a:t>
            </a:r>
            <a:r>
              <a:rPr kumimoji="0" lang="en-IN" sz="1100" b="0" i="0" u="none" strike="noStrike" cap="none" normalizeH="0" baseline="30000" smtClean="0">
                <a:ln>
                  <a:noFill/>
                </a:ln>
                <a:solidFill>
                  <a:schemeClr val="tx1"/>
                </a:solidFill>
                <a:effectLst/>
                <a:latin typeface="Calibri" pitchFamily="34" charset="0"/>
                <a:ea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gn="just"/>
            <a:r>
              <a:rPr lang="en-US" sz="4000" i="1" dirty="0">
                <a:solidFill>
                  <a:srgbClr val="00B050"/>
                </a:solidFill>
                <a:latin typeface="Times New Roman" pitchFamily="18" charset="0"/>
                <a:cs typeface="Times New Roman" pitchFamily="18" charset="0"/>
              </a:rPr>
              <a:t>A few fast moving electrons penetrate deep into the interior of the atoms of the target and are attracted by the attractive forces of their nuclei. Due to these force, the electrons get deflected from their original paths. </a:t>
            </a:r>
            <a:endParaRPr lang="en-IN" sz="4000" i="1" dirty="0">
              <a:solidFill>
                <a:srgbClr val="00B050"/>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4000" i="1" dirty="0" smtClean="0">
                <a:solidFill>
                  <a:srgbClr val="0070C0"/>
                </a:solidFill>
                <a:latin typeface="Times New Roman" pitchFamily="18" charset="0"/>
                <a:cs typeface="Times New Roman" pitchFamily="18" charset="0"/>
              </a:rPr>
              <a:t>In this way, the electrons are decelerated i.e. their velocity is reduced and this gives rise to loss of energy. The loss of energy during retardation is given off in the form of </a:t>
            </a:r>
            <a:r>
              <a:rPr lang="en-US" sz="4000" i="1" dirty="0" err="1" smtClean="0">
                <a:solidFill>
                  <a:srgbClr val="0070C0"/>
                </a:solidFill>
                <a:latin typeface="Times New Roman" pitchFamily="18" charset="0"/>
                <a:cs typeface="Times New Roman" pitchFamily="18" charset="0"/>
              </a:rPr>
              <a:t>em</a:t>
            </a:r>
            <a:r>
              <a:rPr lang="en-US" sz="4000" i="1" dirty="0" smtClean="0">
                <a:solidFill>
                  <a:srgbClr val="0070C0"/>
                </a:solidFill>
                <a:latin typeface="Times New Roman" pitchFamily="18" charset="0"/>
                <a:cs typeface="Times New Roman" pitchFamily="18" charset="0"/>
              </a:rPr>
              <a:t> radiation i.e. x-rays of continuously varying wavelengths. </a:t>
            </a:r>
            <a:endParaRPr lang="en-IN" sz="4000" i="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4400" i="1" dirty="0" smtClean="0">
                <a:solidFill>
                  <a:srgbClr val="FF0000"/>
                </a:solidFill>
                <a:latin typeface="Times New Roman" pitchFamily="18" charset="0"/>
                <a:cs typeface="Times New Roman" pitchFamily="18" charset="0"/>
              </a:rPr>
              <a:t>The x-rays consist of continuous range of frequencies </a:t>
            </a:r>
            <a:r>
              <a:rPr lang="en-US" sz="4400" i="1" dirty="0" err="1" smtClean="0">
                <a:solidFill>
                  <a:srgbClr val="FF0000"/>
                </a:solidFill>
                <a:latin typeface="Times New Roman" pitchFamily="18" charset="0"/>
                <a:cs typeface="Times New Roman" pitchFamily="18" charset="0"/>
              </a:rPr>
              <a:t>upto</a:t>
            </a:r>
            <a:r>
              <a:rPr lang="en-US" sz="4400" i="1" dirty="0" smtClean="0">
                <a:solidFill>
                  <a:srgbClr val="FF0000"/>
                </a:solidFill>
                <a:latin typeface="Times New Roman" pitchFamily="18" charset="0"/>
                <a:cs typeface="Times New Roman" pitchFamily="18" charset="0"/>
              </a:rPr>
              <a:t> maximum frequency </a:t>
            </a:r>
            <a:r>
              <a:rPr lang="en-US" sz="4400" i="1" dirty="0" err="1">
                <a:solidFill>
                  <a:srgbClr val="FF0000"/>
                </a:solidFill>
                <a:latin typeface="Times New Roman" pitchFamily="18" charset="0"/>
                <a:cs typeface="Times New Roman" pitchFamily="18" charset="0"/>
              </a:rPr>
              <a:t>v</a:t>
            </a:r>
            <a:r>
              <a:rPr lang="en-US" sz="4400" i="1" baseline="-25000" dirty="0" err="1" smtClean="0">
                <a:solidFill>
                  <a:srgbClr val="FF0000"/>
                </a:solidFill>
                <a:latin typeface="Times New Roman" pitchFamily="18" charset="0"/>
                <a:cs typeface="Times New Roman" pitchFamily="18" charset="0"/>
              </a:rPr>
              <a:t>max</a:t>
            </a:r>
            <a:r>
              <a:rPr lang="en-US" sz="4400" i="1" baseline="-25000" dirty="0" smtClean="0">
                <a:solidFill>
                  <a:srgbClr val="FF0000"/>
                </a:solidFill>
                <a:latin typeface="Times New Roman" pitchFamily="18" charset="0"/>
                <a:cs typeface="Times New Roman" pitchFamily="18" charset="0"/>
              </a:rPr>
              <a:t> </a:t>
            </a:r>
            <a:r>
              <a:rPr lang="en-US" sz="4400" i="1" dirty="0" smtClean="0">
                <a:solidFill>
                  <a:srgbClr val="FF0000"/>
                </a:solidFill>
                <a:latin typeface="Times New Roman" pitchFamily="18" charset="0"/>
                <a:cs typeface="Times New Roman" pitchFamily="18" charset="0"/>
              </a:rPr>
              <a:t>or minimum wavelength </a:t>
            </a:r>
            <a:r>
              <a:rPr lang="en-US" sz="4400" i="1" dirty="0" err="1" smtClean="0">
                <a:solidFill>
                  <a:srgbClr val="FF0000"/>
                </a:solidFill>
                <a:latin typeface="Times New Roman" pitchFamily="18" charset="0"/>
                <a:cs typeface="Times New Roman" pitchFamily="18" charset="0"/>
              </a:rPr>
              <a:t>λ</a:t>
            </a:r>
            <a:r>
              <a:rPr lang="en-US" sz="4400" i="1" baseline="-25000" dirty="0" err="1" smtClean="0">
                <a:solidFill>
                  <a:srgbClr val="FF0000"/>
                </a:solidFill>
                <a:latin typeface="Times New Roman" pitchFamily="18" charset="0"/>
                <a:cs typeface="Times New Roman" pitchFamily="18" charset="0"/>
              </a:rPr>
              <a:t>min</a:t>
            </a:r>
            <a:r>
              <a:rPr lang="en-US" sz="4400" i="1" dirty="0" smtClean="0">
                <a:solidFill>
                  <a:srgbClr val="FF0000"/>
                </a:solidFill>
                <a:latin typeface="Times New Roman" pitchFamily="18" charset="0"/>
                <a:cs typeface="Times New Roman" pitchFamily="18" charset="0"/>
              </a:rPr>
              <a:t>. This is called a continuous spectrum.</a:t>
            </a:r>
            <a:endParaRPr lang="en-IN" sz="4400" i="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solidFill>
                  <a:srgbClr val="0070C0"/>
                </a:solidFill>
                <a:latin typeface="Times New Roman" pitchFamily="18" charset="0"/>
                <a:cs typeface="Times New Roman" pitchFamily="18" charset="0"/>
              </a:rPr>
              <a:t>Let the velocity of an electron changes from v</a:t>
            </a:r>
            <a:r>
              <a:rPr lang="en-US" baseline="-25000" dirty="0">
                <a:solidFill>
                  <a:srgbClr val="0070C0"/>
                </a:solidFill>
                <a:latin typeface="Times New Roman" pitchFamily="18" charset="0"/>
                <a:cs typeface="Times New Roman" pitchFamily="18" charset="0"/>
              </a:rPr>
              <a:t>1</a:t>
            </a:r>
            <a:r>
              <a:rPr lang="en-US" dirty="0">
                <a:solidFill>
                  <a:srgbClr val="0070C0"/>
                </a:solidFill>
                <a:latin typeface="Times New Roman" pitchFamily="18" charset="0"/>
                <a:cs typeface="Times New Roman" pitchFamily="18" charset="0"/>
              </a:rPr>
              <a:t> to v</a:t>
            </a:r>
            <a:r>
              <a:rPr lang="en-US" baseline="-25000" dirty="0">
                <a:solidFill>
                  <a:srgbClr val="0070C0"/>
                </a:solidFill>
                <a:latin typeface="Times New Roman" pitchFamily="18" charset="0"/>
                <a:cs typeface="Times New Roman" pitchFamily="18" charset="0"/>
              </a:rPr>
              <a:t>2</a:t>
            </a:r>
            <a:r>
              <a:rPr lang="en-US" dirty="0">
                <a:solidFill>
                  <a:srgbClr val="0070C0"/>
                </a:solidFill>
                <a:latin typeface="Times New Roman" pitchFamily="18" charset="0"/>
                <a:cs typeface="Times New Roman" pitchFamily="18" charset="0"/>
              </a:rPr>
              <a:t> due to deflection or due to collision. If </a:t>
            </a:r>
            <a:r>
              <a:rPr lang="en-US" i="1" dirty="0">
                <a:solidFill>
                  <a:srgbClr val="0070C0"/>
                </a:solidFill>
                <a:latin typeface="Times New Roman" pitchFamily="18" charset="0"/>
                <a:cs typeface="Times New Roman" pitchFamily="18" charset="0"/>
              </a:rPr>
              <a:t>m </a:t>
            </a:r>
            <a:r>
              <a:rPr lang="en-US" dirty="0">
                <a:solidFill>
                  <a:srgbClr val="0070C0"/>
                </a:solidFill>
                <a:latin typeface="Times New Roman" pitchFamily="18" charset="0"/>
                <a:cs typeface="Times New Roman" pitchFamily="18" charset="0"/>
              </a:rPr>
              <a:t>be the mass of electron, then the energy of the emitted photon due to the reduction in velocity is given </a:t>
            </a:r>
            <a:r>
              <a:rPr lang="en-US" dirty="0" smtClean="0">
                <a:solidFill>
                  <a:srgbClr val="0070C0"/>
                </a:solidFill>
                <a:latin typeface="Times New Roman" pitchFamily="18" charset="0"/>
                <a:cs typeface="Times New Roman" pitchFamily="18" charset="0"/>
              </a:rPr>
              <a:t>by:    </a:t>
            </a:r>
            <a:endParaRPr lang="en-IN" dirty="0">
              <a:solidFill>
                <a:srgbClr val="0070C0"/>
              </a:solidFill>
              <a:latin typeface="Times New Roman" pitchFamily="18" charset="0"/>
              <a:cs typeface="Times New Roman" pitchFamily="18" charset="0"/>
            </a:endParaRPr>
          </a:p>
          <a:p>
            <a:endParaRPr lang="en-IN" dirty="0"/>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5603" name="Rectangle 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6833" y="4339612"/>
            <a:ext cx="6259503" cy="1969708"/>
          </a:xfrm>
          <a:prstGeom prst="rect">
            <a:avLst/>
          </a:prstGeom>
          <a:noFill/>
        </p:spPr>
      </p:pic>
      <p:sp>
        <p:nvSpPr>
          <p:cNvPr id="25606" name="Rectangle 6"/>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when the electron moves very close to the nucleus then it loses a greater amount of energy and consequently releases a photon of </a:t>
            </a:r>
            <a:r>
              <a:rPr lang="en-US" dirty="0" smtClean="0"/>
              <a:t>high frequency. Obviously </a:t>
            </a:r>
            <a:r>
              <a:rPr lang="en-US" dirty="0"/>
              <a:t>when the electron is completely brought to rest by the forces, then the liberated photon has the maximum frequency. For this case</a:t>
            </a:r>
            <a:endParaRPr lang="en-IN" dirty="0"/>
          </a:p>
          <a:p>
            <a:endParaRPr lang="en-IN"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91680" y="5301208"/>
            <a:ext cx="5544616" cy="103331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9" y="1382547"/>
            <a:ext cx="3888432" cy="52455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radio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486" y="1417638"/>
            <a:ext cx="4592314" cy="496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4821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sz="4000" dirty="0">
                <a:solidFill>
                  <a:srgbClr val="0070C0"/>
                </a:solidFill>
                <a:latin typeface="Times New Roman" pitchFamily="18" charset="0"/>
                <a:cs typeface="Times New Roman" pitchFamily="18" charset="0"/>
              </a:rPr>
              <a:t>We know that the kinetic energy of an electron having charge e and accelerated by a potential V is given </a:t>
            </a:r>
            <a:r>
              <a:rPr lang="en-US" sz="4000" dirty="0" smtClean="0">
                <a:solidFill>
                  <a:srgbClr val="0070C0"/>
                </a:solidFill>
                <a:latin typeface="Times New Roman" pitchFamily="18" charset="0"/>
                <a:cs typeface="Times New Roman" pitchFamily="18" charset="0"/>
              </a:rPr>
              <a:t>by:</a:t>
            </a:r>
          </a:p>
          <a:p>
            <a:endParaRPr lang="en-IN" dirty="0"/>
          </a:p>
        </p:txBody>
      </p:sp>
      <p:sp>
        <p:nvSpPr>
          <p:cNvPr id="276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5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15816" y="4437112"/>
            <a:ext cx="2664295" cy="1368152"/>
          </a:xfrm>
          <a:prstGeom prst="rect">
            <a:avLst/>
          </a:prstGeom>
          <a:noFill/>
        </p:spPr>
      </p:pic>
      <p:sp>
        <p:nvSpPr>
          <p:cNvPr id="27653" name="Rectangle 5"/>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From </a:t>
            </a:r>
            <a:r>
              <a:rPr lang="en-US" dirty="0" smtClean="0"/>
              <a:t>equations </a:t>
            </a:r>
            <a:r>
              <a:rPr lang="en-US" dirty="0"/>
              <a:t>2 and 3, we get </a:t>
            </a:r>
            <a:endParaRPr lang="en-IN" dirty="0"/>
          </a:p>
          <a:p>
            <a:endParaRPr lang="en-IN" dirty="0"/>
          </a:p>
        </p:txBody>
      </p:sp>
      <p:sp>
        <p:nvSpPr>
          <p:cNvPr id="286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347864" y="3356992"/>
            <a:ext cx="2297230" cy="1345520"/>
          </a:xfrm>
          <a:prstGeom prst="rect">
            <a:avLst/>
          </a:prstGeom>
          <a:noFill/>
        </p:spPr>
      </p:pic>
      <p:sp>
        <p:nvSpPr>
          <p:cNvPr id="28675" name="Rectangle 3"/>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2204864"/>
            <a:ext cx="3240360" cy="1033315"/>
          </a:xfrm>
          <a:prstGeom prst="rect">
            <a:avLst/>
          </a:prstGeom>
          <a:noFill/>
        </p:spPr>
      </p:pic>
      <p:pic>
        <p:nvPicPr>
          <p:cNvPr id="8"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940152" y="2276872"/>
            <a:ext cx="2016224" cy="926373"/>
          </a:xfrm>
          <a:prstGeom prst="rect">
            <a:avLst/>
          </a:prstGeom>
          <a:noFill/>
        </p:spPr>
      </p:pic>
      <p:sp>
        <p:nvSpPr>
          <p:cNvPr id="286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15816" y="5078865"/>
            <a:ext cx="2880320" cy="1230455"/>
          </a:xfrm>
          <a:prstGeom prst="rect">
            <a:avLst/>
          </a:prstGeom>
          <a:noFill/>
        </p:spPr>
      </p:pic>
      <p:sp>
        <p:nvSpPr>
          <p:cNvPr id="28678" name="Rectangle 6"/>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2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2276872"/>
            <a:ext cx="7164796" cy="1440160"/>
          </a:xfrm>
          <a:prstGeom prst="rect">
            <a:avLst/>
          </a:prstGeom>
          <a:noFill/>
        </p:spPr>
      </p:pic>
      <p:pic>
        <p:nvPicPr>
          <p:cNvPr id="307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91880" y="4943268"/>
            <a:ext cx="2592288" cy="1150028"/>
          </a:xfrm>
          <a:prstGeom prst="rect">
            <a:avLst/>
          </a:prstGeom>
          <a:noFill/>
        </p:spPr>
      </p:pic>
      <p:sp>
        <p:nvSpPr>
          <p:cNvPr id="307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724" name="Rectangle 4"/>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sz="4000" b="1" dirty="0" smtClean="0">
                <a:solidFill>
                  <a:srgbClr val="00B050"/>
                </a:solidFill>
                <a:latin typeface="Times New Roman" pitchFamily="18" charset="0"/>
                <a:cs typeface="Times New Roman" pitchFamily="18" charset="0"/>
              </a:rPr>
              <a:t>Duane-Hunt formula</a:t>
            </a:r>
            <a:endParaRPr lang="en-US" sz="4000" b="1" dirty="0">
              <a:solidFill>
                <a:srgbClr val="00B050"/>
              </a:solidFill>
              <a:latin typeface="Times New Roman" pitchFamily="18" charset="0"/>
              <a:cs typeface="Times New Roman" pitchFamily="18" charset="0"/>
            </a:endParaRPr>
          </a:p>
          <a:p>
            <a:pPr algn="just"/>
            <a:r>
              <a:rPr lang="en-US" sz="4000" i="1" dirty="0" err="1">
                <a:solidFill>
                  <a:srgbClr val="FF0000"/>
                </a:solidFill>
                <a:latin typeface="Times New Roman" pitchFamily="18" charset="0"/>
                <a:cs typeface="Times New Roman" pitchFamily="18" charset="0"/>
              </a:rPr>
              <a:t>λ</a:t>
            </a:r>
            <a:r>
              <a:rPr lang="en-US" sz="4000" i="1" baseline="-25000" dirty="0" err="1">
                <a:solidFill>
                  <a:srgbClr val="FF0000"/>
                </a:solidFill>
                <a:latin typeface="Times New Roman" pitchFamily="18" charset="0"/>
                <a:cs typeface="Times New Roman" pitchFamily="18" charset="0"/>
              </a:rPr>
              <a:t>min</a:t>
            </a:r>
            <a:r>
              <a:rPr lang="en-US" sz="4000" i="1" baseline="30000" dirty="0">
                <a:solidFill>
                  <a:srgbClr val="FF0000"/>
                </a:solidFill>
                <a:latin typeface="Times New Roman" pitchFamily="18" charset="0"/>
                <a:cs typeface="Times New Roman" pitchFamily="18" charset="0"/>
              </a:rPr>
              <a:t> </a:t>
            </a:r>
            <a:r>
              <a:rPr lang="en-US" sz="4000" i="1" dirty="0">
                <a:solidFill>
                  <a:srgbClr val="FF0000"/>
                </a:solidFill>
                <a:latin typeface="Times New Roman" pitchFamily="18" charset="0"/>
                <a:cs typeface="Times New Roman" pitchFamily="18" charset="0"/>
              </a:rPr>
              <a:t>does not depend upon the target material and is inversely proportional to the applied voltage V.</a:t>
            </a:r>
            <a:endParaRPr lang="en-IN" sz="4000" i="1" dirty="0">
              <a:solidFill>
                <a:srgbClr val="FF0000"/>
              </a:solidFill>
              <a:latin typeface="Times New Roman" pitchFamily="18" charset="0"/>
              <a:cs typeface="Times New Roman" pitchFamily="18" charset="0"/>
            </a:endParaRPr>
          </a:p>
          <a:p>
            <a:endParaRPr lang="en-IN"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17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1556792"/>
            <a:ext cx="3456384" cy="1800200"/>
          </a:xfrm>
          <a:prstGeom prst="rect">
            <a:avLst/>
          </a:prstGeom>
          <a:noFill/>
        </p:spPr>
      </p:pic>
      <p:sp>
        <p:nvSpPr>
          <p:cNvPr id="6" name="Rectangle 5"/>
          <p:cNvSpPr/>
          <p:nvPr/>
        </p:nvSpPr>
        <p:spPr>
          <a:xfrm>
            <a:off x="6156176" y="2132856"/>
            <a:ext cx="720080" cy="830997"/>
          </a:xfrm>
          <a:prstGeom prst="rect">
            <a:avLst/>
          </a:prstGeom>
        </p:spPr>
        <p:txBody>
          <a:bodyPr wrap="square">
            <a:spAutoFit/>
          </a:bodyPr>
          <a:lstStyle/>
          <a:p>
            <a:r>
              <a:rPr lang="en-US" sz="4800" b="1" dirty="0">
                <a:latin typeface="Times New Roman" pitchFamily="18" charset="0"/>
                <a:cs typeface="Times New Roman" pitchFamily="18" charset="0"/>
              </a:rPr>
              <a:t>Å</a:t>
            </a:r>
            <a:endParaRPr lang="en-IN"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2770" name="Picture 2" descr="https://encrypted-tbn1.gstatic.com/images?q=tbn:ANd9GcSFMlBEOjpQ9dZFVKLYcnWVeuBiZkOiuaeImDrY69NA0tNgT8MRQw">
            <a:hlinkClick r:id="rId2"/>
          </p:cNvPr>
          <p:cNvPicPr>
            <a:picLocks noChangeAspect="1" noChangeArrowheads="1"/>
          </p:cNvPicPr>
          <p:nvPr/>
        </p:nvPicPr>
        <p:blipFill>
          <a:blip r:embed="rId3" cstate="print"/>
          <a:srcRect/>
          <a:stretch>
            <a:fillRect/>
          </a:stretch>
        </p:blipFill>
        <p:spPr bwMode="auto">
          <a:xfrm>
            <a:off x="1259632" y="1988840"/>
            <a:ext cx="6408712" cy="3600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3793" name="Picture 1"/>
          <p:cNvPicPr>
            <a:picLocks noChangeAspect="1" noChangeArrowheads="1"/>
          </p:cNvPicPr>
          <p:nvPr/>
        </p:nvPicPr>
        <p:blipFill>
          <a:blip r:embed="rId2" cstate="print"/>
          <a:srcRect/>
          <a:stretch>
            <a:fillRect/>
          </a:stretch>
        </p:blipFill>
        <p:spPr bwMode="auto">
          <a:xfrm>
            <a:off x="2032000" y="1360114"/>
            <a:ext cx="5060280" cy="49644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a:t>
            </a:r>
            <a:endParaRPr lang="en-IN" dirty="0"/>
          </a:p>
        </p:txBody>
      </p:sp>
      <p:sp>
        <p:nvSpPr>
          <p:cNvPr id="3" name="Content Placeholder 2"/>
          <p:cNvSpPr>
            <a:spLocks noGrp="1"/>
          </p:cNvSpPr>
          <p:nvPr>
            <p:ph idx="1"/>
          </p:nvPr>
        </p:nvSpPr>
        <p:spPr/>
        <p:txBody>
          <a:bodyPr>
            <a:normAutofit/>
          </a:bodyPr>
          <a:lstStyle/>
          <a:p>
            <a:pPr algn="just"/>
            <a:r>
              <a:rPr lang="en-US" sz="4000" dirty="0">
                <a:solidFill>
                  <a:srgbClr val="00B050"/>
                </a:solidFill>
                <a:latin typeface="Times New Roman" pitchFamily="18" charset="0"/>
                <a:cs typeface="Times New Roman" pitchFamily="18" charset="0"/>
              </a:rPr>
              <a:t>Find the shortest wavelength and maximum frequency present in the radiation from an x-ray machine whose accelerating potential is 50,000 V.</a:t>
            </a:r>
            <a:endParaRPr lang="en-IN" sz="4000" dirty="0">
              <a:solidFill>
                <a:srgbClr val="00B050"/>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4820"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31840" y="2132856"/>
            <a:ext cx="2182979" cy="864096"/>
          </a:xfrm>
          <a:prstGeom prst="rect">
            <a:avLst/>
          </a:prstGeom>
          <a:noFill/>
        </p:spPr>
      </p:pic>
      <p:pic>
        <p:nvPicPr>
          <p:cNvPr id="3481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79912" y="3284984"/>
            <a:ext cx="3993697" cy="694556"/>
          </a:xfrm>
          <a:prstGeom prst="rect">
            <a:avLst/>
          </a:prstGeom>
          <a:noFill/>
        </p:spPr>
      </p:pic>
      <p:pic>
        <p:nvPicPr>
          <p:cNvPr id="3481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51920" y="4005064"/>
            <a:ext cx="2081686" cy="704571"/>
          </a:xfrm>
          <a:prstGeom prst="rect">
            <a:avLst/>
          </a:prstGeom>
          <a:noFill/>
        </p:spPr>
      </p:pic>
      <p:pic>
        <p:nvPicPr>
          <p:cNvPr id="34817"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55576" y="4725144"/>
            <a:ext cx="7531012" cy="913631"/>
          </a:xfrm>
          <a:prstGeom prst="rect">
            <a:avLst/>
          </a:prstGeom>
          <a:noFill/>
        </p:spPr>
      </p:pic>
      <p:sp>
        <p:nvSpPr>
          <p:cNvPr id="3482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4822" name="Rectangle 6"/>
          <p:cNvSpPr>
            <a:spLocks noChangeArrowheads="1"/>
          </p:cNvSpPr>
          <p:nvPr/>
        </p:nvSpPr>
        <p:spPr bwMode="auto">
          <a:xfrm>
            <a:off x="45720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3" name="Rectangle 7"/>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4" name="Rectangle 8"/>
          <p:cNvSpPr>
            <a:spLocks noChangeArrowheads="1"/>
          </p:cNvSpPr>
          <p:nvPr/>
        </p:nvSpPr>
        <p:spPr bwMode="auto">
          <a:xfrm>
            <a:off x="457200" y="1219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5" name="Rectangle 9"/>
          <p:cNvSpPr>
            <a:spLocks noChangeArrowheads="1"/>
          </p:cNvSpPr>
          <p:nvPr/>
        </p:nvSpPr>
        <p:spPr bwMode="auto">
          <a:xfrm>
            <a:off x="457200" y="1628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2</a:t>
            </a:r>
            <a:endParaRPr lang="en-IN" dirty="0"/>
          </a:p>
        </p:txBody>
      </p:sp>
      <p:sp>
        <p:nvSpPr>
          <p:cNvPr id="3" name="Content Placeholder 2"/>
          <p:cNvSpPr>
            <a:spLocks noGrp="1"/>
          </p:cNvSpPr>
          <p:nvPr>
            <p:ph idx="1"/>
          </p:nvPr>
        </p:nvSpPr>
        <p:spPr/>
        <p:txBody>
          <a:bodyPr>
            <a:normAutofit/>
          </a:bodyPr>
          <a:lstStyle/>
          <a:p>
            <a:pPr algn="just"/>
            <a:r>
              <a:rPr lang="en-US" sz="4400" dirty="0">
                <a:solidFill>
                  <a:srgbClr val="00B050"/>
                </a:solidFill>
                <a:latin typeface="Times New Roman" pitchFamily="18" charset="0"/>
                <a:cs typeface="Times New Roman" pitchFamily="18" charset="0"/>
              </a:rPr>
              <a:t>How much should be the voltage of x-ray tube be so that the electron emitted from cathode way give an x-ray of wavelength 1 Å.</a:t>
            </a:r>
            <a:endParaRPr lang="en-IN" sz="4400" dirty="0">
              <a:solidFill>
                <a:srgbClr val="00B050"/>
              </a:solidFill>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686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3808" y="1894092"/>
            <a:ext cx="2592288" cy="1010008"/>
          </a:xfrm>
          <a:prstGeom prst="rect">
            <a:avLst/>
          </a:prstGeom>
          <a:noFill/>
        </p:spPr>
      </p:pic>
      <p:pic>
        <p:nvPicPr>
          <p:cNvPr id="3686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07904" y="3212976"/>
            <a:ext cx="1728192" cy="1048248"/>
          </a:xfrm>
          <a:prstGeom prst="rect">
            <a:avLst/>
          </a:prstGeom>
          <a:noFill/>
        </p:spPr>
      </p:pic>
      <p:pic>
        <p:nvPicPr>
          <p:cNvPr id="3686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35896" y="4279742"/>
            <a:ext cx="3240360" cy="1165482"/>
          </a:xfrm>
          <a:prstGeom prst="rect">
            <a:avLst/>
          </a:prstGeom>
          <a:noFill/>
        </p:spPr>
      </p:pic>
      <p:sp>
        <p:nvSpPr>
          <p:cNvPr id="3686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6869" name="Rectangle 5"/>
          <p:cNvSpPr>
            <a:spLocks noChangeArrowheads="1"/>
          </p:cNvSpPr>
          <p:nvPr/>
        </p:nvSpPr>
        <p:spPr bwMode="auto">
          <a:xfrm>
            <a:off x="45720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0" name="Rectangle 6"/>
          <p:cNvSpPr>
            <a:spLocks noChangeArrowheads="1"/>
          </p:cNvSpPr>
          <p:nvPr/>
        </p:nvSpPr>
        <p:spPr bwMode="auto">
          <a:xfrm>
            <a:off x="457200" y="1200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1" name="Rectangle 7"/>
          <p:cNvSpPr>
            <a:spLocks noChangeArrowheads="1"/>
          </p:cNvSpPr>
          <p:nvPr/>
        </p:nvSpPr>
        <p:spPr bwMode="auto">
          <a:xfrm>
            <a:off x="45720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800" dirty="0" smtClean="0">
                <a:solidFill>
                  <a:srgbClr val="FF0000"/>
                </a:solidFill>
                <a:latin typeface="Bell MT" panose="02020503060305020303" pitchFamily="18" charset="0"/>
              </a:rPr>
              <a:t>“Chance discoveries are the best discoveries”</a:t>
            </a:r>
            <a:endParaRPr lang="en-US" sz="4800" dirty="0">
              <a:solidFill>
                <a:srgbClr val="FF0000"/>
              </a:solidFill>
              <a:latin typeface="Bell MT" panose="02020503060305020303" pitchFamily="18" charset="0"/>
            </a:endParaRPr>
          </a:p>
        </p:txBody>
      </p:sp>
    </p:spTree>
    <p:extLst>
      <p:ext uri="{BB962C8B-B14F-4D97-AF65-F5344CB8AC3E}">
        <p14:creationId xmlns:p14="http://schemas.microsoft.com/office/powerpoint/2010/main" val="116666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3</a:t>
            </a:r>
            <a:endParaRPr lang="en-IN" dirty="0"/>
          </a:p>
        </p:txBody>
      </p:sp>
      <p:sp>
        <p:nvSpPr>
          <p:cNvPr id="3" name="Content Placeholder 2"/>
          <p:cNvSpPr>
            <a:spLocks noGrp="1"/>
          </p:cNvSpPr>
          <p:nvPr>
            <p:ph idx="1"/>
          </p:nvPr>
        </p:nvSpPr>
        <p:spPr/>
        <p:txBody>
          <a:bodyPr/>
          <a:lstStyle/>
          <a:p>
            <a:pPr lvl="0" algn="just"/>
            <a:r>
              <a:rPr lang="en-US" sz="4400" dirty="0">
                <a:solidFill>
                  <a:srgbClr val="00B050"/>
                </a:solidFill>
                <a:latin typeface="Times New Roman" pitchFamily="18" charset="0"/>
                <a:cs typeface="Times New Roman" pitchFamily="18" charset="0"/>
              </a:rPr>
              <a:t>An x-ray tube works at </a:t>
            </a:r>
            <a:r>
              <a:rPr lang="en-US" sz="4400" dirty="0" smtClean="0">
                <a:solidFill>
                  <a:srgbClr val="00B050"/>
                </a:solidFill>
                <a:latin typeface="Times New Roman" pitchFamily="18" charset="0"/>
                <a:cs typeface="Times New Roman" pitchFamily="18" charset="0"/>
              </a:rPr>
              <a:t>18 kV</a:t>
            </a:r>
            <a:r>
              <a:rPr lang="en-US" sz="4400" dirty="0">
                <a:solidFill>
                  <a:srgbClr val="00B050"/>
                </a:solidFill>
                <a:latin typeface="Times New Roman" pitchFamily="18" charset="0"/>
                <a:cs typeface="Times New Roman" pitchFamily="18" charset="0"/>
              </a:rPr>
              <a:t>. Find the maximum speed of electron striking the target. </a:t>
            </a:r>
            <a:r>
              <a:rPr lang="en-US" sz="4400" dirty="0" smtClean="0">
                <a:solidFill>
                  <a:srgbClr val="00B050"/>
                </a:solidFill>
                <a:latin typeface="Times New Roman" pitchFamily="18" charset="0"/>
                <a:cs typeface="Times New Roman" pitchFamily="18" charset="0"/>
              </a:rPr>
              <a:t>       m</a:t>
            </a:r>
            <a:r>
              <a:rPr lang="en-US" sz="4400" dirty="0">
                <a:solidFill>
                  <a:srgbClr val="00B050"/>
                </a:solidFill>
                <a:latin typeface="Times New Roman" pitchFamily="18" charset="0"/>
                <a:cs typeface="Times New Roman" pitchFamily="18" charset="0"/>
              </a:rPr>
              <a:t>= 9*10</a:t>
            </a:r>
            <a:r>
              <a:rPr lang="en-US" sz="4400" baseline="30000" dirty="0">
                <a:solidFill>
                  <a:srgbClr val="00B050"/>
                </a:solidFill>
                <a:latin typeface="Times New Roman" pitchFamily="18" charset="0"/>
                <a:cs typeface="Times New Roman" pitchFamily="18" charset="0"/>
              </a:rPr>
              <a:t>-31</a:t>
            </a:r>
            <a:r>
              <a:rPr lang="en-US" sz="4400" dirty="0">
                <a:solidFill>
                  <a:srgbClr val="00B050"/>
                </a:solidFill>
                <a:latin typeface="Times New Roman" pitchFamily="18" charset="0"/>
                <a:cs typeface="Times New Roman" pitchFamily="18" charset="0"/>
              </a:rPr>
              <a:t> kg, e= </a:t>
            </a:r>
            <a:r>
              <a:rPr lang="en-US" sz="4400" dirty="0" smtClean="0">
                <a:solidFill>
                  <a:srgbClr val="00B050"/>
                </a:solidFill>
                <a:latin typeface="Times New Roman" pitchFamily="18" charset="0"/>
                <a:cs typeface="Times New Roman" pitchFamily="18" charset="0"/>
              </a:rPr>
              <a:t>1.6*10</a:t>
            </a:r>
            <a:r>
              <a:rPr lang="en-US" sz="4400" baseline="30000" dirty="0" smtClean="0">
                <a:solidFill>
                  <a:srgbClr val="00B050"/>
                </a:solidFill>
                <a:latin typeface="Times New Roman" pitchFamily="18" charset="0"/>
                <a:cs typeface="Times New Roman" pitchFamily="18" charset="0"/>
              </a:rPr>
              <a:t>-19 </a:t>
            </a:r>
            <a:r>
              <a:rPr lang="en-US" sz="4400" dirty="0" smtClean="0">
                <a:solidFill>
                  <a:srgbClr val="00B050"/>
                </a:solidFill>
                <a:latin typeface="Times New Roman" pitchFamily="18" charset="0"/>
                <a:cs typeface="Times New Roman" pitchFamily="18" charset="0"/>
              </a:rPr>
              <a:t>C</a:t>
            </a:r>
            <a:endParaRPr lang="en-IN" sz="4400" dirty="0">
              <a:solidFill>
                <a:srgbClr val="00B050"/>
              </a:solidFill>
              <a:latin typeface="Times New Roman" pitchFamily="18" charset="0"/>
              <a:cs typeface="Times New Roman"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150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3848" y="1772816"/>
            <a:ext cx="2672081" cy="864096"/>
          </a:xfrm>
          <a:prstGeom prst="rect">
            <a:avLst/>
          </a:prstGeom>
          <a:noFill/>
        </p:spPr>
      </p:pic>
      <p:pic>
        <p:nvPicPr>
          <p:cNvPr id="2150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63888" y="2852936"/>
            <a:ext cx="3096344" cy="864096"/>
          </a:xfrm>
          <a:prstGeom prst="rect">
            <a:avLst/>
          </a:prstGeom>
          <a:noFill/>
        </p:spPr>
      </p:pic>
      <p:pic>
        <p:nvPicPr>
          <p:cNvPr id="2150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987824" y="4005064"/>
            <a:ext cx="5612963" cy="1008112"/>
          </a:xfrm>
          <a:prstGeom prst="rect">
            <a:avLst/>
          </a:prstGeom>
          <a:noFill/>
        </p:spPr>
      </p:pic>
      <p:pic>
        <p:nvPicPr>
          <p:cNvPr id="2150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35085" y="5301208"/>
            <a:ext cx="3722813" cy="792088"/>
          </a:xfrm>
          <a:prstGeom prst="rect">
            <a:avLst/>
          </a:prstGeom>
          <a:noFill/>
        </p:spPr>
      </p:pic>
      <p:sp>
        <p:nvSpPr>
          <p:cNvPr id="2150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45720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1" name="Rectangle 7"/>
          <p:cNvSpPr>
            <a:spLocks noChangeArrowheads="1"/>
          </p:cNvSpPr>
          <p:nvPr/>
        </p:nvSpPr>
        <p:spPr bwMode="auto">
          <a:xfrm>
            <a:off x="457200" y="1171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2" name="Rectangle 8"/>
          <p:cNvSpPr>
            <a:spLocks noChangeArrowheads="1"/>
          </p:cNvSpPr>
          <p:nvPr/>
        </p:nvSpPr>
        <p:spPr bwMode="auto">
          <a:xfrm>
            <a:off x="457200" y="1733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3" name="Rectangle 9"/>
          <p:cNvSpPr>
            <a:spLocks noChangeArrowheads="1"/>
          </p:cNvSpPr>
          <p:nvPr/>
        </p:nvSpPr>
        <p:spPr bwMode="auto">
          <a:xfrm>
            <a:off x="457200" y="1924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08720"/>
            <a:ext cx="7632848" cy="5040560"/>
          </a:xfrm>
          <a:prstGeom prst="rect">
            <a:avLst/>
          </a:prstGeom>
        </p:spPr>
      </p:pic>
    </p:spTree>
    <p:extLst>
      <p:ext uri="{BB962C8B-B14F-4D97-AF65-F5344CB8AC3E}">
        <p14:creationId xmlns:p14="http://schemas.microsoft.com/office/powerpoint/2010/main" val="1172531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11560" y="1412776"/>
            <a:ext cx="7488832" cy="4464496"/>
          </a:xfrm>
          <a:prstGeom prst="rect">
            <a:avLst/>
          </a:prstGeom>
        </p:spPr>
      </p:pic>
    </p:spTree>
    <p:extLst>
      <p:ext uri="{BB962C8B-B14F-4D97-AF65-F5344CB8AC3E}">
        <p14:creationId xmlns:p14="http://schemas.microsoft.com/office/powerpoint/2010/main" val="1869761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685800"/>
            <a:ext cx="7315200" cy="5486400"/>
          </a:xfrm>
          <a:prstGeom prst="rect">
            <a:avLst/>
          </a:prstGeom>
        </p:spPr>
      </p:pic>
      <p:pic>
        <p:nvPicPr>
          <p:cNvPr id="3" name="Picture 2"/>
          <p:cNvPicPr>
            <a:picLocks noChangeAspect="1"/>
          </p:cNvPicPr>
          <p:nvPr/>
        </p:nvPicPr>
        <p:blipFill>
          <a:blip r:embed="rId2"/>
          <a:stretch>
            <a:fillRect/>
          </a:stretch>
        </p:blipFill>
        <p:spPr>
          <a:xfrm>
            <a:off x="899592" y="692696"/>
            <a:ext cx="7315200" cy="5486400"/>
          </a:xfrm>
          <a:prstGeom prst="rect">
            <a:avLst/>
          </a:prstGeom>
        </p:spPr>
      </p:pic>
    </p:spTree>
    <p:extLst>
      <p:ext uri="{BB962C8B-B14F-4D97-AF65-F5344CB8AC3E}">
        <p14:creationId xmlns:p14="http://schemas.microsoft.com/office/powerpoint/2010/main" val="152039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b="1" u="sng" dirty="0" smtClean="0">
                <a:solidFill>
                  <a:srgbClr val="FF0000"/>
                </a:solidFill>
                <a:latin typeface="Times New Roman" pitchFamily="18" charset="0"/>
                <a:cs typeface="Times New Roman" pitchFamily="18" charset="0"/>
              </a:rPr>
              <a:t>Properties of X-rays</a:t>
            </a:r>
            <a:r>
              <a:rPr lang="en-IN" dirty="0" smtClean="0"/>
              <a:t/>
            </a:r>
            <a:br>
              <a:rPr lang="en-IN" dirty="0" smtClean="0"/>
            </a:br>
            <a:endParaRPr lang="en-IN" dirty="0"/>
          </a:p>
        </p:txBody>
      </p:sp>
      <p:sp>
        <p:nvSpPr>
          <p:cNvPr id="3" name="Content Placeholder 2"/>
          <p:cNvSpPr>
            <a:spLocks noGrp="1"/>
          </p:cNvSpPr>
          <p:nvPr>
            <p:ph idx="1"/>
          </p:nvPr>
        </p:nvSpPr>
        <p:spPr>
          <a:xfrm>
            <a:off x="0" y="836712"/>
            <a:ext cx="9144000" cy="5544616"/>
          </a:xfrm>
        </p:spPr>
        <p:txBody>
          <a:bodyPr>
            <a:normAutofit fontScale="92500" lnSpcReduction="10000"/>
          </a:bodyPr>
          <a:lstStyle/>
          <a:p>
            <a:pPr lvl="0"/>
            <a:r>
              <a:rPr lang="en-US" b="1" smtClean="0">
                <a:solidFill>
                  <a:srgbClr val="0070C0"/>
                </a:solidFill>
                <a:latin typeface="Times New Roman" pitchFamily="18" charset="0"/>
                <a:cs typeface="Times New Roman" pitchFamily="18" charset="0"/>
              </a:rPr>
              <a:t>Ranges </a:t>
            </a:r>
            <a:r>
              <a:rPr lang="en-US" b="1" dirty="0" smtClean="0">
                <a:solidFill>
                  <a:srgbClr val="0070C0"/>
                </a:solidFill>
                <a:latin typeface="Times New Roman" pitchFamily="18" charset="0"/>
                <a:cs typeface="Times New Roman" pitchFamily="18" charset="0"/>
              </a:rPr>
              <a:t>from 0.1Å-100Å.</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Electromagnetic wave v=c.</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Not deviated by electric and magnetic field.</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Affect the photographic plate very intensely.</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They ionize the gas through which they pass.</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Cause fluorescence (zinc </a:t>
            </a:r>
            <a:r>
              <a:rPr lang="en-US" b="1" dirty="0" err="1" smtClean="0">
                <a:solidFill>
                  <a:srgbClr val="0070C0"/>
                </a:solidFill>
                <a:latin typeface="Times New Roman" pitchFamily="18" charset="0"/>
                <a:cs typeface="Times New Roman" pitchFamily="18" charset="0"/>
              </a:rPr>
              <a:t>sulphide</a:t>
            </a:r>
            <a:r>
              <a:rPr lang="en-US" b="1" dirty="0" smtClean="0">
                <a:solidFill>
                  <a:srgbClr val="0070C0"/>
                </a:solidFill>
                <a:latin typeface="Times New Roman" pitchFamily="18" charset="0"/>
                <a:cs typeface="Times New Roman" pitchFamily="18" charset="0"/>
              </a:rPr>
              <a:t>, barium </a:t>
            </a:r>
            <a:r>
              <a:rPr lang="en-US" b="1" dirty="0" err="1" smtClean="0">
                <a:solidFill>
                  <a:srgbClr val="0070C0"/>
                </a:solidFill>
                <a:latin typeface="Times New Roman" pitchFamily="18" charset="0"/>
                <a:cs typeface="Times New Roman" pitchFamily="18" charset="0"/>
              </a:rPr>
              <a:t>platino</a:t>
            </a:r>
            <a:r>
              <a:rPr lang="en-US" b="1" dirty="0" smtClean="0">
                <a:solidFill>
                  <a:srgbClr val="0070C0"/>
                </a:solidFill>
                <a:latin typeface="Times New Roman" pitchFamily="18" charset="0"/>
                <a:cs typeface="Times New Roman" pitchFamily="18" charset="0"/>
              </a:rPr>
              <a:t> cyanide).</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Cause photoelectric effect.</a:t>
            </a:r>
            <a:endParaRPr lang="en-IN" b="1" dirty="0" smtClean="0">
              <a:solidFill>
                <a:srgbClr val="0070C0"/>
              </a:solidFill>
              <a:latin typeface="Times New Roman" pitchFamily="18" charset="0"/>
              <a:cs typeface="Times New Roman" pitchFamily="18" charset="0"/>
            </a:endParaRPr>
          </a:p>
          <a:p>
            <a:pPr lvl="0"/>
            <a:r>
              <a:rPr lang="en-US" b="1" dirty="0" smtClean="0">
                <a:solidFill>
                  <a:srgbClr val="0070C0"/>
                </a:solidFill>
                <a:latin typeface="Times New Roman" pitchFamily="18" charset="0"/>
                <a:cs typeface="Times New Roman" pitchFamily="18" charset="0"/>
              </a:rPr>
              <a:t>Travel in straight line, cast shadow.</a:t>
            </a:r>
            <a:endParaRPr lang="en-IN" b="1" dirty="0" smtClean="0">
              <a:solidFill>
                <a:srgbClr val="0070C0"/>
              </a:solidFill>
              <a:latin typeface="Times New Roman" pitchFamily="18" charset="0"/>
              <a:cs typeface="Times New Roman" pitchFamily="18" charset="0"/>
            </a:endParaRPr>
          </a:p>
          <a:p>
            <a:r>
              <a:rPr lang="en-US" b="1" dirty="0" smtClean="0">
                <a:solidFill>
                  <a:srgbClr val="0070C0"/>
                </a:solidFill>
                <a:latin typeface="Times New Roman" pitchFamily="18" charset="0"/>
                <a:cs typeface="Times New Roman" pitchFamily="18" charset="0"/>
              </a:rPr>
              <a:t>Undergo reflection, refraction, interference, diffraction polarization.</a:t>
            </a:r>
            <a:endParaRPr lang="en-IN"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636" y="1268760"/>
            <a:ext cx="9036496" cy="4104456"/>
          </a:xfrm>
          <a:prstGeom prst="rect">
            <a:avLst/>
          </a:prstGeom>
        </p:spPr>
      </p:pic>
    </p:spTree>
    <p:extLst>
      <p:ext uri="{BB962C8B-B14F-4D97-AF65-F5344CB8AC3E}">
        <p14:creationId xmlns:p14="http://schemas.microsoft.com/office/powerpoint/2010/main" val="1830479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Characteristic and Continuous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X-Rays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Characteristic X-Rays</a:t>
            </a:r>
            <a:endParaRPr lang="en-IN" dirty="0"/>
          </a:p>
        </p:txBody>
      </p:sp>
      <p:pic>
        <p:nvPicPr>
          <p:cNvPr id="5122" name="Picture 2" descr="https://encrypted-tbn2.gstatic.com/images?q=tbn:ANd9GcTqALDx_PwVvTrIIV-vKDU9LIsVkAznYWZP2EJH1IwRF2cYdc9y">
            <a:hlinkClick r:id="rId2"/>
          </p:cNvPr>
          <p:cNvPicPr>
            <a:picLocks noChangeAspect="1" noChangeArrowheads="1"/>
          </p:cNvPicPr>
          <p:nvPr/>
        </p:nvPicPr>
        <p:blipFill>
          <a:blip r:embed="rId3" cstate="print"/>
          <a:srcRect/>
          <a:stretch>
            <a:fillRect/>
          </a:stretch>
        </p:blipFill>
        <p:spPr bwMode="auto">
          <a:xfrm>
            <a:off x="2483768" y="2420888"/>
            <a:ext cx="4552950" cy="360045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1540</TotalTime>
  <Words>546</Words>
  <Application>Microsoft Office PowerPoint</Application>
  <PresentationFormat>On-screen Show (4:3)</PresentationFormat>
  <Paragraphs>42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Arabic Typesetting</vt:lpstr>
      <vt:lpstr>Arial</vt:lpstr>
      <vt:lpstr>Bell MT</vt:lpstr>
      <vt:lpstr>Bodoni MT Black</vt:lpstr>
      <vt:lpstr>Calibri</vt:lpstr>
      <vt:lpstr>Times New Roman</vt:lpstr>
      <vt:lpstr>Office Theme</vt:lpstr>
      <vt:lpstr>Unit III  Particles and Waves  Mechanism of x-ray production (continuous and characteristic x-rays, Duane- Hunt limit), Compton effect, Pair production, Phase and group velocities, Uncertainty principle and its applications.</vt:lpstr>
      <vt:lpstr>PowerPoint Presentation</vt:lpstr>
      <vt:lpstr>PowerPoint Presentation</vt:lpstr>
      <vt:lpstr>PowerPoint Presentation</vt:lpstr>
      <vt:lpstr>PowerPoint Presentation</vt:lpstr>
      <vt:lpstr>PowerPoint Presentation</vt:lpstr>
      <vt:lpstr>Properties of X-rays </vt:lpstr>
      <vt:lpstr>PowerPoint Presentation</vt:lpstr>
      <vt:lpstr>Characteristic and Continuous  X-Rays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Q.1</vt:lpstr>
      <vt:lpstr>PowerPoint Presentation</vt:lpstr>
      <vt:lpstr>Q 2</vt:lpstr>
      <vt:lpstr>PowerPoint Presentation</vt:lpstr>
      <vt:lpstr>Q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X-Rays</dc:title>
  <dc:creator>Ameer Azam</dc:creator>
  <cp:lastModifiedBy>Azam</cp:lastModifiedBy>
  <cp:revision>23</cp:revision>
  <dcterms:created xsi:type="dcterms:W3CDTF">2015-01-21T06:24:38Z</dcterms:created>
  <dcterms:modified xsi:type="dcterms:W3CDTF">2019-01-25T04:02:52Z</dcterms:modified>
</cp:coreProperties>
</file>