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75930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88772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81882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01625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90600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10844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03415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38707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80131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41116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38819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363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52240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98243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97231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07724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1/5/2025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5144645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5182" y="1530220"/>
            <a:ext cx="5522132" cy="2520614"/>
          </a:xfrm>
        </p:spPr>
        <p:txBody>
          <a:bodyPr/>
          <a:lstStyle/>
          <a:p>
            <a:r>
              <a:rPr lang="en-US" dirty="0"/>
              <a:t>Hardware and Software for Big Data</a:t>
            </a:r>
            <a:endParaRPr dirty="0"/>
          </a:p>
        </p:txBody>
      </p:sp>
      <p:sp>
        <p:nvSpPr>
          <p:cNvPr id="3" name="Subtitle 2"/>
          <p:cNvSpPr>
            <a:spLocks noGrp="1"/>
          </p:cNvSpPr>
          <p:nvPr>
            <p:ph type="subTitle" idx="1"/>
          </p:nvPr>
        </p:nvSpPr>
        <p:spPr/>
        <p:txBody>
          <a:bodyPr>
            <a:normAutofit fontScale="92500" lnSpcReduction="10000"/>
          </a:bodyPr>
          <a:lstStyle/>
          <a:p>
            <a:r>
              <a:rPr lang="en-US" dirty="0"/>
              <a:t>Analysis On Sentiment140, Twitter Dataset Using Spark</a:t>
            </a:r>
          </a:p>
          <a:p>
            <a:endParaRPr lang="en-US" dirty="0"/>
          </a:p>
          <a:p>
            <a:r>
              <a:rPr lang="en-US" sz="2200" b="1" i="1" dirty="0">
                <a:highlight>
                  <a:srgbClr val="FFFF00"/>
                </a:highlight>
                <a:latin typeface="Times New Roman" panose="02020603050405020304" pitchFamily="18" charset="0"/>
                <a:cs typeface="Times New Roman" panose="02020603050405020304" pitchFamily="18" charset="0"/>
              </a:rPr>
              <a:t>NAME: ZAIGHUM JAWAD ASLAM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a:t>
            </a:r>
          </a:p>
        </p:txBody>
      </p:sp>
      <p:sp>
        <p:nvSpPr>
          <p:cNvPr id="3" name="Content Placeholder 2"/>
          <p:cNvSpPr>
            <a:spLocks noGrp="1"/>
          </p:cNvSpPr>
          <p:nvPr>
            <p:ph idx="1"/>
          </p:nvPr>
        </p:nvSpPr>
        <p:spPr>
          <a:xfrm>
            <a:off x="457200" y="1595535"/>
            <a:ext cx="8229600" cy="4525963"/>
          </a:xfrm>
        </p:spPr>
        <p:txBody>
          <a:bodyPr>
            <a:normAutofit/>
          </a:bodyPr>
          <a:lstStyle/>
          <a:p>
            <a:endParaRPr lang="en-US" dirty="0"/>
          </a:p>
          <a:p>
            <a:r>
              <a:rPr lang="en-US" dirty="0"/>
              <a:t>In today's digital world, social media platforms like Twitter generate an enormous amount of textual data daily. This wealth of information holds valuable insights into public opinions, trends, and social dynamics. This project focuses on analyzing a dataset of 1.6 million tweets using sentiment analysis, community detection, and hashtag analysis. The goal is to uncover patterns in how people express opinions and interact with each other on Twitter.</a:t>
            </a:r>
          </a:p>
          <a:p>
            <a:r>
              <a:rPr lang="en-US" dirty="0"/>
              <a:t>We will specifically classify tweets as positive or negative to determine overall sentiment and use graph-based techniques to identify communities of users who engage in similar conversations. Additionally, we explore the relationship between hashtags and sentiment, revealing which topics are driving public sentiment. By leveraging the power of Apache Spark on Databricks, we ensure that the analysis is scalable and efficient, allowing us to handle large datasets and extract meaningful insights.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9952"/>
            <a:ext cx="8229600" cy="1143000"/>
          </a:xfrm>
        </p:spPr>
        <p:txBody>
          <a:bodyPr/>
          <a:lstStyle/>
          <a:p>
            <a:r>
              <a:t>Objectives</a:t>
            </a:r>
          </a:p>
        </p:txBody>
      </p:sp>
      <p:sp>
        <p:nvSpPr>
          <p:cNvPr id="3" name="Content Placeholder 2"/>
          <p:cNvSpPr>
            <a:spLocks noGrp="1"/>
          </p:cNvSpPr>
          <p:nvPr>
            <p:ph idx="1"/>
          </p:nvPr>
        </p:nvSpPr>
        <p:spPr>
          <a:xfrm>
            <a:off x="457200" y="2495323"/>
            <a:ext cx="8229600" cy="4525963"/>
          </a:xfrm>
        </p:spPr>
        <p:txBody>
          <a:bodyPr/>
          <a:lstStyle/>
          <a:p>
            <a:r>
              <a:rPr dirty="0">
                <a:latin typeface="Times New Roman" panose="02020603050405020304" pitchFamily="18" charset="0"/>
                <a:cs typeface="Times New Roman" panose="02020603050405020304" pitchFamily="18" charset="0"/>
              </a:rPr>
              <a:t>- Classify tweets into positive, negative, and neutral sentiments.</a:t>
            </a:r>
          </a:p>
          <a:p>
            <a:r>
              <a:rPr dirty="0">
                <a:latin typeface="Times New Roman" panose="02020603050405020304" pitchFamily="18" charset="0"/>
                <a:cs typeface="Times New Roman" panose="02020603050405020304" pitchFamily="18" charset="0"/>
              </a:rPr>
              <a:t>- Detect user communities and social dynamics.</a:t>
            </a:r>
          </a:p>
          <a:p>
            <a:r>
              <a:rPr dirty="0">
                <a:latin typeface="Times New Roman" panose="02020603050405020304" pitchFamily="18" charset="0"/>
                <a:cs typeface="Times New Roman" panose="02020603050405020304" pitchFamily="18" charset="0"/>
              </a:rPr>
              <a:t>- Evaluate model performance using metrics like accuracy, precision, recall,</a:t>
            </a:r>
            <a:endParaRPr lang="en-US" dirty="0">
              <a:latin typeface="Times New Roman" panose="02020603050405020304" pitchFamily="18" charset="0"/>
              <a:cs typeface="Times New Roman" panose="02020603050405020304" pitchFamily="18" charset="0"/>
            </a:endParaRPr>
          </a:p>
          <a:p>
            <a:pPr marL="0" indent="0">
              <a:buNone/>
            </a:pPr>
            <a:r>
              <a:rPr dirty="0">
                <a:latin typeface="Times New Roman" panose="02020603050405020304" pitchFamily="18" charset="0"/>
                <a:cs typeface="Times New Roman" panose="02020603050405020304" pitchFamily="18" charset="0"/>
              </a:rPr>
              <a:t> and F1-score.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Doing Hashtag Analysis to filter out them with popularity, use etc.</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Methodology</a:t>
            </a:r>
          </a:p>
        </p:txBody>
      </p:sp>
      <p:sp>
        <p:nvSpPr>
          <p:cNvPr id="3" name="Content Placeholder 2"/>
          <p:cNvSpPr>
            <a:spLocks noGrp="1"/>
          </p:cNvSpPr>
          <p:nvPr>
            <p:ph idx="1"/>
          </p:nvPr>
        </p:nvSpPr>
        <p:spPr>
          <a:xfrm>
            <a:off x="457200" y="2533261"/>
            <a:ext cx="8229600" cy="4525963"/>
          </a:xfrm>
        </p:spPr>
        <p:txBody>
          <a:bodyPr>
            <a:normAutofit/>
          </a:bodyPr>
          <a:lstStyle/>
          <a:p>
            <a:r>
              <a:rPr dirty="0"/>
              <a:t>- Preprocessed text: Removed noise, </a:t>
            </a:r>
            <a:r>
              <a:rPr dirty="0" err="1"/>
              <a:t>stopwords</a:t>
            </a:r>
            <a:r>
              <a:rPr dirty="0"/>
              <a:t>, and URLs.</a:t>
            </a:r>
          </a:p>
          <a:p>
            <a:r>
              <a:rPr dirty="0"/>
              <a:t>- Converted text into numerical features using TF-IDF.</a:t>
            </a:r>
          </a:p>
          <a:p>
            <a:r>
              <a:rPr dirty="0"/>
              <a:t>- Trained Logistic Regression and Naive Bayes models using Spark</a:t>
            </a:r>
            <a:endParaRPr lang="en-US" dirty="0"/>
          </a:p>
          <a:p>
            <a:pPr marL="0" indent="0">
              <a:buNone/>
            </a:pPr>
            <a:r>
              <a:rPr dirty="0"/>
              <a:t> </a:t>
            </a:r>
            <a:r>
              <a:rPr dirty="0" err="1"/>
              <a:t>MLlib</a:t>
            </a:r>
            <a:r>
              <a:rPr dirty="0"/>
              <a:t>.</a:t>
            </a:r>
          </a:p>
          <a:p>
            <a:r>
              <a:rPr dirty="0"/>
              <a:t>- Applied Louvain method for community detection.</a:t>
            </a:r>
            <a:endParaRPr lang="en-US" dirty="0"/>
          </a:p>
          <a:p>
            <a:r>
              <a:rPr lang="en-US" dirty="0"/>
              <a:t>- Processing all hashtags, then counting them based on their relevance, popularity.</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a:t>
            </a:r>
          </a:p>
        </p:txBody>
      </p:sp>
      <p:sp>
        <p:nvSpPr>
          <p:cNvPr id="3" name="Content Placeholder 2"/>
          <p:cNvSpPr>
            <a:spLocks noGrp="1"/>
          </p:cNvSpPr>
          <p:nvPr>
            <p:ph idx="1"/>
          </p:nvPr>
        </p:nvSpPr>
        <p:spPr>
          <a:xfrm>
            <a:off x="457200" y="1936102"/>
            <a:ext cx="8229600" cy="4525963"/>
          </a:xfrm>
        </p:spPr>
        <p:txBody>
          <a:bodyPr/>
          <a:lstStyle/>
          <a:p>
            <a:r>
              <a:rPr dirty="0"/>
              <a:t>- Sentiment classification accuracy: 85.3%</a:t>
            </a:r>
            <a:r>
              <a:rPr lang="en-US" dirty="0"/>
              <a:t>.</a:t>
            </a:r>
            <a:endParaRPr dirty="0"/>
          </a:p>
          <a:p>
            <a:r>
              <a:rPr dirty="0"/>
              <a:t>- Precision: 83.2%, Recall: 81.7%, F1-Score: 82.4%</a:t>
            </a:r>
            <a:r>
              <a:rPr lang="en-US" dirty="0"/>
              <a:t>.</a:t>
            </a:r>
            <a:endParaRPr dirty="0"/>
          </a:p>
          <a:p>
            <a:r>
              <a:rPr dirty="0"/>
              <a:t>- Community detection revealed fragmented graphs with small</a:t>
            </a:r>
            <a:endParaRPr lang="en-US" dirty="0"/>
          </a:p>
          <a:p>
            <a:pPr marL="0" indent="0">
              <a:buNone/>
            </a:pPr>
            <a:r>
              <a:rPr dirty="0"/>
              <a:t>and large groups.</a:t>
            </a:r>
            <a:endParaRPr lang="en-US" dirty="0"/>
          </a:p>
          <a:p>
            <a:r>
              <a:rPr lang="en-US" dirty="0"/>
              <a:t>- Hashtag Analysis revealed top hashtags used with their sentiments.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Limitations</a:t>
            </a:r>
          </a:p>
        </p:txBody>
      </p:sp>
      <p:sp>
        <p:nvSpPr>
          <p:cNvPr id="3" name="Content Placeholder 2"/>
          <p:cNvSpPr>
            <a:spLocks noGrp="1"/>
          </p:cNvSpPr>
          <p:nvPr>
            <p:ph idx="1"/>
          </p:nvPr>
        </p:nvSpPr>
        <p:spPr>
          <a:xfrm>
            <a:off x="457200" y="1917441"/>
            <a:ext cx="8229600" cy="4525963"/>
          </a:xfrm>
        </p:spPr>
        <p:txBody>
          <a:bodyPr/>
          <a:lstStyle/>
          <a:p>
            <a:r>
              <a:rPr dirty="0"/>
              <a:t>- Data may not represent all social media interactions.</a:t>
            </a:r>
          </a:p>
          <a:p>
            <a:r>
              <a:rPr dirty="0"/>
              <a:t>- Preprocessing may lose nuances in tweets.</a:t>
            </a:r>
          </a:p>
          <a:p>
            <a:r>
              <a:rPr dirty="0"/>
              <a:t>- Louvain method might overlook smaller or nuanced communities.</a:t>
            </a:r>
            <a:endParaRPr lang="en-US" dirty="0"/>
          </a:p>
          <a:p>
            <a:r>
              <a:rPr lang="en-US" dirty="0"/>
              <a:t>- High Computational costs regarding the use of algorithms such as Louvain.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a:xfrm>
            <a:off x="457200" y="2057399"/>
            <a:ext cx="8229600" cy="4525963"/>
          </a:xfrm>
        </p:spPr>
        <p:txBody>
          <a:bodyPr>
            <a:normAutofit/>
          </a:bodyPr>
          <a:lstStyle/>
          <a:p>
            <a:r>
              <a:rPr dirty="0"/>
              <a:t>- Successfully classified sentiments and detected user communities</a:t>
            </a:r>
            <a:r>
              <a:rPr lang="en-US" dirty="0"/>
              <a:t>, Filtered out hashtags properly.</a:t>
            </a:r>
            <a:endParaRPr dirty="0"/>
          </a:p>
          <a:p>
            <a:r>
              <a:rPr dirty="0"/>
              <a:t>- Demonstrated scalability and efficiency using Apache Spark.</a:t>
            </a:r>
            <a:endParaRPr lang="en-US" dirty="0"/>
          </a:p>
          <a:p>
            <a:r>
              <a:rPr lang="en-US" dirty="0"/>
              <a:t>- Used Spark NLP to deal effectively with NLP Tasks.</a:t>
            </a:r>
            <a:endParaRPr dirty="0"/>
          </a:p>
          <a:p>
            <a:r>
              <a:rPr dirty="0"/>
              <a:t>- Future work</a:t>
            </a:r>
            <a:r>
              <a:rPr lang="en-US" dirty="0"/>
              <a:t> includes</a:t>
            </a:r>
            <a:r>
              <a:rPr dirty="0"/>
              <a:t> </a:t>
            </a:r>
            <a:r>
              <a:rPr lang="en-US" dirty="0"/>
              <a:t>e</a:t>
            </a:r>
            <a:r>
              <a:rPr dirty="0"/>
              <a:t>xplor</a:t>
            </a:r>
            <a:r>
              <a:rPr lang="en-US" dirty="0"/>
              <a:t>ing</a:t>
            </a:r>
            <a:r>
              <a:rPr dirty="0"/>
              <a:t> deep learning models and larger</a:t>
            </a:r>
            <a:endParaRPr lang="en-US" dirty="0"/>
          </a:p>
          <a:p>
            <a:pPr marL="0" indent="0">
              <a:buNone/>
            </a:pPr>
            <a:r>
              <a:rPr dirty="0"/>
              <a:t>datasets</a:t>
            </a:r>
            <a:r>
              <a:rPr lang="en-US" dirty="0"/>
              <a:t> with good </a:t>
            </a:r>
            <a:r>
              <a:rPr lang="en-US" dirty="0" err="1"/>
              <a:t>labelings</a:t>
            </a:r>
            <a:r>
              <a:rPr dirty="0"/>
              <a:t>.</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TotalTime>
  <Words>425</Words>
  <Application>Microsoft Office PowerPoint</Application>
  <PresentationFormat>On-screen Show (4:3)</PresentationFormat>
  <Paragraphs>38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Times New Roman</vt:lpstr>
      <vt:lpstr>Trebuchet MS</vt:lpstr>
      <vt:lpstr>Wingdings 3</vt:lpstr>
      <vt:lpstr>Facet</vt:lpstr>
      <vt:lpstr>Hardware and Software for Big Data</vt:lpstr>
      <vt:lpstr>Introduction</vt:lpstr>
      <vt:lpstr>Objectives</vt:lpstr>
      <vt:lpstr>Methodology</vt:lpstr>
      <vt:lpstr>Results</vt:lpstr>
      <vt:lpstr>Limitations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PROJECT</dc:title>
  <dc:subject/>
  <dc:creator>ZAIGHI</dc:creator>
  <cp:keywords/>
  <dc:description>generated using python-pptx</dc:description>
  <cp:lastModifiedBy>ZAIGHI</cp:lastModifiedBy>
  <cp:revision>26</cp:revision>
  <dcterms:created xsi:type="dcterms:W3CDTF">2013-01-27T09:14:16Z</dcterms:created>
  <dcterms:modified xsi:type="dcterms:W3CDTF">2025-01-06T01:40:26Z</dcterms:modified>
  <cp:category/>
</cp:coreProperties>
</file>