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0" r:id="rId5"/>
    <p:sldId id="279" r:id="rId6"/>
    <p:sldId id="270" r:id="rId7"/>
    <p:sldId id="271" r:id="rId8"/>
    <p:sldId id="273" r:id="rId9"/>
    <p:sldId id="272" r:id="rId10"/>
    <p:sldId id="276" r:id="rId11"/>
    <p:sldId id="274" r:id="rId12"/>
    <p:sldId id="275" r:id="rId13"/>
    <p:sldId id="277" r:id="rId14"/>
    <p:sldId id="263" r:id="rId15"/>
    <p:sldId id="281" r:id="rId16"/>
    <p:sldId id="268" r:id="rId17"/>
    <p:sldId id="278" r:id="rId18"/>
    <p:sldId id="280" r:id="rId19"/>
    <p:sldId id="283" r:id="rId20"/>
    <p:sldId id="284" r:id="rId21"/>
    <p:sldId id="285" r:id="rId22"/>
    <p:sldId id="286" r:id="rId23"/>
    <p:sldId id="287" r:id="rId24"/>
    <p:sldId id="288" r:id="rId25"/>
    <p:sldId id="289" r:id="rId26"/>
    <p:sldId id="290" r:id="rId27"/>
    <p:sldId id="293" r:id="rId28"/>
    <p:sldId id="294" r:id="rId29"/>
    <p:sldId id="291" r:id="rId30"/>
    <p:sldId id="292" r:id="rId31"/>
    <p:sldId id="265" r:id="rId32"/>
    <p:sldId id="26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0550" y="882650"/>
            <a:ext cx="7772400" cy="1470025"/>
          </a:xfrm>
        </p:spPr>
        <p:txBody>
          <a:bodyPr/>
          <a:lstStyle/>
          <a:p>
            <a:r>
              <a:rPr dirty="0"/>
              <a:t>Smart Water Management </a:t>
            </a:r>
            <a:br>
              <a:rPr lang="en-US" dirty="0"/>
            </a:br>
            <a:r>
              <a:rPr dirty="0"/>
              <a:t> Lakes</a:t>
            </a:r>
          </a:p>
        </p:txBody>
      </p:sp>
      <p:sp>
        <p:nvSpPr>
          <p:cNvPr id="3" name="Subtitle 2"/>
          <p:cNvSpPr>
            <a:spLocks noGrp="1"/>
          </p:cNvSpPr>
          <p:nvPr>
            <p:ph type="subTitle" idx="1"/>
          </p:nvPr>
        </p:nvSpPr>
        <p:spPr>
          <a:xfrm>
            <a:off x="1276350" y="2657475"/>
            <a:ext cx="6400800" cy="2314576"/>
          </a:xfrm>
        </p:spPr>
        <p:txBody>
          <a:bodyPr>
            <a:normAutofit fontScale="77500" lnSpcReduction="20000"/>
          </a:bodyPr>
          <a:lstStyle/>
          <a:p>
            <a:r>
              <a:rPr dirty="0"/>
              <a:t>Final Project Presentation</a:t>
            </a:r>
          </a:p>
          <a:p>
            <a:r>
              <a:rPr dirty="0"/>
              <a:t>M.S. Data Science</a:t>
            </a:r>
          </a:p>
          <a:p>
            <a:r>
              <a:rPr dirty="0"/>
              <a:t>June 2025</a:t>
            </a:r>
          </a:p>
          <a:p>
            <a:r>
              <a:rPr dirty="0"/>
              <a:t>Prof. Flora Amato</a:t>
            </a:r>
          </a:p>
          <a:p>
            <a:r>
              <a:rPr dirty="0"/>
              <a:t>Zaighum Jawad Aslam, Samra Amjed, Airaf Siddique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Heatmap</a:t>
            </a:r>
          </a:p>
        </p:txBody>
      </p:sp>
      <p:pic>
        <p:nvPicPr>
          <p:cNvPr id="5" name="Content Placeholder 4"/>
          <p:cNvPicPr>
            <a:picLocks noGrp="1" noChangeAspect="1"/>
          </p:cNvPicPr>
          <p:nvPr>
            <p:ph idx="1"/>
          </p:nvPr>
        </p:nvPicPr>
        <p:blipFill>
          <a:blip r:embed="rId2"/>
          <a:stretch>
            <a:fillRect/>
          </a:stretch>
        </p:blipFill>
        <p:spPr>
          <a:xfrm>
            <a:off x="1550831" y="1600200"/>
            <a:ext cx="5834715" cy="498316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Heatmap Analysis</a:t>
            </a:r>
          </a:p>
        </p:txBody>
      </p:sp>
      <p:sp>
        <p:nvSpPr>
          <p:cNvPr id="3" name="Content Placeholder 2"/>
          <p:cNvSpPr>
            <a:spLocks noGrp="1"/>
          </p:cNvSpPr>
          <p:nvPr>
            <p:ph idx="1"/>
          </p:nvPr>
        </p:nvSpPr>
        <p:spPr>
          <a:xfrm>
            <a:off x="457200" y="2103119"/>
            <a:ext cx="8229600" cy="4525963"/>
          </a:xfrm>
        </p:spPr>
        <p:txBody>
          <a:bodyPr>
            <a:normAutofit/>
          </a:bodyPr>
          <a:lstStyle/>
          <a:p>
            <a:pPr>
              <a:buNone/>
            </a:pPr>
            <a:r>
              <a:rPr lang="en-US" b="1" dirty="0"/>
              <a:t>Key Observations:</a:t>
            </a:r>
            <a:endParaRPr lang="en-US" dirty="0"/>
          </a:p>
          <a:p>
            <a:pPr>
              <a:buFont typeface="Arial" panose="020B0604020202020204" pitchFamily="34" charset="0"/>
              <a:buChar char="•"/>
            </a:pPr>
            <a:r>
              <a:rPr lang="en-US" sz="2000" b="1" dirty="0" err="1"/>
              <a:t>Actual_Flow_Rate</a:t>
            </a:r>
            <a:r>
              <a:rPr lang="en-US" sz="2000" dirty="0"/>
              <a:t> and </a:t>
            </a:r>
            <a:r>
              <a:rPr lang="en-US" sz="2000" b="1" dirty="0" err="1"/>
              <a:t>Actual_Lake_Level</a:t>
            </a:r>
            <a:r>
              <a:rPr lang="en-US" sz="2000" dirty="0"/>
              <a:t> show a </a:t>
            </a:r>
            <a:r>
              <a:rPr lang="en-US" sz="2000" b="1" dirty="0"/>
              <a:t>moderate positive correlation</a:t>
            </a:r>
            <a:r>
              <a:rPr lang="en-US" sz="2000" dirty="0"/>
              <a:t> (</a:t>
            </a:r>
            <a:r>
              <a:rPr lang="en-US" sz="2000" b="1" dirty="0"/>
              <a:t>0.34</a:t>
            </a:r>
            <a:r>
              <a:rPr lang="en-US" sz="2000" dirty="0"/>
              <a:t>)</a:t>
            </a:r>
            <a:br>
              <a:rPr lang="en-US" sz="2000" dirty="0"/>
            </a:br>
            <a:r>
              <a:rPr lang="en-US" sz="2000" dirty="0"/>
              <a:t>Suggests higher flow rates tend to raise lake levels.</a:t>
            </a:r>
          </a:p>
          <a:p>
            <a:pPr>
              <a:buFont typeface="Arial" panose="020B0604020202020204" pitchFamily="34" charset="0"/>
              <a:buChar char="•"/>
            </a:pPr>
            <a:r>
              <a:rPr lang="en-US" sz="2000" b="1" dirty="0" err="1"/>
              <a:t>Mean_Temp</a:t>
            </a:r>
            <a:r>
              <a:rPr lang="en-US" sz="2000" dirty="0"/>
              <a:t> has a </a:t>
            </a:r>
            <a:r>
              <a:rPr lang="en-US" sz="2000" b="1" dirty="0"/>
              <a:t>moderate negative correlation</a:t>
            </a:r>
            <a:r>
              <a:rPr lang="en-US" sz="2000" dirty="0"/>
              <a:t> with </a:t>
            </a:r>
            <a:r>
              <a:rPr lang="en-US" sz="2000" b="1" dirty="0" err="1"/>
              <a:t>Actual_Lake_Level</a:t>
            </a:r>
            <a:r>
              <a:rPr lang="en-US" sz="2000" dirty="0"/>
              <a:t> (</a:t>
            </a:r>
            <a:r>
              <a:rPr lang="en-US" sz="2000" b="1" dirty="0"/>
              <a:t>-0.39</a:t>
            </a:r>
            <a:r>
              <a:rPr lang="en-US" sz="2000" dirty="0"/>
              <a:t>)</a:t>
            </a:r>
            <a:br>
              <a:rPr lang="en-US" sz="2000" dirty="0"/>
            </a:br>
            <a:r>
              <a:rPr lang="en-US" sz="2000" dirty="0"/>
              <a:t>Likely due to evaporation or seasonal influences.</a:t>
            </a:r>
          </a:p>
          <a:p>
            <a:pPr>
              <a:buFont typeface="Arial" panose="020B0604020202020204" pitchFamily="34" charset="0"/>
              <a:buChar char="•"/>
            </a:pPr>
            <a:r>
              <a:rPr lang="en-US" sz="2000" b="1" dirty="0" err="1"/>
              <a:t>Mean_Rainfall</a:t>
            </a:r>
            <a:r>
              <a:rPr lang="en-US" sz="2000" dirty="0"/>
              <a:t> shows </a:t>
            </a:r>
            <a:r>
              <a:rPr lang="en-US" sz="2000" b="1" dirty="0"/>
              <a:t>very weak correlation</a:t>
            </a:r>
            <a:r>
              <a:rPr lang="en-US" sz="2000" dirty="0"/>
              <a:t> with lake level (</a:t>
            </a:r>
            <a:r>
              <a:rPr lang="en-US" sz="2000" b="1" dirty="0"/>
              <a:t>0.07</a:t>
            </a:r>
            <a:r>
              <a:rPr lang="en-US" sz="2000" dirty="0"/>
              <a:t>)</a:t>
            </a:r>
            <a:br>
              <a:rPr lang="en-US" sz="2000" dirty="0"/>
            </a:br>
            <a:r>
              <a:rPr lang="en-US" sz="2000" dirty="0"/>
              <a:t>Possibly due to lag effects or indirect impact.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Thesis</a:t>
            </a:r>
          </a:p>
        </p:txBody>
      </p:sp>
      <p:sp>
        <p:nvSpPr>
          <p:cNvPr id="7" name="Content Placeholder 6"/>
          <p:cNvSpPr>
            <a:spLocks noGrp="1"/>
          </p:cNvSpPr>
          <p:nvPr>
            <p:ph idx="1"/>
          </p:nvPr>
        </p:nvSpPr>
        <p:spPr>
          <a:xfrm>
            <a:off x="457200" y="1819275"/>
            <a:ext cx="8229600" cy="4525963"/>
          </a:xfrm>
        </p:spPr>
        <p:txBody>
          <a:bodyPr/>
          <a:lstStyle/>
          <a:p>
            <a:r>
              <a:rPr lang="en-US" sz="2000" b="1" dirty="0"/>
              <a:t>Purpose:</a:t>
            </a:r>
            <a:br>
              <a:rPr lang="en-US" sz="2000" dirty="0"/>
            </a:br>
            <a:r>
              <a:rPr lang="en-US" sz="2000" dirty="0"/>
              <a:t>To determine whether the </a:t>
            </a:r>
            <a:r>
              <a:rPr lang="en-US" sz="2000" b="1" dirty="0" err="1"/>
              <a:t>Actual_Lake_Level</a:t>
            </a:r>
            <a:r>
              <a:rPr lang="en-US" sz="2000" dirty="0"/>
              <a:t> time series is stationary—required for ARIMA modeling.</a:t>
            </a:r>
          </a:p>
          <a:p>
            <a:r>
              <a:rPr lang="en-US" sz="2000" b="1" dirty="0"/>
              <a:t>Test Used:</a:t>
            </a:r>
            <a:br>
              <a:rPr lang="en-US" sz="2000" dirty="0"/>
            </a:br>
            <a:r>
              <a:rPr lang="en-US" sz="2000" dirty="0"/>
              <a:t>Augmented Dickey-Fuller (ADF) Test</a:t>
            </a:r>
          </a:p>
          <a:p>
            <a:pPr>
              <a:buNone/>
            </a:pPr>
            <a:r>
              <a:rPr lang="en-US" sz="2000" b="1" dirty="0"/>
              <a:t>          Hypotheses:</a:t>
            </a:r>
            <a:endParaRPr lang="en-US" sz="2000" dirty="0"/>
          </a:p>
          <a:p>
            <a:pPr>
              <a:buFont typeface="Arial" panose="020B0604020202020204" pitchFamily="34" charset="0"/>
              <a:buChar char="•"/>
            </a:pPr>
            <a:r>
              <a:rPr lang="en-US" sz="2000" b="1" dirty="0"/>
              <a:t>H₀</a:t>
            </a:r>
            <a:r>
              <a:rPr lang="en-US" sz="2000" dirty="0"/>
              <a:t>: Series is non-stationary</a:t>
            </a:r>
          </a:p>
          <a:p>
            <a:pPr>
              <a:buFont typeface="Arial" panose="020B0604020202020204" pitchFamily="34" charset="0"/>
              <a:buChar char="•"/>
            </a:pPr>
            <a:r>
              <a:rPr lang="en-US" sz="2000" b="1" dirty="0"/>
              <a:t>H₁</a:t>
            </a:r>
            <a:r>
              <a:rPr lang="en-US" sz="2000" dirty="0"/>
              <a:t>: Series is stationary</a:t>
            </a:r>
          </a:p>
          <a:p>
            <a:pPr>
              <a:buNone/>
            </a:pPr>
            <a:r>
              <a:rPr lang="en-US" sz="2000" b="1" dirty="0"/>
              <a:t>      Decision Rule:</a:t>
            </a:r>
            <a:endParaRPr lang="en-US" sz="2000" dirty="0"/>
          </a:p>
          <a:p>
            <a:pPr>
              <a:buFont typeface="Arial" panose="020B0604020202020204" pitchFamily="34" charset="0"/>
              <a:buChar char="•"/>
            </a:pPr>
            <a:r>
              <a:rPr lang="en-US" sz="2000" dirty="0"/>
              <a:t>If </a:t>
            </a:r>
            <a:r>
              <a:rPr lang="en-US" sz="2000" b="1" dirty="0"/>
              <a:t>p-value &lt; 0.05</a:t>
            </a:r>
            <a:r>
              <a:rPr lang="en-US" sz="2000" dirty="0"/>
              <a:t> → Reject H₀ → </a:t>
            </a:r>
            <a:r>
              <a:rPr lang="en-US" sz="2000" b="1" dirty="0"/>
              <a:t>Stationary</a:t>
            </a:r>
            <a:endParaRPr lang="en-US" sz="2000" dirty="0"/>
          </a:p>
          <a:p>
            <a:pPr>
              <a:buFont typeface="Arial" panose="020B0604020202020204" pitchFamily="34" charset="0"/>
              <a:buChar char="•"/>
            </a:pPr>
            <a:r>
              <a:rPr lang="en-US" sz="2000" dirty="0"/>
              <a:t>If </a:t>
            </a:r>
            <a:r>
              <a:rPr lang="en-US" sz="2000" b="1" dirty="0"/>
              <a:t>p-value ≥ 0.05</a:t>
            </a:r>
            <a:r>
              <a:rPr lang="en-US" sz="2000" dirty="0"/>
              <a:t> → Fail to reject H₀ → </a:t>
            </a:r>
            <a:r>
              <a:rPr lang="en-US" sz="2000" b="1" dirty="0"/>
              <a:t>Non-stationary</a:t>
            </a:r>
            <a:endParaRPr lang="en-US" sz="2000" dirty="0"/>
          </a:p>
          <a:p>
            <a:pPr>
              <a:buFont typeface="Arial" panose="020B0604020202020204" pitchFamily="34" charset="0"/>
              <a:buChar char="•"/>
            </a:pPr>
            <a:endParaRPr lang="en-US" sz="2400" dirty="0"/>
          </a:p>
          <a:p>
            <a:endParaRPr lang="en-US" sz="2000" dirty="0"/>
          </a:p>
        </p:txBody>
      </p:sp>
      <p:pic>
        <p:nvPicPr>
          <p:cNvPr id="9" name="Picture 8"/>
          <p:cNvPicPr>
            <a:picLocks noChangeAspect="1"/>
          </p:cNvPicPr>
          <p:nvPr/>
        </p:nvPicPr>
        <p:blipFill>
          <a:blip r:embed="rId2"/>
          <a:stretch>
            <a:fillRect/>
          </a:stretch>
        </p:blipFill>
        <p:spPr>
          <a:xfrm>
            <a:off x="4029075" y="3619500"/>
            <a:ext cx="4657725" cy="1038622"/>
          </a:xfrm>
          <a:prstGeom prst="rect">
            <a:avLst/>
          </a:prstGeom>
        </p:spPr>
      </p:pic>
      <p:sp>
        <p:nvSpPr>
          <p:cNvPr id="3" name="Text Box 2"/>
          <p:cNvSpPr txBox="1"/>
          <p:nvPr/>
        </p:nvSpPr>
        <p:spPr>
          <a:xfrm>
            <a:off x="1891665" y="651510"/>
            <a:ext cx="3048000" cy="368300"/>
          </a:xfrm>
          <a:prstGeom prst="rect">
            <a:avLst/>
          </a:prstGeom>
          <a:noFill/>
        </p:spPr>
        <p:txBody>
          <a:bodyPr wrap="square" rtlCol="0">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On Dataset</a:t>
            </a:r>
          </a:p>
        </p:txBody>
      </p:sp>
      <p:sp>
        <p:nvSpPr>
          <p:cNvPr id="3" name="Content Placeholder 2"/>
          <p:cNvSpPr>
            <a:spLocks noGrp="1"/>
          </p:cNvSpPr>
          <p:nvPr>
            <p:ph idx="1"/>
          </p:nvPr>
        </p:nvSpPr>
        <p:spPr>
          <a:xfrm>
            <a:off x="457200" y="2332037"/>
            <a:ext cx="8229600" cy="4525963"/>
          </a:xfrm>
        </p:spPr>
        <p:txBody>
          <a:bodyPr>
            <a:normAutofit/>
          </a:bodyPr>
          <a:lstStyle/>
          <a:p>
            <a:pPr marL="0" indent="0">
              <a:buNone/>
            </a:pPr>
            <a:endParaRPr lang="en-US" sz="2000" dirty="0"/>
          </a:p>
          <a:p>
            <a:r>
              <a:rPr lang="en-US" sz="2000" dirty="0"/>
              <a:t>A date function helped to incorporate the dates from a given range to a particular range.</a:t>
            </a:r>
          </a:p>
          <a:p>
            <a:r>
              <a:rPr lang="en-US" sz="2000" dirty="0"/>
              <a:t>Generated a daily date range starting from January 1, 2012, matching the number of records in the cleaned dataset (</a:t>
            </a:r>
            <a:r>
              <a:rPr lang="en-US" sz="2000" b="1" dirty="0"/>
              <a:t>4,697 rows</a:t>
            </a:r>
            <a:r>
              <a:rPr lang="en-US" sz="2000" dirty="0"/>
              <a:t>).</a:t>
            </a:r>
          </a:p>
          <a:p>
            <a:r>
              <a:rPr lang="en-US" sz="2000" dirty="0"/>
              <a:t>Replaced the original date index with this new range to create a chronologically accurate time series.</a:t>
            </a:r>
          </a:p>
          <a:p>
            <a:r>
              <a:rPr lang="en-US" sz="2000" dirty="0"/>
              <a:t>Ensure the date column is in proper format for time series modeling.</a:t>
            </a:r>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Correlation Analysis</a:t>
            </a:r>
            <a:endParaRPr dirty="0"/>
          </a:p>
        </p:txBody>
      </p:sp>
      <p:sp>
        <p:nvSpPr>
          <p:cNvPr id="3" name="Content Placeholder 2"/>
          <p:cNvSpPr>
            <a:spLocks noGrp="1"/>
          </p:cNvSpPr>
          <p:nvPr>
            <p:ph idx="1"/>
          </p:nvPr>
        </p:nvSpPr>
        <p:spPr>
          <a:xfrm>
            <a:off x="423545" y="1656715"/>
            <a:ext cx="4148455" cy="4615815"/>
          </a:xfrm>
        </p:spPr>
        <p:txBody>
          <a:bodyPr>
            <a:normAutofit fontScale="90000" lnSpcReduction="20000"/>
          </a:bodyPr>
          <a:lstStyle/>
          <a:p>
            <a:r>
              <a:rPr lang="en-US" altLang="en-US" sz="2855" dirty="0">
                <a:latin typeface="Arial" panose="020B0604020202020204" pitchFamily="34" charset="0"/>
                <a:cs typeface="Arial" panose="020B0604020202020204" pitchFamily="34" charset="0"/>
              </a:rPr>
              <a:t>The lake level data is not random — it shows a pattern over time.</a:t>
            </a:r>
          </a:p>
          <a:p>
            <a:endParaRPr lang="en-US" altLang="en-US" sz="2855" dirty="0">
              <a:latin typeface="Arial" panose="020B0604020202020204" pitchFamily="34" charset="0"/>
              <a:cs typeface="Arial" panose="020B0604020202020204" pitchFamily="34" charset="0"/>
            </a:endParaRPr>
          </a:p>
          <a:p>
            <a:r>
              <a:rPr lang="en-US" altLang="en-US" sz="2855" dirty="0">
                <a:latin typeface="Arial" panose="020B0604020202020204" pitchFamily="34" charset="0"/>
                <a:cs typeface="Arial" panose="020B0604020202020204" pitchFamily="34" charset="0"/>
              </a:rPr>
              <a:t>The ACF plot confirms that past values can help predict future ones.</a:t>
            </a:r>
          </a:p>
          <a:p>
            <a:endParaRPr lang="en-US" altLang="en-US" sz="2855" dirty="0">
              <a:latin typeface="Arial" panose="020B0604020202020204" pitchFamily="34" charset="0"/>
              <a:cs typeface="Arial" panose="020B0604020202020204" pitchFamily="34" charset="0"/>
            </a:endParaRPr>
          </a:p>
          <a:p>
            <a:r>
              <a:rPr lang="en-US" altLang="en-US" sz="2855" dirty="0">
                <a:latin typeface="Arial" panose="020B0604020202020204" pitchFamily="34" charset="0"/>
                <a:cs typeface="Arial" panose="020B0604020202020204" pitchFamily="34" charset="0"/>
              </a:rPr>
              <a:t>This supports the idea that you can use ARIMA or other time series models for forecasting lake levels.</a:t>
            </a:r>
          </a:p>
        </p:txBody>
      </p:sp>
      <p:pic>
        <p:nvPicPr>
          <p:cNvPr id="5" name="Picture 4"/>
          <p:cNvPicPr>
            <a:picLocks noChangeAspect="1"/>
          </p:cNvPicPr>
          <p:nvPr/>
        </p:nvPicPr>
        <p:blipFill>
          <a:blip r:embed="rId2"/>
          <a:stretch>
            <a:fillRect/>
          </a:stretch>
        </p:blipFill>
        <p:spPr>
          <a:xfrm>
            <a:off x="4446270" y="1775616"/>
            <a:ext cx="4572000" cy="34825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Auto Correlation Analysis</a:t>
            </a:r>
          </a:p>
        </p:txBody>
      </p:sp>
      <p:sp>
        <p:nvSpPr>
          <p:cNvPr id="3" name="Content Placeholder 2"/>
          <p:cNvSpPr>
            <a:spLocks noGrp="1"/>
          </p:cNvSpPr>
          <p:nvPr>
            <p:ph idx="1"/>
          </p:nvPr>
        </p:nvSpPr>
        <p:spPr>
          <a:xfrm>
            <a:off x="417830" y="1646555"/>
            <a:ext cx="4098290" cy="5131435"/>
          </a:xfrm>
        </p:spPr>
        <p:txBody>
          <a:bodyPr>
            <a:noAutofit/>
          </a:bodyPr>
          <a:lstStyle/>
          <a:p>
            <a:pPr>
              <a:lnSpc>
                <a:spcPct val="70000"/>
              </a:lnSpc>
            </a:pPr>
            <a:r>
              <a:rPr lang="en-US" altLang="en-US" sz="2000" dirty="0"/>
              <a:t>Y-Axis (Vertical): Shows the strength of correlation (from -1 to +1).</a:t>
            </a:r>
          </a:p>
          <a:p>
            <a:pPr>
              <a:lnSpc>
                <a:spcPct val="70000"/>
              </a:lnSpc>
            </a:pPr>
            <a:endParaRPr lang="en-US" altLang="en-US" sz="2000" dirty="0"/>
          </a:p>
          <a:p>
            <a:pPr>
              <a:lnSpc>
                <a:spcPct val="70000"/>
              </a:lnSpc>
            </a:pPr>
            <a:r>
              <a:rPr lang="en-US" altLang="en-US" sz="2000" dirty="0"/>
              <a:t>    Positive values (1.0): A high value at a lag means the lake level at that time strongly influences the current level.</a:t>
            </a:r>
          </a:p>
          <a:p>
            <a:pPr>
              <a:lnSpc>
                <a:spcPct val="70000"/>
              </a:lnSpc>
            </a:pPr>
            <a:endParaRPr lang="en-US" altLang="en-US" sz="2000" dirty="0"/>
          </a:p>
          <a:p>
            <a:pPr>
              <a:lnSpc>
                <a:spcPct val="70000"/>
              </a:lnSpc>
            </a:pPr>
            <a:r>
              <a:rPr lang="en-US" altLang="en-US" sz="2000" dirty="0"/>
              <a:t>    Negative values (e.g., -0.5): A low value suggests an inverse relationship (e.g., high past levels correlate with low current levels).</a:t>
            </a:r>
          </a:p>
          <a:p>
            <a:pPr>
              <a:lnSpc>
                <a:spcPct val="70000"/>
              </a:lnSpc>
            </a:pPr>
            <a:endParaRPr lang="en-US" altLang="en-US" sz="2000" dirty="0"/>
          </a:p>
          <a:p>
            <a:pPr>
              <a:lnSpc>
                <a:spcPct val="70000"/>
              </a:lnSpc>
            </a:pPr>
            <a:r>
              <a:rPr lang="en-US" altLang="en-US" sz="2000" dirty="0"/>
              <a:t>X-Axis (Horizontal): Shows the time lags (e.g., 0, 5, 10, ... days/months).</a:t>
            </a:r>
          </a:p>
        </p:txBody>
      </p:sp>
      <p:pic>
        <p:nvPicPr>
          <p:cNvPr id="5" name="Picture 4"/>
          <p:cNvPicPr>
            <a:picLocks noChangeAspect="1"/>
          </p:cNvPicPr>
          <p:nvPr/>
        </p:nvPicPr>
        <p:blipFill>
          <a:blip r:embed="rId2"/>
          <a:stretch>
            <a:fillRect/>
          </a:stretch>
        </p:blipFill>
        <p:spPr>
          <a:xfrm>
            <a:off x="4515485" y="1646555"/>
            <a:ext cx="4628515" cy="3736975"/>
          </a:xfrm>
          <a:prstGeom prst="rect">
            <a:avLst/>
          </a:prstGeom>
        </p:spPr>
      </p:pic>
      <p:sp>
        <p:nvSpPr>
          <p:cNvPr id="4" name="Text Box 3"/>
          <p:cNvSpPr txBox="1"/>
          <p:nvPr/>
        </p:nvSpPr>
        <p:spPr>
          <a:xfrm>
            <a:off x="5823585" y="6000750"/>
            <a:ext cx="3048000" cy="368300"/>
          </a:xfrm>
          <a:prstGeom prst="rect">
            <a:avLst/>
          </a:prstGeom>
          <a:noFill/>
        </p:spPr>
        <p:txBody>
          <a:bodyPr wrap="square" rtlCol="0">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(ARIMA)</a:t>
            </a:r>
          </a:p>
        </p:txBody>
      </p:sp>
      <p:sp>
        <p:nvSpPr>
          <p:cNvPr id="6" name="Rectangle 1"/>
          <p:cNvSpPr>
            <a:spLocks noGrp="1" noChangeArrowheads="1"/>
          </p:cNvSpPr>
          <p:nvPr>
            <p:ph idx="1"/>
          </p:nvPr>
        </p:nvSpPr>
        <p:spPr bwMode="auto">
          <a:xfrm>
            <a:off x="457200" y="1291422"/>
            <a:ext cx="86389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Model Configuration: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Used </a:t>
            </a:r>
            <a:r>
              <a:rPr kumimoji="0" lang="en-US" altLang="en-US" sz="1800" b="1" i="0" u="none" strike="noStrike" cap="none" normalizeH="0" baseline="0" dirty="0">
                <a:ln>
                  <a:noFill/>
                </a:ln>
                <a:solidFill>
                  <a:schemeClr val="tx1"/>
                </a:solidFill>
                <a:effectLst/>
                <a:latin typeface="Arial" panose="020B0604020202020204" pitchFamily="34" charset="0"/>
              </a:rPr>
              <a:t>ARIMA(1, 0, 1)</a:t>
            </a:r>
            <a:r>
              <a:rPr kumimoji="0" lang="en-US" altLang="en-US" sz="1800" b="0" i="0" u="none" strike="noStrike" cap="none" normalizeH="0" baseline="0" dirty="0">
                <a:ln>
                  <a:noFill/>
                </a:ln>
                <a:solidFill>
                  <a:schemeClr val="tx1"/>
                </a:solidFill>
                <a:effectLst/>
                <a:latin typeface="Arial" panose="020B0604020202020204" pitchFamily="34" charset="0"/>
              </a:rPr>
              <a:t> model on the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 = 1</a:t>
            </a:r>
            <a:r>
              <a:rPr kumimoji="0" lang="en-US" altLang="en-US" sz="1800" b="0" i="0" u="none" strike="noStrike" cap="none" normalizeH="0" baseline="0" dirty="0">
                <a:ln>
                  <a:noFill/>
                </a:ln>
                <a:solidFill>
                  <a:schemeClr val="tx1"/>
                </a:solidFill>
                <a:effectLst/>
                <a:latin typeface="Arial" panose="020B0604020202020204" pitchFamily="34" charset="0"/>
              </a:rPr>
              <a:t> (autoregressive term)</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d = 0</a:t>
            </a:r>
            <a:r>
              <a:rPr kumimoji="0" lang="en-US" altLang="en-US" sz="1800" b="0" i="0" u="none" strike="noStrike" cap="none" normalizeH="0" baseline="0" dirty="0">
                <a:ln>
                  <a:noFill/>
                </a:ln>
                <a:solidFill>
                  <a:schemeClr val="tx1"/>
                </a:solidFill>
                <a:effectLst/>
                <a:latin typeface="Arial" panose="020B0604020202020204" pitchFamily="34" charset="0"/>
              </a:rPr>
              <a:t> (no differencing, as the series is stationary)</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q = 1</a:t>
            </a:r>
            <a:r>
              <a:rPr kumimoji="0" lang="en-US" altLang="en-US" sz="1800" b="0" i="0" u="none" strike="noStrike" cap="none" normalizeH="0" baseline="0" dirty="0">
                <a:ln>
                  <a:noFill/>
                </a:ln>
                <a:solidFill>
                  <a:schemeClr val="tx1"/>
                </a:solidFill>
                <a:effectLst/>
                <a:latin typeface="Arial" panose="020B0604020202020204" pitchFamily="34" charset="0"/>
              </a:rPr>
              <a:t> (moving average term)</a:t>
            </a:r>
          </a:p>
          <a:p>
            <a:pPr marL="457200" marR="0" lvl="1"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Procedure: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Applied the model to cleaned daily data from </a:t>
            </a:r>
            <a:r>
              <a:rPr kumimoji="0" lang="en-US" altLang="en-US" sz="1800" b="1" i="0" u="none" strike="noStrike" cap="none" normalizeH="0" baseline="0" dirty="0">
                <a:ln>
                  <a:noFill/>
                </a:ln>
                <a:solidFill>
                  <a:schemeClr val="tx1"/>
                </a:solidFill>
                <a:effectLst/>
                <a:latin typeface="Arial" panose="020B0604020202020204" pitchFamily="34" charset="0"/>
              </a:rPr>
              <a:t>2012 onward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Fitted the model and generated </a:t>
            </a:r>
            <a:r>
              <a:rPr kumimoji="0" lang="en-US" altLang="en-US" sz="1800" b="1" i="0" u="none" strike="noStrike" cap="none" normalizeH="0" baseline="0" dirty="0">
                <a:ln>
                  <a:noFill/>
                </a:ln>
                <a:solidFill>
                  <a:schemeClr val="tx1"/>
                </a:solidFill>
                <a:effectLst/>
                <a:latin typeface="Arial" panose="020B0604020202020204" pitchFamily="34" charset="0"/>
              </a:rPr>
              <a:t>in-sample predictions</a:t>
            </a:r>
            <a:r>
              <a:rPr kumimoji="0" lang="en-US" altLang="en-US" sz="1800" b="0" i="0" u="none" strike="noStrike" cap="none" normalizeH="0" baseline="0" dirty="0">
                <a:ln>
                  <a:noFill/>
                </a:ln>
                <a:solidFill>
                  <a:schemeClr val="tx1"/>
                </a:solidFill>
                <a:effectLst/>
                <a:latin typeface="Arial" panose="020B0604020202020204" pitchFamily="34" charset="0"/>
              </a:rPr>
              <a:t> across the entire dataset.</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304925" y="4227648"/>
            <a:ext cx="6257925" cy="26303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r>
              <a:rPr lang="en-US" sz="2000" dirty="0"/>
              <a:t>Extended the </a:t>
            </a:r>
            <a:r>
              <a:rPr lang="en-US" sz="2000" b="1" dirty="0"/>
              <a:t>ARIMA(1,0,1)</a:t>
            </a:r>
            <a:r>
              <a:rPr lang="en-US" sz="2000" dirty="0"/>
              <a:t> model to generate a </a:t>
            </a:r>
            <a:r>
              <a:rPr lang="en-US" sz="2000" b="1" dirty="0"/>
              <a:t>1-year forecast</a:t>
            </a:r>
            <a:r>
              <a:rPr lang="en-US" sz="2000" dirty="0"/>
              <a:t> (365 days).</a:t>
            </a:r>
          </a:p>
          <a:p>
            <a:r>
              <a:rPr lang="en-US" sz="2000" dirty="0"/>
              <a:t>Forecast starts from the </a:t>
            </a:r>
            <a:r>
              <a:rPr lang="en-US" sz="2000" b="1" dirty="0"/>
              <a:t>last observed date</a:t>
            </a:r>
            <a:r>
              <a:rPr lang="en-US" sz="2000" dirty="0"/>
              <a:t> in the dataset and projects forward daily.</a:t>
            </a:r>
          </a:p>
          <a:p>
            <a:r>
              <a:rPr lang="en-US" sz="2000" b="1" dirty="0"/>
              <a:t>Green line</a:t>
            </a:r>
            <a:r>
              <a:rPr lang="en-US" sz="2000" dirty="0"/>
              <a:t>: Predicted lake levels</a:t>
            </a:r>
          </a:p>
          <a:p>
            <a:r>
              <a:rPr lang="en-US" sz="2000" b="1" dirty="0"/>
              <a:t>Shaded area</a:t>
            </a:r>
            <a:r>
              <a:rPr lang="en-US" sz="2000" dirty="0"/>
              <a:t>: 95% </a:t>
            </a:r>
            <a:r>
              <a:rPr lang="en-US" sz="2000" b="1" dirty="0"/>
              <a:t>confidence interval</a:t>
            </a:r>
            <a:r>
              <a:rPr lang="en-US" sz="2000" dirty="0"/>
              <a:t>, indicating uncertainty bounds of the forecast</a:t>
            </a:r>
          </a:p>
          <a:p>
            <a:endParaRPr lang="en-US" dirty="0"/>
          </a:p>
        </p:txBody>
      </p:sp>
      <p:pic>
        <p:nvPicPr>
          <p:cNvPr id="8" name="Picture 7"/>
          <p:cNvPicPr>
            <a:picLocks noChangeAspect="1"/>
          </p:cNvPicPr>
          <p:nvPr/>
        </p:nvPicPr>
        <p:blipFill>
          <a:blip r:embed="rId2"/>
          <a:stretch>
            <a:fillRect/>
          </a:stretch>
        </p:blipFill>
        <p:spPr>
          <a:xfrm>
            <a:off x="2162689" y="3937000"/>
            <a:ext cx="6981311" cy="2921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Metrics</a:t>
            </a:r>
          </a:p>
        </p:txBody>
      </p:sp>
      <p:sp>
        <p:nvSpPr>
          <p:cNvPr id="3" name="Content Placeholder 2"/>
          <p:cNvSpPr>
            <a:spLocks noGrp="1"/>
          </p:cNvSpPr>
          <p:nvPr>
            <p:ph idx="1"/>
          </p:nvPr>
        </p:nvSpPr>
        <p:spPr>
          <a:xfrm>
            <a:off x="457200" y="2057399"/>
            <a:ext cx="8229600" cy="4525963"/>
          </a:xfrm>
        </p:spPr>
        <p:txBody>
          <a:bodyPr>
            <a:normAutofit/>
          </a:bodyPr>
          <a:lstStyle/>
          <a:p>
            <a:r>
              <a:rPr lang="en-US" sz="2000" dirty="0"/>
              <a:t>RMSE interprets on average, your model's lake level predictions deviate by approximately 1.006 units (meters or your dataset’s lake level unit) from the true values.</a:t>
            </a:r>
          </a:p>
          <a:p>
            <a:r>
              <a:rPr lang="en-US" sz="2000" dirty="0"/>
              <a:t>MAE on average, your forecast is off by 0.80 units from the actual observed lake levels.</a:t>
            </a:r>
          </a:p>
          <a:p>
            <a:r>
              <a:rPr lang="en-US" sz="2000" dirty="0"/>
              <a:t>A negative R² suggests that the model performs worse than simply predicting the mean of the observed values. It indicates that the model isn't capturing the variance in the data effectively for the forecast horizon. </a:t>
            </a:r>
          </a:p>
          <a:p>
            <a:r>
              <a:rPr lang="en-US" sz="2000" dirty="0"/>
              <a:t>This could be due to high variance, model overfitting or underfitting, long term prediction.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Time Series Analysis : Prophet Model</a:t>
            </a:r>
          </a:p>
        </p:txBody>
      </p:sp>
      <p:pic>
        <p:nvPicPr>
          <p:cNvPr id="5" name="Content Placeholder 4"/>
          <p:cNvPicPr>
            <a:picLocks noGrp="1" noChangeAspect="1"/>
          </p:cNvPicPr>
          <p:nvPr>
            <p:ph idx="1"/>
          </p:nvPr>
        </p:nvPicPr>
        <p:blipFill>
          <a:blip r:embed="rId2"/>
          <a:stretch>
            <a:fillRect/>
          </a:stretch>
        </p:blipFill>
        <p:spPr>
          <a:xfrm>
            <a:off x="3835978" y="2179321"/>
            <a:ext cx="5308022" cy="3103880"/>
          </a:xfrm>
        </p:spPr>
      </p:pic>
      <p:sp>
        <p:nvSpPr>
          <p:cNvPr id="6" name="TextBox 5"/>
          <p:cNvSpPr txBox="1"/>
          <p:nvPr/>
        </p:nvSpPr>
        <p:spPr>
          <a:xfrm>
            <a:off x="233680" y="2134870"/>
            <a:ext cx="360229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Ideal for datasets with:</a:t>
            </a:r>
          </a:p>
          <a:p>
            <a:r>
              <a:rPr lang="en-US" b="1" dirty="0"/>
              <a:t>Seasonality</a:t>
            </a:r>
            <a:r>
              <a:rPr lang="en-US" dirty="0"/>
              <a:t> (daily, weekly, yearly patterns) ,Missing data or outliers, Irregular trends and holidays</a:t>
            </a:r>
          </a:p>
          <a:p>
            <a:endParaRPr lang="en-US" dirty="0"/>
          </a:p>
          <a:p>
            <a:pPr marL="285750" indent="-285750">
              <a:buFont typeface="Arial" panose="020B0604020202020204" pitchFamily="34" charset="0"/>
              <a:buChar char="•"/>
            </a:pPr>
            <a:r>
              <a:rPr lang="en-US" dirty="0"/>
              <a:t>Decomposes time series into three components:</a:t>
            </a:r>
          </a:p>
          <a:p>
            <a:r>
              <a:rPr lang="en-US" b="1" dirty="0"/>
              <a:t>Trend</a:t>
            </a:r>
            <a:r>
              <a:rPr lang="en-US" dirty="0"/>
              <a:t> – Long-term increase or decrease</a:t>
            </a:r>
          </a:p>
          <a:p>
            <a:r>
              <a:rPr lang="en-US" b="1" dirty="0"/>
              <a:t>Seasonality</a:t>
            </a:r>
            <a:r>
              <a:rPr lang="en-US" dirty="0"/>
              <a:t> – Periodic patterns (e.g., yearly)</a:t>
            </a:r>
          </a:p>
          <a:p>
            <a:r>
              <a:rPr lang="en-US" b="1" dirty="0"/>
              <a:t>Noise</a:t>
            </a:r>
            <a:r>
              <a:rPr lang="en-US" dirty="0"/>
              <a:t> – Random fluctuations</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a:t>
            </a:r>
            <a:r>
              <a:rPr lang="en-US" dirty="0"/>
              <a:t>Objective</a:t>
            </a:r>
            <a:endParaRPr dirty="0"/>
          </a:p>
        </p:txBody>
      </p:sp>
      <p:sp>
        <p:nvSpPr>
          <p:cNvPr id="3" name="Content Placeholder 2"/>
          <p:cNvSpPr>
            <a:spLocks noGrp="1"/>
          </p:cNvSpPr>
          <p:nvPr>
            <p:ph idx="1"/>
          </p:nvPr>
        </p:nvSpPr>
        <p:spPr/>
        <p:txBody>
          <a:bodyPr>
            <a:normAutofit fontScale="70000" lnSpcReduction="20000"/>
          </a:bodyPr>
          <a:lstStyle/>
          <a:p>
            <a:r>
              <a:rPr lang="en-US" dirty="0"/>
              <a:t>The primary objective of this project is to develop an effective time series forecasting framework for smart water management, specifically focusing on predicting lake water levels and flow rates. Using historical hydro-meteorological data, the project aims to:</a:t>
            </a:r>
          </a:p>
          <a:p>
            <a:pPr>
              <a:buFont typeface="Arial" panose="020B0604020202020204" pitchFamily="34" charset="0"/>
              <a:buChar char="•"/>
            </a:pPr>
            <a:r>
              <a:rPr lang="en-US" dirty="0"/>
              <a:t>Understand the relationships between key environmental variables such as rainfall, temperature, inflow, and lake level.</a:t>
            </a:r>
          </a:p>
          <a:p>
            <a:pPr>
              <a:buFont typeface="Arial" panose="020B0604020202020204" pitchFamily="34" charset="0"/>
              <a:buChar char="•"/>
            </a:pPr>
            <a:r>
              <a:rPr lang="en-US" dirty="0"/>
              <a:t>Identify and analyze seasonal and trend patterns in the dataset.</a:t>
            </a:r>
          </a:p>
          <a:p>
            <a:pPr>
              <a:buFont typeface="Arial" panose="020B0604020202020204" pitchFamily="34" charset="0"/>
              <a:buChar char="•"/>
            </a:pPr>
            <a:r>
              <a:rPr lang="en-US" dirty="0"/>
              <a:t>Apply and compare statistical forecasting models (ARIMA) and advanced machine learning models (Facebook Prophet) for accurate predictions.</a:t>
            </a:r>
          </a:p>
          <a:p>
            <a:pPr>
              <a:buFont typeface="Arial" panose="020B0604020202020204" pitchFamily="34" charset="0"/>
              <a:buChar char="•"/>
            </a:pPr>
            <a:r>
              <a:rPr lang="en-US" dirty="0"/>
              <a:t>Evaluate model performance using metrics such as RMSE, MAE, and R² to assess their forecasting reliability.</a:t>
            </a:r>
          </a:p>
          <a:p>
            <a:pPr>
              <a:buFont typeface="Arial" panose="020B0604020202020204" pitchFamily="34" charset="0"/>
              <a:buChar char="•"/>
            </a:pPr>
            <a:r>
              <a:rPr lang="en-US" dirty="0"/>
              <a:t>Support proactive decision-making in water resource planning and management through data-driven insights.</a:t>
            </a:r>
          </a:p>
          <a:p>
            <a:pPr marL="0" indent="0">
              <a:buNone/>
            </a:pPr>
            <a:endParaRPr dirty="0"/>
          </a:p>
          <a:p>
            <a:pPr marL="0" indent="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Interpretation Of Lake Levels (Prophet)</a:t>
            </a:r>
          </a:p>
        </p:txBody>
      </p:sp>
      <p:sp>
        <p:nvSpPr>
          <p:cNvPr id="5" name="TextBox 4"/>
          <p:cNvSpPr txBox="1"/>
          <p:nvPr/>
        </p:nvSpPr>
        <p:spPr>
          <a:xfrm>
            <a:off x="721359" y="1696085"/>
            <a:ext cx="784161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blue line is the </a:t>
            </a:r>
            <a:r>
              <a:rPr lang="en-US" b="1" dirty="0"/>
              <a:t>forecasted trend</a:t>
            </a:r>
          </a:p>
          <a:p>
            <a:pPr marL="285750" indent="-285750">
              <a:buFont typeface="Arial" panose="020B0604020202020204" pitchFamily="34" charset="0"/>
              <a:buChar char="•"/>
            </a:pPr>
            <a:r>
              <a:rPr lang="en-US" dirty="0"/>
              <a:t>The </a:t>
            </a:r>
            <a:r>
              <a:rPr lang="en-US" b="1" dirty="0"/>
              <a:t>black dots</a:t>
            </a:r>
            <a:r>
              <a:rPr lang="en-US" dirty="0"/>
              <a:t> represent actual lake levels.</a:t>
            </a:r>
            <a:endParaRPr lang="en-US" b="1" dirty="0"/>
          </a:p>
          <a:p>
            <a:pPr marL="285750" indent="-285750">
              <a:buFont typeface="Arial" panose="020B0604020202020204" pitchFamily="34" charset="0"/>
              <a:buChar char="•"/>
            </a:pPr>
            <a:r>
              <a:rPr lang="en-US" dirty="0"/>
              <a:t>The </a:t>
            </a:r>
            <a:r>
              <a:rPr lang="en-US" b="1" dirty="0"/>
              <a:t>shaded blue region</a:t>
            </a:r>
            <a:r>
              <a:rPr lang="en-US" dirty="0"/>
              <a:t> indicates Prophet’s </a:t>
            </a:r>
            <a:r>
              <a:rPr lang="en-US" b="1" dirty="0"/>
              <a:t>confidence interval</a:t>
            </a:r>
          </a:p>
          <a:p>
            <a:pPr marL="285750" indent="-285750">
              <a:buFont typeface="Arial" panose="020B0604020202020204" pitchFamily="34" charset="0"/>
              <a:buChar char="•"/>
            </a:pPr>
            <a:r>
              <a:rPr lang="en-US" dirty="0"/>
              <a:t>The model captures </a:t>
            </a:r>
            <a:r>
              <a:rPr lang="en-US" b="1" dirty="0"/>
              <a:t>yearly fluctuations</a:t>
            </a:r>
            <a:r>
              <a:rPr lang="en-US" dirty="0"/>
              <a:t> in lake level well.</a:t>
            </a:r>
          </a:p>
          <a:p>
            <a:pPr marL="285750" indent="-285750">
              <a:buFont typeface="Arial" panose="020B0604020202020204" pitchFamily="34" charset="0"/>
              <a:buChar char="•"/>
            </a:pPr>
            <a:r>
              <a:rPr lang="en-US" dirty="0"/>
              <a:t>The model </a:t>
            </a:r>
            <a:r>
              <a:rPr lang="en-US" b="1" dirty="0"/>
              <a:t>closely follows the actual values</a:t>
            </a:r>
            <a:r>
              <a:rPr lang="en-US" dirty="0"/>
              <a:t> with clear periodic oscillations, showing it successfully captures </a:t>
            </a:r>
            <a:r>
              <a:rPr lang="en-US" b="1" dirty="0"/>
              <a:t>seasonality</a:t>
            </a:r>
            <a:r>
              <a:rPr lang="en-US" dirty="0"/>
              <a:t> and </a:t>
            </a:r>
            <a:r>
              <a:rPr lang="en-US" b="1" dirty="0"/>
              <a:t>long-term trends</a:t>
            </a:r>
            <a:r>
              <a:rPr lang="en-US" dirty="0"/>
              <a:t>.</a:t>
            </a:r>
          </a:p>
          <a:p>
            <a:pPr marL="285750" indent="-285750">
              <a:buFont typeface="Arial" panose="020B0604020202020204" pitchFamily="34" charset="0"/>
              <a:buChar char="•"/>
            </a:pPr>
            <a:r>
              <a:rPr lang="en-US" dirty="0"/>
              <a:t>Despite the daily fluctuations and noise, the model maintains a </a:t>
            </a:r>
            <a:r>
              <a:rPr lang="en-US" b="1" dirty="0"/>
              <a:t>stable central trend line</a:t>
            </a:r>
            <a:r>
              <a:rPr lang="en-US" dirty="0"/>
              <a:t> around 249.5 to 250.5 units.</a:t>
            </a:r>
          </a:p>
          <a:p>
            <a:pPr marL="285750" indent="-285750">
              <a:buFont typeface="Arial" panose="020B0604020202020204" pitchFamily="34" charset="0"/>
              <a:buChar char="•"/>
            </a:pPr>
            <a:r>
              <a:rPr lang="en-US" dirty="0"/>
              <a:t>The </a:t>
            </a:r>
            <a:r>
              <a:rPr lang="en-US" b="1" dirty="0"/>
              <a:t>forecasted mean lake level</a:t>
            </a:r>
            <a:r>
              <a:rPr lang="en-US" dirty="0"/>
              <a:t> remains fairly stable around </a:t>
            </a:r>
            <a:r>
              <a:rPr lang="en-US" b="1" dirty="0"/>
              <a:t>249.5–250.5 units</a:t>
            </a:r>
            <a:r>
              <a:rPr lang="en-US" dirty="0"/>
              <a:t> from 2012 through the forecast horizon (2026), indicating </a:t>
            </a:r>
            <a:r>
              <a:rPr lang="en-US" b="1" dirty="0"/>
              <a:t>no major long-term upward or downward trend</a:t>
            </a:r>
            <a:r>
              <a:rPr lang="en-US" dirty="0"/>
              <a:t>.</a:t>
            </a:r>
          </a:p>
          <a:p>
            <a:pPr marL="285750" indent="-285750">
              <a:buFont typeface="Arial" panose="020B0604020202020204" pitchFamily="34" charset="0"/>
              <a:buChar char="•"/>
            </a:pPr>
            <a:r>
              <a:rPr lang="en-US" dirty="0"/>
              <a:t>The </a:t>
            </a:r>
            <a:r>
              <a:rPr lang="en-US" b="1" dirty="0"/>
              <a:t>repeating waves</a:t>
            </a:r>
            <a:r>
              <a:rPr lang="en-US" dirty="0"/>
              <a:t> in the forecast reflect </a:t>
            </a:r>
            <a:r>
              <a:rPr lang="en-US" b="1" dirty="0"/>
              <a:t>strong annual seasonality</a:t>
            </a:r>
            <a:r>
              <a:rPr lang="en-US" dirty="0"/>
              <a:t>, which Prophet captures via Fourier terms.</a:t>
            </a:r>
          </a:p>
          <a:p>
            <a:pPr marL="285750" indent="-285750">
              <a:buFont typeface="Arial" panose="020B0604020202020204" pitchFamily="34" charset="0"/>
              <a:buChar char="•"/>
            </a:pPr>
            <a:r>
              <a:rPr lang="en-US" dirty="0"/>
              <a:t>The </a:t>
            </a:r>
            <a:r>
              <a:rPr lang="en-US" b="1" dirty="0"/>
              <a:t>95% prediction interval</a:t>
            </a:r>
            <a:r>
              <a:rPr lang="en-US" dirty="0"/>
              <a:t> covers a range from ~247.5 to ~254.5 in 2026, meaning there’s a </a:t>
            </a:r>
            <a:r>
              <a:rPr lang="en-US" b="1" dirty="0"/>
              <a:t>5% chance</a:t>
            </a:r>
            <a:r>
              <a:rPr lang="en-US" dirty="0"/>
              <a:t> the real value lies outside this range.</a:t>
            </a:r>
          </a:p>
          <a:p>
            <a:pPr marL="285750" indent="-285750">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4" name="Rectangle 1"/>
          <p:cNvSpPr>
            <a:spLocks noGrp="1" noChangeArrowheads="1"/>
          </p:cNvSpPr>
          <p:nvPr>
            <p:ph idx="1"/>
          </p:nvPr>
        </p:nvSpPr>
        <p:spPr bwMode="auto">
          <a:xfrm>
            <a:off x="457199" y="2570520"/>
            <a:ext cx="840166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Since the predicted line closely follows the actual black dots during the historical period:</a:t>
            </a:r>
          </a:p>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The residuals are likely small.</a:t>
            </a:r>
          </a:p>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This implies a low error and good fit.</a:t>
            </a:r>
          </a:p>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 However, the forecasted region (after 2024) shows wider uncertainty bands,   implying:</a:t>
            </a:r>
          </a:p>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 Residual variance may increase in the future.</a:t>
            </a:r>
          </a:p>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The model becomes less confident, and actual vs predicted may differ more.</a:t>
            </a:r>
          </a:p>
          <a:p>
            <a:pPr defTabSz="91440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Residuals help validate model performance.</a:t>
            </a:r>
          </a:p>
        </p:txBody>
      </p:sp>
      <p:sp>
        <p:nvSpPr>
          <p:cNvPr id="5" name="TextBox 4"/>
          <p:cNvSpPr txBox="1"/>
          <p:nvPr/>
        </p:nvSpPr>
        <p:spPr>
          <a:xfrm>
            <a:off x="806243" y="2108855"/>
            <a:ext cx="2762865" cy="461665"/>
          </a:xfrm>
          <a:prstGeom prst="rect">
            <a:avLst/>
          </a:prstGeom>
          <a:noFill/>
        </p:spPr>
        <p:txBody>
          <a:bodyPr wrap="square" rtlCol="0">
            <a:spAutoFit/>
          </a:bodyPr>
          <a:lstStyle/>
          <a:p>
            <a:r>
              <a:rPr lang="en-US" sz="2400" b="1" dirty="0"/>
              <a:t>Residuals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Arima (Flow Rate)</a:t>
            </a:r>
          </a:p>
        </p:txBody>
      </p:sp>
      <p:pic>
        <p:nvPicPr>
          <p:cNvPr id="5" name="Content Placeholder 4"/>
          <p:cNvPicPr>
            <a:picLocks noGrp="1" noChangeAspect="1"/>
          </p:cNvPicPr>
          <p:nvPr>
            <p:ph idx="1"/>
          </p:nvPr>
        </p:nvPicPr>
        <p:blipFill>
          <a:blip r:embed="rId2"/>
          <a:stretch>
            <a:fillRect/>
          </a:stretch>
        </p:blipFill>
        <p:spPr>
          <a:xfrm>
            <a:off x="2731430" y="2134225"/>
            <a:ext cx="6412570" cy="2942599"/>
          </a:xfrm>
        </p:spPr>
      </p:pic>
      <p:sp>
        <p:nvSpPr>
          <p:cNvPr id="6" name="TextBox 5"/>
          <p:cNvSpPr txBox="1"/>
          <p:nvPr/>
        </p:nvSpPr>
        <p:spPr>
          <a:xfrm>
            <a:off x="352425" y="1417638"/>
            <a:ext cx="2379005" cy="5355312"/>
          </a:xfrm>
          <a:prstGeom prst="rect">
            <a:avLst/>
          </a:prstGeom>
          <a:noFill/>
        </p:spPr>
        <p:txBody>
          <a:bodyPr wrap="square" rtlCol="0">
            <a:spAutoFit/>
          </a:bodyPr>
          <a:lstStyle/>
          <a:p>
            <a:r>
              <a:rPr lang="en-US" dirty="0"/>
              <a:t>ARIMA(1, 0, 1) Model</a:t>
            </a:r>
          </a:p>
          <a:p>
            <a:r>
              <a:rPr lang="en-US" dirty="0"/>
              <a:t>The </a:t>
            </a:r>
            <a:r>
              <a:rPr lang="en-US" b="1" dirty="0"/>
              <a:t>black line</a:t>
            </a:r>
            <a:r>
              <a:rPr lang="en-US" dirty="0"/>
              <a:t> represents the actual flow rate fluctuations over the years.</a:t>
            </a:r>
          </a:p>
          <a:p>
            <a:pPr marL="285750" indent="-285750">
              <a:buFont typeface="Arial" panose="020B0604020202020204" pitchFamily="34" charset="0"/>
              <a:buChar char="•"/>
            </a:pPr>
            <a:r>
              <a:rPr lang="en-US" dirty="0"/>
              <a:t>The </a:t>
            </a:r>
            <a:r>
              <a:rPr lang="en-US" b="1" dirty="0"/>
              <a:t>blue dashed line</a:t>
            </a:r>
            <a:r>
              <a:rPr lang="en-US" dirty="0"/>
              <a:t> shows the predicted future trend, which stabilizes around the historical average.</a:t>
            </a:r>
          </a:p>
          <a:p>
            <a:pPr marL="285750" indent="-285750">
              <a:buFont typeface="Arial" panose="020B0604020202020204" pitchFamily="34" charset="0"/>
              <a:buChar char="•"/>
            </a:pPr>
            <a:r>
              <a:rPr lang="en-US" dirty="0"/>
              <a:t>The </a:t>
            </a:r>
            <a:r>
              <a:rPr lang="en-US" b="1" dirty="0"/>
              <a:t>light blue band</a:t>
            </a:r>
            <a:r>
              <a:rPr lang="en-US" dirty="0"/>
              <a:t> indicates prediction uncertainty, wider bands imply more uncertainty farther into the future.</a:t>
            </a:r>
          </a:p>
          <a:p>
            <a:pPr marL="285750" indent="-285750">
              <a:buFont typeface="Arial" panose="020B0604020202020204" pitchFamily="34" charset="0"/>
              <a:buChar cha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Prophet Model (Flow Rate)</a:t>
            </a:r>
          </a:p>
        </p:txBody>
      </p:sp>
      <p:pic>
        <p:nvPicPr>
          <p:cNvPr id="5" name="Content Placeholder 4"/>
          <p:cNvPicPr>
            <a:picLocks noGrp="1" noChangeAspect="1"/>
          </p:cNvPicPr>
          <p:nvPr>
            <p:ph idx="1"/>
          </p:nvPr>
        </p:nvPicPr>
        <p:blipFill>
          <a:blip r:embed="rId2"/>
          <a:stretch>
            <a:fillRect/>
          </a:stretch>
        </p:blipFill>
        <p:spPr>
          <a:xfrm>
            <a:off x="3895725" y="2040001"/>
            <a:ext cx="5248275" cy="3047938"/>
          </a:xfrm>
        </p:spPr>
      </p:pic>
      <p:sp>
        <p:nvSpPr>
          <p:cNvPr id="7" name="TextBox 6"/>
          <p:cNvSpPr txBox="1"/>
          <p:nvPr/>
        </p:nvSpPr>
        <p:spPr>
          <a:xfrm>
            <a:off x="457199" y="2073357"/>
            <a:ext cx="343852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trend shows a </a:t>
            </a:r>
            <a:r>
              <a:rPr lang="en-US" b="1" dirty="0"/>
              <a:t>declining pattern</a:t>
            </a:r>
            <a:r>
              <a:rPr lang="en-US" dirty="0"/>
              <a:t>, the model captures </a:t>
            </a:r>
            <a:r>
              <a:rPr lang="en-US" b="1" dirty="0"/>
              <a:t>strong seasonal patterns</a:t>
            </a:r>
            <a:r>
              <a:rPr lang="en-US" dirty="0"/>
              <a:t>, likely driven by monsoons or irrigation cycles.</a:t>
            </a:r>
          </a:p>
          <a:p>
            <a:pPr marL="285750" indent="-285750">
              <a:buFont typeface="Arial" panose="020B0604020202020204" pitchFamily="34" charset="0"/>
              <a:buChar char="•"/>
            </a:pPr>
            <a:r>
              <a:rPr lang="en-US" dirty="0"/>
              <a:t>Noise and outliers in past data are handled gracefully by Prophet's robust nature.</a:t>
            </a:r>
          </a:p>
          <a:p>
            <a:pPr marL="285750" indent="-285750">
              <a:buFont typeface="Arial" panose="020B0604020202020204" pitchFamily="34" charset="0"/>
              <a:buChar char="•"/>
            </a:pPr>
            <a:r>
              <a:rPr lang="en-US" b="1" dirty="0"/>
              <a:t>Uncertainty increases</a:t>
            </a:r>
            <a:r>
              <a:rPr lang="en-US" dirty="0"/>
              <a:t> toward 2027, especially after 2025, highlighting limitations in long-term predictions.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Decomposition Of Prophet Properties (I)</a:t>
            </a:r>
          </a:p>
        </p:txBody>
      </p:sp>
      <p:pic>
        <p:nvPicPr>
          <p:cNvPr id="5" name="Content Placeholder 4"/>
          <p:cNvPicPr>
            <a:picLocks noGrp="1" noChangeAspect="1"/>
          </p:cNvPicPr>
          <p:nvPr>
            <p:ph idx="1"/>
          </p:nvPr>
        </p:nvPicPr>
        <p:blipFill>
          <a:blip r:embed="rId2"/>
          <a:stretch>
            <a:fillRect/>
          </a:stretch>
        </p:blipFill>
        <p:spPr>
          <a:xfrm>
            <a:off x="3443896" y="1733550"/>
            <a:ext cx="5700104" cy="4525963"/>
          </a:xfrm>
        </p:spPr>
      </p:pic>
      <p:sp>
        <p:nvSpPr>
          <p:cNvPr id="6" name="TextBox 5"/>
          <p:cNvSpPr txBox="1"/>
          <p:nvPr/>
        </p:nvSpPr>
        <p:spPr>
          <a:xfrm>
            <a:off x="457200" y="1838325"/>
            <a:ext cx="282892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From 2012 to 2024, the lake level remains fairly stable around 249.5–250 units, with mild dips and peaks.</a:t>
            </a:r>
          </a:p>
          <a:p>
            <a:pPr marL="285750" indent="-285750">
              <a:buFont typeface="Arial" panose="020B0604020202020204" pitchFamily="34" charset="0"/>
              <a:buChar char="•"/>
            </a:pPr>
            <a:r>
              <a:rPr lang="en-US" dirty="0"/>
              <a:t>The lake level tends to rise slightly on weekends, especially Saturdays, and drops on Fridays.</a:t>
            </a:r>
          </a:p>
          <a:p>
            <a:pPr marL="285750" indent="-285750">
              <a:buFont typeface="Arial" panose="020B0604020202020204" pitchFamily="34" charset="0"/>
              <a:buChar char="•"/>
            </a:pPr>
            <a:r>
              <a:rPr lang="en-US" dirty="0"/>
              <a:t>Peaks are observed around mid-year (July–September), suggesting higher lake levels during monsoon or wet seasons.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Decomposition Of Prophet Properties (II)</a:t>
            </a:r>
          </a:p>
        </p:txBody>
      </p:sp>
      <p:pic>
        <p:nvPicPr>
          <p:cNvPr id="5" name="Content Placeholder 4"/>
          <p:cNvPicPr>
            <a:picLocks noGrp="1" noChangeAspect="1"/>
          </p:cNvPicPr>
          <p:nvPr>
            <p:ph idx="1"/>
          </p:nvPr>
        </p:nvPicPr>
        <p:blipFill>
          <a:blip r:embed="rId2"/>
          <a:stretch>
            <a:fillRect/>
          </a:stretch>
        </p:blipFill>
        <p:spPr>
          <a:xfrm>
            <a:off x="4455546" y="1800225"/>
            <a:ext cx="4576307" cy="4525963"/>
          </a:xfrm>
        </p:spPr>
      </p:pic>
      <p:sp>
        <p:nvSpPr>
          <p:cNvPr id="6" name="TextBox 5"/>
          <p:cNvSpPr txBox="1"/>
          <p:nvPr/>
        </p:nvSpPr>
        <p:spPr>
          <a:xfrm>
            <a:off x="457200" y="2078047"/>
            <a:ext cx="378142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This suggests a long-term downward trend, possibly due to climate change, reduced rainfall, increased consumption, or policy shifts.</a:t>
            </a:r>
          </a:p>
          <a:p>
            <a:pPr marL="285750" indent="-285750">
              <a:buFont typeface="Arial" panose="020B0604020202020204" pitchFamily="34" charset="0"/>
              <a:buChar char="•"/>
            </a:pPr>
            <a:r>
              <a:rPr lang="en-US" dirty="0"/>
              <a:t>Flow rate is highest on Sundays and Fridays, and lowest on Mondays and Saturdays.</a:t>
            </a:r>
          </a:p>
          <a:p>
            <a:pPr marL="285750" indent="-285750">
              <a:buFont typeface="Arial" panose="020B0604020202020204" pitchFamily="34" charset="0"/>
              <a:buChar char="•"/>
            </a:pPr>
            <a:r>
              <a:rPr lang="en-US" dirty="0"/>
              <a:t>Flow rate dips significantly in March and again in late summer (July–August). Peaks are observed around April, September, and November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 (II)</a:t>
            </a:r>
          </a:p>
        </p:txBody>
      </p:sp>
      <p:sp>
        <p:nvSpPr>
          <p:cNvPr id="3" name="Content Placeholder 2"/>
          <p:cNvSpPr>
            <a:spLocks noGrp="1"/>
          </p:cNvSpPr>
          <p:nvPr>
            <p:ph idx="1"/>
          </p:nvPr>
        </p:nvSpPr>
        <p:spPr/>
        <p:txBody>
          <a:bodyPr>
            <a:normAutofit fontScale="85000" lnSpcReduction="20000"/>
          </a:bodyPr>
          <a:lstStyle/>
          <a:p>
            <a:r>
              <a:rPr lang="en-US" dirty="0"/>
              <a:t>The RMSE and MAE values indicate that the model's average prediction error in flow rate is relatively low, hovering around 0.92 and 0.73 units respectively. This suggests that while the model captures the general trend and magnitude of flow rate fluctuations reasonably well, it still exhibits some deviation from actual observations, especially during periods of variability.</a:t>
            </a:r>
          </a:p>
          <a:p>
            <a:r>
              <a:rPr lang="en-US" dirty="0"/>
              <a:t>However, the </a:t>
            </a:r>
            <a:r>
              <a:rPr lang="en-US" b="1" dirty="0"/>
              <a:t>R² score of -0.0462</a:t>
            </a:r>
            <a:r>
              <a:rPr lang="en-US" dirty="0"/>
              <a:t> highlights a critical insight: the model does not explain the variance in the flow rate data better than a simple mean-based baseline. A negative R² score implies that the model’s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LSTM for Time-Series?</a:t>
            </a:r>
          </a:p>
        </p:txBody>
      </p:sp>
      <p:sp>
        <p:nvSpPr>
          <p:cNvPr id="3" name="Content Placeholder 2"/>
          <p:cNvSpPr>
            <a:spLocks noGrp="1"/>
          </p:cNvSpPr>
          <p:nvPr>
            <p:ph idx="1"/>
          </p:nvPr>
        </p:nvSpPr>
        <p:spPr/>
        <p:txBody>
          <a:bodyPr>
            <a:normAutofit fontScale="92500" lnSpcReduction="10000"/>
          </a:bodyPr>
          <a:lstStyle/>
          <a:p>
            <a:r>
              <a:rPr dirty="0"/>
              <a:t>Captures long-term dependencies and trends in sequential data.</a:t>
            </a:r>
          </a:p>
          <a:p>
            <a:r>
              <a:rPr dirty="0"/>
              <a:t>Suitable for non-linear, complex time-series relationships.</a:t>
            </a:r>
          </a:p>
          <a:p>
            <a:r>
              <a:rPr dirty="0"/>
              <a:t>Overcomes limitations of traditional models like ARIMA/Prophet.</a:t>
            </a:r>
            <a:endParaRPr lang="en-US" dirty="0"/>
          </a:p>
          <a:p>
            <a:r>
              <a:rPr lang="en-US" dirty="0"/>
              <a:t>Daily lake level data (2012–2024) used.</a:t>
            </a:r>
          </a:p>
          <a:p>
            <a:r>
              <a:rPr lang="en-US" dirty="0"/>
              <a:t>Applied Min-Max Scaling for normalization.</a:t>
            </a:r>
          </a:p>
          <a:p>
            <a:r>
              <a:rPr lang="en-US" dirty="0"/>
              <a:t>Created rolling window sequences (30 days).</a:t>
            </a:r>
          </a:p>
          <a:p>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28A1-0E81-EE19-838F-E9D35EC68939}"/>
              </a:ext>
            </a:extLst>
          </p:cNvPr>
          <p:cNvSpPr>
            <a:spLocks noGrp="1"/>
          </p:cNvSpPr>
          <p:nvPr>
            <p:ph type="title"/>
          </p:nvPr>
        </p:nvSpPr>
        <p:spPr/>
        <p:txBody>
          <a:bodyPr/>
          <a:lstStyle/>
          <a:p>
            <a:r>
              <a:rPr lang="en-US" dirty="0"/>
              <a:t>Model Preparation</a:t>
            </a:r>
          </a:p>
        </p:txBody>
      </p:sp>
      <p:sp>
        <p:nvSpPr>
          <p:cNvPr id="3" name="Content Placeholder 2">
            <a:extLst>
              <a:ext uri="{FF2B5EF4-FFF2-40B4-BE49-F238E27FC236}">
                <a16:creationId xmlns:a16="http://schemas.microsoft.com/office/drawing/2014/main" id="{30092E83-B0B0-035A-FB2D-D3372BB982B7}"/>
              </a:ext>
            </a:extLst>
          </p:cNvPr>
          <p:cNvSpPr>
            <a:spLocks noGrp="1"/>
          </p:cNvSpPr>
          <p:nvPr>
            <p:ph idx="1"/>
          </p:nvPr>
        </p:nvSpPr>
        <p:spPr>
          <a:xfrm>
            <a:off x="457200" y="2981960"/>
            <a:ext cx="8229600" cy="4525963"/>
          </a:xfrm>
        </p:spPr>
        <p:txBody>
          <a:bodyPr/>
          <a:lstStyle/>
          <a:p>
            <a:r>
              <a:rPr lang="en-US" dirty="0"/>
              <a:t>Input shape: (samples, 30 days, 1 feature)</a:t>
            </a:r>
          </a:p>
          <a:p>
            <a:r>
              <a:rPr lang="en-US" dirty="0"/>
              <a:t>LSTM layer: 64 units with </a:t>
            </a:r>
            <a:r>
              <a:rPr lang="en-US" dirty="0" err="1"/>
              <a:t>ReLU</a:t>
            </a:r>
            <a:r>
              <a:rPr lang="en-US" dirty="0"/>
              <a:t> activation.</a:t>
            </a:r>
          </a:p>
          <a:p>
            <a:r>
              <a:rPr lang="en-US" dirty="0"/>
              <a:t>Dense output layer to predict next lake level</a:t>
            </a:r>
          </a:p>
        </p:txBody>
      </p:sp>
    </p:spTree>
    <p:extLst>
      <p:ext uri="{BB962C8B-B14F-4D97-AF65-F5344CB8AC3E}">
        <p14:creationId xmlns:p14="http://schemas.microsoft.com/office/powerpoint/2010/main" val="3549781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F90D-67D4-9F75-EFF3-AD46FB2C4979}"/>
              </a:ext>
            </a:extLst>
          </p:cNvPr>
          <p:cNvSpPr>
            <a:spLocks noGrp="1"/>
          </p:cNvSpPr>
          <p:nvPr>
            <p:ph type="title"/>
          </p:nvPr>
        </p:nvSpPr>
        <p:spPr/>
        <p:txBody>
          <a:bodyPr/>
          <a:lstStyle/>
          <a:p>
            <a:r>
              <a:rPr lang="en-US" dirty="0"/>
              <a:t>LSTM (Approach)</a:t>
            </a:r>
          </a:p>
        </p:txBody>
      </p:sp>
      <p:pic>
        <p:nvPicPr>
          <p:cNvPr id="5" name="Content Placeholder 4">
            <a:extLst>
              <a:ext uri="{FF2B5EF4-FFF2-40B4-BE49-F238E27FC236}">
                <a16:creationId xmlns:a16="http://schemas.microsoft.com/office/drawing/2014/main" id="{3535556A-0938-BFCD-A62F-11B148D55934}"/>
              </a:ext>
            </a:extLst>
          </p:cNvPr>
          <p:cNvPicPr>
            <a:picLocks noGrp="1" noChangeAspect="1"/>
          </p:cNvPicPr>
          <p:nvPr>
            <p:ph idx="1"/>
          </p:nvPr>
        </p:nvPicPr>
        <p:blipFill>
          <a:blip r:embed="rId2"/>
          <a:stretch>
            <a:fillRect/>
          </a:stretch>
        </p:blipFill>
        <p:spPr>
          <a:xfrm>
            <a:off x="3464670" y="1798831"/>
            <a:ext cx="5679330" cy="2332171"/>
          </a:xfrm>
        </p:spPr>
      </p:pic>
      <p:sp>
        <p:nvSpPr>
          <p:cNvPr id="7" name="TextBox 6">
            <a:extLst>
              <a:ext uri="{FF2B5EF4-FFF2-40B4-BE49-F238E27FC236}">
                <a16:creationId xmlns:a16="http://schemas.microsoft.com/office/drawing/2014/main" id="{9A115366-B627-F23A-F500-347F0D5CBB6C}"/>
              </a:ext>
            </a:extLst>
          </p:cNvPr>
          <p:cNvSpPr txBox="1"/>
          <p:nvPr/>
        </p:nvSpPr>
        <p:spPr>
          <a:xfrm>
            <a:off x="203200" y="2422842"/>
            <a:ext cx="300736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Overlay plot comparing LSTM predictions with actual values.</a:t>
            </a:r>
          </a:p>
          <a:p>
            <a:endParaRPr lang="en-US" dirty="0"/>
          </a:p>
          <a:p>
            <a:pPr marL="285750" indent="-285750">
              <a:buFont typeface="Arial" panose="020B0604020202020204" pitchFamily="34" charset="0"/>
              <a:buChar char="•"/>
            </a:pPr>
            <a:r>
              <a:rPr lang="en-US" dirty="0"/>
              <a:t>Perfect Fit / Good Fit , Robust and seasonality captured strongly.</a:t>
            </a:r>
          </a:p>
          <a:p>
            <a:endParaRPr lang="en-US" dirty="0"/>
          </a:p>
          <a:p>
            <a:pPr marL="285750" indent="-285750">
              <a:buFont typeface="Arial" panose="020B0604020202020204" pitchFamily="34" charset="0"/>
              <a:buChar char="•"/>
            </a:pPr>
            <a:r>
              <a:rPr lang="en-US" dirty="0"/>
              <a:t>Can interpret Lake Level, Flowrate effectively even after introducing noise or not.</a:t>
            </a:r>
          </a:p>
        </p:txBody>
      </p:sp>
      <p:pic>
        <p:nvPicPr>
          <p:cNvPr id="9" name="Picture 8">
            <a:extLst>
              <a:ext uri="{FF2B5EF4-FFF2-40B4-BE49-F238E27FC236}">
                <a16:creationId xmlns:a16="http://schemas.microsoft.com/office/drawing/2014/main" id="{40F01E6C-3CF9-9464-512F-228F8AC8DB0C}"/>
              </a:ext>
            </a:extLst>
          </p:cNvPr>
          <p:cNvPicPr>
            <a:picLocks noChangeAspect="1"/>
          </p:cNvPicPr>
          <p:nvPr/>
        </p:nvPicPr>
        <p:blipFill>
          <a:blip r:embed="rId3"/>
          <a:stretch>
            <a:fillRect/>
          </a:stretch>
        </p:blipFill>
        <p:spPr>
          <a:xfrm>
            <a:off x="3588608" y="4282050"/>
            <a:ext cx="5555392" cy="2332171"/>
          </a:xfrm>
          <a:prstGeom prst="rect">
            <a:avLst/>
          </a:prstGeom>
        </p:spPr>
      </p:pic>
    </p:spTree>
    <p:extLst>
      <p:ext uri="{BB962C8B-B14F-4D97-AF65-F5344CB8AC3E}">
        <p14:creationId xmlns:p14="http://schemas.microsoft.com/office/powerpoint/2010/main" val="402958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a:t>
            </a:r>
          </a:p>
        </p:txBody>
      </p:sp>
      <p:sp>
        <p:nvSpPr>
          <p:cNvPr id="3" name="Content Placeholder 2"/>
          <p:cNvSpPr>
            <a:spLocks noGrp="1"/>
          </p:cNvSpPr>
          <p:nvPr>
            <p:ph idx="1"/>
          </p:nvPr>
        </p:nvSpPr>
        <p:spPr>
          <a:xfrm>
            <a:off x="457200" y="2332037"/>
            <a:ext cx="8229600" cy="4525963"/>
          </a:xfrm>
        </p:spPr>
        <p:txBody>
          <a:bodyPr>
            <a:normAutofit/>
          </a:bodyPr>
          <a:lstStyle/>
          <a:p>
            <a:r>
              <a:rPr lang="en-US" sz="2000" dirty="0"/>
              <a:t>Consisting of </a:t>
            </a:r>
            <a:r>
              <a:rPr lang="en-US" sz="2000" b="1" dirty="0"/>
              <a:t>6,603 rows</a:t>
            </a:r>
            <a:r>
              <a:rPr lang="en-US" sz="2000" dirty="0"/>
              <a:t> and </a:t>
            </a:r>
            <a:r>
              <a:rPr lang="en-US" sz="2000" b="1" dirty="0"/>
              <a:t>5 columns</a:t>
            </a:r>
            <a:r>
              <a:rPr lang="en-US" sz="2000" dirty="0"/>
              <a:t>, capturing the following features:</a:t>
            </a:r>
          </a:p>
          <a:p>
            <a:pPr>
              <a:buFont typeface="Arial" panose="020B0604020202020204" pitchFamily="34" charset="0"/>
              <a:buChar char="•"/>
            </a:pPr>
            <a:r>
              <a:rPr lang="en-US" sz="2000" b="1" dirty="0"/>
              <a:t>Date</a:t>
            </a:r>
            <a:r>
              <a:rPr lang="en-US" sz="2000" dirty="0"/>
              <a:t>: Sequential index representing each day of observation.</a:t>
            </a:r>
          </a:p>
          <a:p>
            <a:pPr>
              <a:buFont typeface="Arial" panose="020B0604020202020204" pitchFamily="34" charset="0"/>
              <a:buChar char="•"/>
            </a:pPr>
            <a:r>
              <a:rPr lang="en-US" sz="2000" b="1" dirty="0" err="1"/>
              <a:t>Mean_Rainfall</a:t>
            </a:r>
            <a:r>
              <a:rPr lang="en-US" sz="2000" dirty="0"/>
              <a:t>: Daily average rainfall (in millimeters).</a:t>
            </a:r>
          </a:p>
          <a:p>
            <a:pPr>
              <a:buFont typeface="Arial" panose="020B0604020202020204" pitchFamily="34" charset="0"/>
              <a:buChar char="•"/>
            </a:pPr>
            <a:r>
              <a:rPr lang="en-US" sz="2000" b="1" dirty="0" err="1"/>
              <a:t>Mean_Temp</a:t>
            </a:r>
            <a:r>
              <a:rPr lang="en-US" sz="2000" dirty="0"/>
              <a:t>: Daily average ambient temperature (in degrees Celsius).</a:t>
            </a:r>
          </a:p>
          <a:p>
            <a:pPr>
              <a:buFont typeface="Arial" panose="020B0604020202020204" pitchFamily="34" charset="0"/>
              <a:buChar char="•"/>
            </a:pPr>
            <a:r>
              <a:rPr lang="en-US" sz="2000" b="1" dirty="0" err="1"/>
              <a:t>Actual_Flow_Rate</a:t>
            </a:r>
            <a:r>
              <a:rPr lang="en-US" sz="2000" dirty="0"/>
              <a:t>: Daily water inflow to the lake (in cubic meters per second).</a:t>
            </a:r>
          </a:p>
          <a:p>
            <a:pPr>
              <a:buFont typeface="Arial" panose="020B0604020202020204" pitchFamily="34" charset="0"/>
              <a:buChar char="•"/>
            </a:pPr>
            <a:r>
              <a:rPr lang="en-US" sz="2000" b="1" dirty="0" err="1"/>
              <a:t>Actual_Lake_Level</a:t>
            </a:r>
            <a:r>
              <a:rPr lang="en-US" sz="2000" dirty="0"/>
              <a:t>: Daily observed lake water level (in meters).</a:t>
            </a:r>
          </a:p>
          <a:p>
            <a:r>
              <a:rPr lang="en-US" sz="2000" dirty="0"/>
              <a:t>All features are numeric and stored in appropriate data types (float64). </a:t>
            </a:r>
          </a:p>
          <a:p>
            <a:r>
              <a:rPr lang="en-US" sz="2000" dirty="0"/>
              <a:t>No missing values but still checked for analysis.</a:t>
            </a:r>
          </a:p>
          <a:p>
            <a:r>
              <a:rPr lang="en-US" sz="2000" dirty="0"/>
              <a:t>Outliers presence affecting dataset which are to be removed by IQR Method.</a:t>
            </a:r>
          </a:p>
          <a:p>
            <a:pPr marL="0"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BC28-223B-D9A5-4D13-BC6B8D9747C7}"/>
              </a:ext>
            </a:extLst>
          </p:cNvPr>
          <p:cNvSpPr>
            <a:spLocks noGrp="1"/>
          </p:cNvSpPr>
          <p:nvPr>
            <p:ph type="title"/>
          </p:nvPr>
        </p:nvSpPr>
        <p:spPr/>
        <p:txBody>
          <a:bodyPr/>
          <a:lstStyle/>
          <a:p>
            <a:r>
              <a:rPr lang="en-US" dirty="0"/>
              <a:t>Evaluation Metrics (iii)</a:t>
            </a:r>
          </a:p>
        </p:txBody>
      </p:sp>
      <p:sp>
        <p:nvSpPr>
          <p:cNvPr id="3" name="Content Placeholder 2">
            <a:extLst>
              <a:ext uri="{FF2B5EF4-FFF2-40B4-BE49-F238E27FC236}">
                <a16:creationId xmlns:a16="http://schemas.microsoft.com/office/drawing/2014/main" id="{24C225A1-2602-6ACD-7241-D89389590F86}"/>
              </a:ext>
            </a:extLst>
          </p:cNvPr>
          <p:cNvSpPr>
            <a:spLocks noGrp="1"/>
          </p:cNvSpPr>
          <p:nvPr>
            <p:ph idx="1"/>
          </p:nvPr>
        </p:nvSpPr>
        <p:spPr/>
        <p:txBody>
          <a:bodyPr>
            <a:normAutofit lnSpcReduction="10000"/>
          </a:bodyPr>
          <a:lstStyle/>
          <a:p>
            <a:r>
              <a:rPr lang="en-US" b="0" i="0" dirty="0">
                <a:solidFill>
                  <a:srgbClr val="1F1F1F"/>
                </a:solidFill>
                <a:effectLst/>
                <a:latin typeface="Courier New" panose="02070309020205020404" pitchFamily="49" charset="0"/>
              </a:rPr>
              <a:t>LSTM Evaluation for Lake Level: </a:t>
            </a:r>
          </a:p>
          <a:p>
            <a:r>
              <a:rPr lang="en-US" b="0" i="0" dirty="0">
                <a:solidFill>
                  <a:srgbClr val="1F1F1F"/>
                </a:solidFill>
                <a:effectLst/>
                <a:latin typeface="Courier New" panose="02070309020205020404" pitchFamily="49" charset="0"/>
              </a:rPr>
              <a:t>RMSE: 0.7849 </a:t>
            </a:r>
          </a:p>
          <a:p>
            <a:r>
              <a:rPr lang="en-US" b="0" i="0" dirty="0">
                <a:solidFill>
                  <a:srgbClr val="1F1F1F"/>
                </a:solidFill>
                <a:effectLst/>
                <a:latin typeface="Courier New" panose="02070309020205020404" pitchFamily="49" charset="0"/>
              </a:rPr>
              <a:t>MAE : 0.6027 </a:t>
            </a:r>
          </a:p>
          <a:p>
            <a:r>
              <a:rPr lang="en-US" b="0" i="0" dirty="0">
                <a:solidFill>
                  <a:srgbClr val="1F1F1F"/>
                </a:solidFill>
                <a:effectLst/>
                <a:latin typeface="Courier New" panose="02070309020205020404" pitchFamily="49" charset="0"/>
              </a:rPr>
              <a:t>R² : 0.4225</a:t>
            </a:r>
          </a:p>
          <a:p>
            <a:r>
              <a:rPr lang="en-US" b="0" i="0" dirty="0">
                <a:solidFill>
                  <a:srgbClr val="1F1F1F"/>
                </a:solidFill>
                <a:effectLst/>
                <a:latin typeface="Courier New" panose="02070309020205020404" pitchFamily="49" charset="0"/>
              </a:rPr>
              <a:t>LSTM Evaluation for Flow Rate: RMSE: 0.8066 </a:t>
            </a:r>
          </a:p>
          <a:p>
            <a:r>
              <a:rPr lang="en-US" b="0" i="0" dirty="0">
                <a:solidFill>
                  <a:srgbClr val="1F1F1F"/>
                </a:solidFill>
                <a:effectLst/>
                <a:latin typeface="Courier New" panose="02070309020205020404" pitchFamily="49" charset="0"/>
              </a:rPr>
              <a:t>MAE : 0.5733 </a:t>
            </a:r>
          </a:p>
          <a:p>
            <a:r>
              <a:rPr lang="en-US" b="0" i="0" dirty="0">
                <a:solidFill>
                  <a:srgbClr val="1F1F1F"/>
                </a:solidFill>
                <a:effectLst/>
                <a:latin typeface="Courier New" panose="02070309020205020404" pitchFamily="49" charset="0"/>
              </a:rPr>
              <a:t>R² : 0.2015</a:t>
            </a:r>
            <a:endParaRPr lang="en-US" dirty="0"/>
          </a:p>
        </p:txBody>
      </p:sp>
    </p:spTree>
    <p:extLst>
      <p:ext uri="{BB962C8B-B14F-4D97-AF65-F5344CB8AC3E}">
        <p14:creationId xmlns:p14="http://schemas.microsoft.com/office/powerpoint/2010/main" val="299728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lnSpcReduction="10000"/>
          </a:bodyPr>
          <a:lstStyle/>
          <a:p>
            <a:r>
              <a:rPr lang="en-US" dirty="0"/>
              <a:t>Conducted detailed Exploratory Data Analysis (EDA), outlier detection, and stationarity testing to ensure data quality and model reliability</a:t>
            </a:r>
          </a:p>
          <a:p>
            <a:r>
              <a:rPr dirty="0"/>
              <a:t>Stationarity and anomaly handling crucial for forecasting.</a:t>
            </a:r>
            <a:endParaRPr lang="en-US" dirty="0"/>
          </a:p>
          <a:p>
            <a:r>
              <a:rPr lang="en-US" dirty="0"/>
              <a:t>Utilized time-series forecasting models (ARIMA &amp; Prophet). Prophet is better when it comes to capturing seasonality behavior.</a:t>
            </a:r>
          </a:p>
          <a:p>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a:xfrm>
            <a:off x="457200" y="1791462"/>
            <a:ext cx="8229600" cy="4525963"/>
          </a:xfrm>
        </p:spPr>
        <p:txBody>
          <a:bodyPr/>
          <a:lstStyle/>
          <a:p>
            <a:pPr marL="0" indent="0">
              <a:buNone/>
            </a:pPr>
            <a:r>
              <a:rPr dirty="0"/>
              <a:t>• Incorporate external factors (e.g., dam operations).</a:t>
            </a:r>
          </a:p>
          <a:p>
            <a:pPr marL="0" indent="0">
              <a:buNone/>
            </a:pPr>
            <a:r>
              <a:rPr dirty="0"/>
              <a:t>• Use real-time data with interactive dashboards (e.g., </a:t>
            </a:r>
            <a:r>
              <a:rPr dirty="0" err="1"/>
              <a:t>Streamlit</a:t>
            </a:r>
            <a:r>
              <a:rPr dirty="0"/>
              <a:t>).</a:t>
            </a:r>
            <a:endParaRPr lang="en-US" dirty="0"/>
          </a:p>
          <a:p>
            <a:r>
              <a:rPr lang="en-US" dirty="0"/>
              <a:t>Explore dataset and add noise, additions where implacable for extensive processing.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pPr marL="0" indent="0">
              <a:buNone/>
            </a:pPr>
            <a:r>
              <a:rPr dirty="0"/>
              <a:t>• Visualizations: Boxplots, Histograms.</a:t>
            </a:r>
          </a:p>
          <a:p>
            <a:pPr marL="0" indent="0">
              <a:buNone/>
            </a:pPr>
            <a:r>
              <a:rPr dirty="0"/>
              <a:t>• Outlier detection using IQR </a:t>
            </a:r>
            <a:r>
              <a:rPr lang="en-US" dirty="0"/>
              <a:t>Methods.</a:t>
            </a:r>
            <a:endParaRPr dirty="0"/>
          </a:p>
          <a:p>
            <a:pPr marL="0" indent="0">
              <a:buNone/>
            </a:pPr>
            <a:r>
              <a:rPr dirty="0"/>
              <a:t>• Correlation heatmap to identify variable relationships.</a:t>
            </a:r>
            <a:endParaRPr lang="en-US" dirty="0"/>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a:t>
            </a:r>
          </a:p>
        </p:txBody>
      </p:sp>
      <p:pic>
        <p:nvPicPr>
          <p:cNvPr id="5" name="Content Placeholder 4"/>
          <p:cNvPicPr>
            <a:picLocks noGrp="1" noChangeAspect="1"/>
          </p:cNvPicPr>
          <p:nvPr>
            <p:ph idx="1"/>
          </p:nvPr>
        </p:nvPicPr>
        <p:blipFill>
          <a:blip r:embed="rId2"/>
          <a:stretch>
            <a:fillRect/>
          </a:stretch>
        </p:blipFill>
        <p:spPr>
          <a:xfrm>
            <a:off x="281544" y="1600200"/>
            <a:ext cx="4399280" cy="2791033"/>
          </a:xfrm>
        </p:spPr>
      </p:pic>
      <p:pic>
        <p:nvPicPr>
          <p:cNvPr id="7" name="Picture 6"/>
          <p:cNvPicPr>
            <a:picLocks noChangeAspect="1"/>
          </p:cNvPicPr>
          <p:nvPr/>
        </p:nvPicPr>
        <p:blipFill>
          <a:blip r:embed="rId3"/>
          <a:stretch>
            <a:fillRect/>
          </a:stretch>
        </p:blipFill>
        <p:spPr>
          <a:xfrm>
            <a:off x="4572000" y="1600200"/>
            <a:ext cx="4463176" cy="2791033"/>
          </a:xfrm>
          <a:prstGeom prst="rect">
            <a:avLst/>
          </a:prstGeom>
        </p:spPr>
      </p:pic>
      <p:pic>
        <p:nvPicPr>
          <p:cNvPr id="9" name="Picture 8"/>
          <p:cNvPicPr>
            <a:picLocks noChangeAspect="1"/>
          </p:cNvPicPr>
          <p:nvPr/>
        </p:nvPicPr>
        <p:blipFill>
          <a:blip r:embed="rId4"/>
          <a:stretch>
            <a:fillRect/>
          </a:stretch>
        </p:blipFill>
        <p:spPr>
          <a:xfrm>
            <a:off x="457199" y="4470828"/>
            <a:ext cx="4005977" cy="2284746"/>
          </a:xfrm>
          <a:prstGeom prst="rect">
            <a:avLst/>
          </a:prstGeom>
        </p:spPr>
      </p:pic>
      <p:pic>
        <p:nvPicPr>
          <p:cNvPr id="11" name="Picture 10"/>
          <p:cNvPicPr>
            <a:picLocks noChangeAspect="1"/>
          </p:cNvPicPr>
          <p:nvPr/>
        </p:nvPicPr>
        <p:blipFill>
          <a:blip r:embed="rId5"/>
          <a:stretch>
            <a:fillRect/>
          </a:stretch>
        </p:blipFill>
        <p:spPr>
          <a:xfrm>
            <a:off x="4680824" y="4470828"/>
            <a:ext cx="4219336" cy="22847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Detection </a:t>
            </a:r>
          </a:p>
        </p:txBody>
      </p:sp>
      <p:pic>
        <p:nvPicPr>
          <p:cNvPr id="1026" name="Picture 2" descr="Xa7169bIpU6bYsWPHnHGyjWi2bt06GzZsmPl8Phs8eLCtWrXKNc7eEu2Nx8wsPPf6AgAAAAAAAABuht+4BQAAAAAAAIAIQ+MWAAAAAAAAACIMjVsAAAAAAAAAiDA0bgEAAAAAAAAgwtC4BQAAAAAAAIAIQ+MWAAAAAAAAACIMjVsAAAAAAAAAiDA0bgEAAAAAAAAgwtC4BQAAAAAAAIAIQ+MWAAAAAAAAACIMjVsAAAAAAAAAiDA0bgEAAAAAAAAgwvwHAB2PWrXYZBEAAAAASUVORK5CYII= (1390×99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249" y="1733550"/>
            <a:ext cx="5681751" cy="44592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66775" y="1657350"/>
            <a:ext cx="2595474"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Time-series of actual lake levels is shown in purple.</a:t>
            </a:r>
          </a:p>
          <a:p>
            <a:pPr marL="285750" indent="-285750">
              <a:buFont typeface="Arial" panose="020B0604020202020204" pitchFamily="34" charset="0"/>
              <a:buChar char="•"/>
            </a:pPr>
            <a:r>
              <a:rPr lang="en-US" dirty="0"/>
              <a:t>Red dots indicate anomalies detected using the Z-score method</a:t>
            </a:r>
          </a:p>
          <a:p>
            <a:pPr marL="285750" indent="-285750">
              <a:buFont typeface="Arial" panose="020B0604020202020204" pitchFamily="34" charset="0"/>
              <a:buChar char="•"/>
            </a:pPr>
            <a:r>
              <a:rPr lang="en-US" dirty="0"/>
              <a:t>Z-scores &gt; ±3 were flagged as outliers, representing abnormal dips in lake levels.</a:t>
            </a:r>
          </a:p>
          <a:p>
            <a:pPr marL="285750" indent="-285750">
              <a:buFont typeface="Arial" panose="020B0604020202020204" pitchFamily="34" charset="0"/>
              <a:buChar char="•"/>
            </a:pPr>
            <a:r>
              <a:rPr lang="en-US" dirty="0"/>
              <a:t>These may be due to extreme weather events, infrastructure failures, or sensor errors.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pic>
        <p:nvPicPr>
          <p:cNvPr id="1026" name="Picture 2" descr="Xa7169bIpU6bYsWPHnHGyjWi2bt06GzZsmPl8Phs8eLCtWrXKNc7eEu2Nx8wsPPf6AgAAAAAAAABuht+4BQAAAAAAAIAIQ+MWAAAAAAAAACIMjVsAAAAAAAAAiDA0bgEAAAAAAAAgwtC4BQAAAAAAAIAIQ+MWAAAAAAAAACIMjVsAAAAAAAAAiDA0bgEAAAAAAAAgwtC4BQAAAAAAAIAIQ+MWAAAAAAAAACIMjVsAAAAAAAAAiDA0bgEAAAAAAAAgwvwHAB2PWrXYZBEAAAAASUVORK5CYII= (1390×99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249" y="1733550"/>
            <a:ext cx="5681751" cy="44592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4850" y="2255033"/>
            <a:ext cx="259547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Green line represents actual daily inflow into the lake.</a:t>
            </a:r>
          </a:p>
          <a:p>
            <a:pPr marL="285750" indent="-285750">
              <a:buFont typeface="Arial" panose="020B0604020202020204" pitchFamily="34" charset="0"/>
              <a:buChar char="•"/>
            </a:pPr>
            <a:r>
              <a:rPr lang="en-US" dirty="0"/>
              <a:t>Anomalies (in red) reflect extreme spikes, likely caused by sudden rainfall events or operational changes.</a:t>
            </a:r>
          </a:p>
          <a:p>
            <a:pPr marL="285750" indent="-285750">
              <a:buFont typeface="Arial" panose="020B0604020202020204" pitchFamily="34" charset="0"/>
              <a:buChar char="•"/>
            </a:pPr>
            <a:r>
              <a:rPr lang="en-US" dirty="0"/>
              <a:t>Such data points can distort forecasting if not handled properly.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IQR Method</a:t>
            </a:r>
          </a:p>
        </p:txBody>
      </p:sp>
      <p:sp>
        <p:nvSpPr>
          <p:cNvPr id="3" name="Content Placeholder 2"/>
          <p:cNvSpPr>
            <a:spLocks noGrp="1"/>
          </p:cNvSpPr>
          <p:nvPr>
            <p:ph idx="1"/>
          </p:nvPr>
        </p:nvSpPr>
        <p:spPr>
          <a:xfrm>
            <a:off x="457200" y="2438400"/>
            <a:ext cx="8229600" cy="4525963"/>
          </a:xfrm>
        </p:spPr>
        <p:txBody>
          <a:bodyPr>
            <a:normAutofit/>
          </a:bodyPr>
          <a:lstStyle/>
          <a:p>
            <a:r>
              <a:rPr lang="en-US" sz="1400" dirty="0">
                <a:cs typeface="Times New Roman" panose="02020603050405020304" pitchFamily="18" charset="0"/>
              </a:rPr>
              <a:t>Implemented a custom function to detect and remove outliers using the </a:t>
            </a:r>
            <a:r>
              <a:rPr lang="en-US" sz="1400" b="1" dirty="0">
                <a:cs typeface="Times New Roman" panose="02020603050405020304" pitchFamily="18" charset="0"/>
              </a:rPr>
              <a:t>Interquartile Range (IQR)</a:t>
            </a:r>
            <a:r>
              <a:rPr lang="en-US" sz="1400" dirty="0">
                <a:cs typeface="Times New Roman" panose="02020603050405020304" pitchFamily="18" charset="0"/>
              </a:rPr>
              <a:t> technique.</a:t>
            </a:r>
          </a:p>
          <a:p>
            <a:pPr>
              <a:buNone/>
            </a:pPr>
            <a:r>
              <a:rPr lang="en-US" sz="1400" dirty="0">
                <a:cs typeface="Times New Roman" panose="02020603050405020304" pitchFamily="18" charset="0"/>
              </a:rPr>
              <a:t>        For each numeric column:</a:t>
            </a:r>
          </a:p>
          <a:p>
            <a:pPr>
              <a:buFont typeface="Arial" panose="020B0604020202020204" pitchFamily="34" charset="0"/>
              <a:buChar char="•"/>
            </a:pPr>
            <a:r>
              <a:rPr lang="en-US" sz="1400" dirty="0">
                <a:cs typeface="Times New Roman" panose="02020603050405020304" pitchFamily="18" charset="0"/>
              </a:rPr>
              <a:t>Calculated </a:t>
            </a:r>
            <a:r>
              <a:rPr lang="en-US" sz="1400" b="1" dirty="0">
                <a:cs typeface="Times New Roman" panose="02020603050405020304" pitchFamily="18" charset="0"/>
              </a:rPr>
              <a:t>Q1 (25th percentile)</a:t>
            </a:r>
            <a:r>
              <a:rPr lang="en-US" sz="1400" dirty="0">
                <a:cs typeface="Times New Roman" panose="02020603050405020304" pitchFamily="18" charset="0"/>
              </a:rPr>
              <a:t> and </a:t>
            </a:r>
            <a:r>
              <a:rPr lang="en-US" sz="1400" b="1" dirty="0">
                <a:cs typeface="Times New Roman" panose="02020603050405020304" pitchFamily="18" charset="0"/>
              </a:rPr>
              <a:t>Q3 (75th percentile)</a:t>
            </a:r>
            <a:r>
              <a:rPr lang="en-US" sz="1400" dirty="0">
                <a:cs typeface="Times New Roman" panose="02020603050405020304" pitchFamily="18" charset="0"/>
              </a:rPr>
              <a:t>.</a:t>
            </a:r>
          </a:p>
          <a:p>
            <a:pPr>
              <a:buFont typeface="Arial" panose="020B0604020202020204" pitchFamily="34" charset="0"/>
              <a:buChar char="•"/>
            </a:pPr>
            <a:r>
              <a:rPr lang="en-US" sz="1400" dirty="0">
                <a:cs typeface="Times New Roman" panose="02020603050405020304" pitchFamily="18" charset="0"/>
              </a:rPr>
              <a:t>Defined outlier boundaries as:</a:t>
            </a:r>
            <a:br>
              <a:rPr lang="en-US" sz="1400" dirty="0">
                <a:cs typeface="Times New Roman" panose="02020603050405020304" pitchFamily="18" charset="0"/>
              </a:rPr>
            </a:br>
            <a:r>
              <a:rPr lang="en-US" sz="1400" b="1" dirty="0">
                <a:cs typeface="Times New Roman" panose="02020603050405020304" pitchFamily="18" charset="0"/>
              </a:rPr>
              <a:t>Lower Bound = Q1 - 1.5 × IQR</a:t>
            </a:r>
            <a:br>
              <a:rPr lang="en-US" sz="1400" dirty="0">
                <a:cs typeface="Times New Roman" panose="02020603050405020304" pitchFamily="18" charset="0"/>
              </a:rPr>
            </a:br>
            <a:r>
              <a:rPr lang="en-US" sz="1400" b="1" dirty="0">
                <a:cs typeface="Times New Roman" panose="02020603050405020304" pitchFamily="18" charset="0"/>
              </a:rPr>
              <a:t>Upper Bound = Q3 + 1.5 × IQR</a:t>
            </a:r>
            <a:endParaRPr lang="en-US" sz="1400" dirty="0">
              <a:cs typeface="Times New Roman" panose="02020603050405020304" pitchFamily="18" charset="0"/>
            </a:endParaRPr>
          </a:p>
          <a:p>
            <a:r>
              <a:rPr lang="en-US" sz="1400" dirty="0"/>
              <a:t>Rows with values outside these bounds were considered </a:t>
            </a:r>
            <a:r>
              <a:rPr lang="en-US" sz="1400" b="1" dirty="0"/>
              <a:t>outliers</a:t>
            </a:r>
            <a:r>
              <a:rPr lang="en-US" sz="1400" dirty="0"/>
              <a:t> and removed.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Outliers Removal</a:t>
            </a:r>
            <a:br>
              <a:rPr lang="en-US" dirty="0"/>
            </a:br>
            <a:r>
              <a:rPr lang="en-US" dirty="0"/>
              <a:t>(Results) </a:t>
            </a:r>
          </a:p>
        </p:txBody>
      </p:sp>
      <p:graphicFrame>
        <p:nvGraphicFramePr>
          <p:cNvPr id="5" name="Content Placeholder 4"/>
          <p:cNvGraphicFramePr>
            <a:graphicFrameLocks noGrp="1"/>
          </p:cNvGraphicFramePr>
          <p:nvPr>
            <p:ph idx="1"/>
          </p:nvPr>
        </p:nvGraphicFramePr>
        <p:xfrm>
          <a:off x="457200" y="1737360"/>
          <a:ext cx="8229600" cy="13106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310640">
                <a:tc>
                  <a:txBody>
                    <a:bodyPr/>
                    <a:lstStyle/>
                    <a:p>
                      <a:r>
                        <a:rPr lang="en-US" b="0" i="0" dirty="0" err="1">
                          <a:solidFill>
                            <a:srgbClr val="1F1F1F"/>
                          </a:solidFill>
                          <a:effectLst/>
                          <a:latin typeface="Courier New" panose="02070309020205020404" pitchFamily="49" charset="0"/>
                        </a:rPr>
                        <a:t>Mean_Rainfall</a:t>
                      </a:r>
                      <a:r>
                        <a:rPr lang="en-US" b="0" i="0" dirty="0">
                          <a:solidFill>
                            <a:srgbClr val="1F1F1F"/>
                          </a:solidFill>
                          <a:effectLst/>
                          <a:latin typeface="Courier New" panose="02070309020205020404" pitchFamily="49" charset="0"/>
                        </a:rPr>
                        <a:t>      </a:t>
                      </a:r>
                    </a:p>
                    <a:p>
                      <a:r>
                        <a:rPr lang="en-US" b="0" i="0" dirty="0" err="1">
                          <a:solidFill>
                            <a:srgbClr val="1F1F1F"/>
                          </a:solidFill>
                          <a:effectLst/>
                          <a:latin typeface="Courier New" panose="02070309020205020404" pitchFamily="49" charset="0"/>
                        </a:rPr>
                        <a:t>Mean_Temp</a:t>
                      </a:r>
                      <a:r>
                        <a:rPr lang="en-US" b="0" i="0" dirty="0">
                          <a:solidFill>
                            <a:srgbClr val="1F1F1F"/>
                          </a:solidFill>
                          <a:effectLst/>
                          <a:latin typeface="Courier New" panose="02070309020205020404" pitchFamily="49" charset="0"/>
                        </a:rPr>
                        <a:t> </a:t>
                      </a:r>
                      <a:endParaRPr lang="en-US" dirty="0">
                        <a:solidFill>
                          <a:srgbClr val="1F1F1F"/>
                        </a:solidFill>
                        <a:latin typeface="Courier New" panose="02070309020205020404" pitchFamily="49" charset="0"/>
                      </a:endParaRPr>
                    </a:p>
                    <a:p>
                      <a:r>
                        <a:rPr lang="en-US" b="0" i="0" dirty="0" err="1">
                          <a:solidFill>
                            <a:srgbClr val="1F1F1F"/>
                          </a:solidFill>
                          <a:effectLst/>
                          <a:latin typeface="Courier New" panose="02070309020205020404" pitchFamily="49" charset="0"/>
                        </a:rPr>
                        <a:t>Actual_Flow_Rate</a:t>
                      </a:r>
                      <a:endParaRPr lang="en-US" b="0" i="0" dirty="0">
                        <a:solidFill>
                          <a:srgbClr val="1F1F1F"/>
                        </a:solidFill>
                        <a:effectLst/>
                        <a:latin typeface="Courier New" panose="02070309020205020404" pitchFamily="49" charset="0"/>
                      </a:endParaRPr>
                    </a:p>
                    <a:p>
                      <a:r>
                        <a:rPr lang="en-US" b="0" i="0" dirty="0" err="1">
                          <a:solidFill>
                            <a:srgbClr val="1F1F1F"/>
                          </a:solidFill>
                          <a:effectLst/>
                          <a:latin typeface="Courier New" panose="02070309020205020404" pitchFamily="49" charset="0"/>
                        </a:rPr>
                        <a:t>Actual_Lake_Level</a:t>
                      </a:r>
                      <a:endParaRPr lang="en-US" dirty="0"/>
                    </a:p>
                  </a:txBody>
                  <a:tcPr/>
                </a:tc>
                <a:tc>
                  <a:txBody>
                    <a:bodyPr/>
                    <a:lstStyle/>
                    <a:p>
                      <a:r>
                        <a:rPr lang="en-US" dirty="0"/>
                        <a:t>763 </a:t>
                      </a:r>
                    </a:p>
                    <a:p>
                      <a:r>
                        <a:rPr lang="en-US" dirty="0"/>
                        <a:t>0</a:t>
                      </a:r>
                    </a:p>
                    <a:p>
                      <a:r>
                        <a:rPr lang="en-US" dirty="0"/>
                        <a:t>656</a:t>
                      </a:r>
                    </a:p>
                    <a:p>
                      <a:r>
                        <a:rPr lang="en-US" dirty="0"/>
                        <a:t>339 </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660400" y="3429000"/>
            <a:ext cx="8026400" cy="2862322"/>
          </a:xfrm>
          <a:prstGeom prst="rect">
            <a:avLst/>
          </a:prstGeom>
          <a:noFill/>
        </p:spPr>
        <p:txBody>
          <a:bodyPr wrap="square" rtlCol="0">
            <a:spAutoFit/>
          </a:bodyPr>
          <a:lstStyle/>
          <a:p>
            <a:pPr>
              <a:buFont typeface="Arial" panose="020B0604020202020204" pitchFamily="34" charset="0"/>
              <a:buChar char="•"/>
            </a:pPr>
            <a:r>
              <a:rPr lang="en-US" b="1" dirty="0" err="1"/>
              <a:t>Mean_Rainfall</a:t>
            </a:r>
            <a:r>
              <a:rPr lang="en-US" dirty="0"/>
              <a:t>: 763 outliers — frequent extreme spikes due to irregular rainfall events.</a:t>
            </a:r>
          </a:p>
          <a:p>
            <a:pPr>
              <a:buFont typeface="Arial" panose="020B0604020202020204" pitchFamily="34" charset="0"/>
              <a:buChar char="•"/>
            </a:pPr>
            <a:r>
              <a:rPr lang="en-US" b="1" dirty="0" err="1"/>
              <a:t>Actual_Flow_Rate</a:t>
            </a:r>
            <a:r>
              <a:rPr lang="en-US" dirty="0"/>
              <a:t>: 656 outliers — high variance linked to sudden inflows or measurement errors.</a:t>
            </a:r>
          </a:p>
          <a:p>
            <a:pPr>
              <a:buFont typeface="Arial" panose="020B0604020202020204" pitchFamily="34" charset="0"/>
              <a:buChar char="•"/>
            </a:pPr>
            <a:r>
              <a:rPr lang="en-US" b="1" dirty="0" err="1"/>
              <a:t>Actual_Lake_Level</a:t>
            </a:r>
            <a:r>
              <a:rPr lang="en-US" dirty="0"/>
              <a:t>: 339 outliers — abnormal dips or peaks in lake levels, possibly due to operational disruptions or sensor faults.</a:t>
            </a:r>
          </a:p>
          <a:p>
            <a:pPr>
              <a:buFont typeface="Arial" panose="020B0604020202020204" pitchFamily="34" charset="0"/>
              <a:buChar char="•"/>
            </a:pPr>
            <a:r>
              <a:rPr lang="en-US" b="1" dirty="0" err="1"/>
              <a:t>Mean_Temp</a:t>
            </a:r>
            <a:r>
              <a:rPr lang="en-US" dirty="0"/>
              <a:t>: 0 outliers — temperature remained within normal variation bounds throughout the dataset.</a:t>
            </a:r>
          </a:p>
          <a:p>
            <a:pPr>
              <a:buFont typeface="Arial" panose="020B0604020202020204" pitchFamily="34" charset="0"/>
              <a:buChar char="•"/>
            </a:pPr>
            <a:r>
              <a:rPr lang="en-US" b="1" dirty="0"/>
              <a:t> Original dataset size</a:t>
            </a:r>
            <a:r>
              <a:rPr lang="en-US" dirty="0"/>
              <a:t>: 6,603 rows, </a:t>
            </a:r>
            <a:r>
              <a:rPr lang="en-US" b="1" dirty="0"/>
              <a:t>After outlier removal</a:t>
            </a:r>
            <a:r>
              <a:rPr lang="en-US" dirty="0"/>
              <a:t>: 4,697 rows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2121</Words>
  <Application>Microsoft Office PowerPoint</Application>
  <PresentationFormat>On-screen Show (4:3)</PresentationFormat>
  <Paragraphs>193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Times New Roman</vt:lpstr>
      <vt:lpstr>Office Theme</vt:lpstr>
      <vt:lpstr>Smart Water Management   Lakes</vt:lpstr>
      <vt:lpstr>Project Objective</vt:lpstr>
      <vt:lpstr>Dataset Overview</vt:lpstr>
      <vt:lpstr>Exploratory Data Analysis</vt:lpstr>
      <vt:lpstr>Visualizations </vt:lpstr>
      <vt:lpstr>Anomalies Detection </vt:lpstr>
      <vt:lpstr>Continued’</vt:lpstr>
      <vt:lpstr>IQR Method</vt:lpstr>
      <vt:lpstr>Outliers Removal (Results) </vt:lpstr>
      <vt:lpstr>Correlation Heatmap</vt:lpstr>
      <vt:lpstr>Correlation Heatmap Analysis</vt:lpstr>
      <vt:lpstr>Hypothesis Thesis</vt:lpstr>
      <vt:lpstr>Transformation On Dataset</vt:lpstr>
      <vt:lpstr>Auto Correlation Analysis</vt:lpstr>
      <vt:lpstr>Partial Auto Correlation Analysis</vt:lpstr>
      <vt:lpstr>Modeling (ARIMA)</vt:lpstr>
      <vt:lpstr>Continued’</vt:lpstr>
      <vt:lpstr>Interpretation of Metrics</vt:lpstr>
      <vt:lpstr>Time Series Analysis : Prophet Model</vt:lpstr>
      <vt:lpstr>Interpretation Of Lake Levels (Prophet)</vt:lpstr>
      <vt:lpstr>Continued’</vt:lpstr>
      <vt:lpstr>Arima (Flow Rate)</vt:lpstr>
      <vt:lpstr>Prophet Model (Flow Rate)</vt:lpstr>
      <vt:lpstr>Decomposition Of Prophet Properties (I)</vt:lpstr>
      <vt:lpstr>Decomposition Of Prophet Properties (II)</vt:lpstr>
      <vt:lpstr>Evaluation Metrics (II)</vt:lpstr>
      <vt:lpstr>Why LSTM for Time-Series?</vt:lpstr>
      <vt:lpstr>Model Preparation</vt:lpstr>
      <vt:lpstr>LSTM (Approach)</vt:lpstr>
      <vt:lpstr>Evaluation Metrics (iii)</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ZAIGHI</dc:creator>
  <dc:description>generated using python-pptx</dc:description>
  <cp:lastModifiedBy>Zaighum Jawad</cp:lastModifiedBy>
  <cp:revision>107</cp:revision>
  <dcterms:created xsi:type="dcterms:W3CDTF">2013-01-27T09:14:00Z</dcterms:created>
  <dcterms:modified xsi:type="dcterms:W3CDTF">2025-06-17T14:06:07Z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277D3DB117204486AC622C94FC671BC0_13</vt:lpwstr>
  </property>
  <property fmtid="{D5CDD505-2E9C-101B-9397-08002B2CF9AE}" pid="3" name="KSOProductBuildVer">
    <vt:lpwstr>1033-12.2.0.21179</vt:lpwstr>
  </property>
</Properties>
</file>