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CC8208-6157-4935-8A86-BD7D485DAAF7}">
  <a:tblStyle styleId="{2ACC8208-6157-4935-8A86-BD7D485DAA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22" Type="http://schemas.openxmlformats.org/officeDocument/2006/relationships/font" Target="fonts/Montserrat-bold.fntdata"/><Relationship Id="rId10" Type="http://schemas.openxmlformats.org/officeDocument/2006/relationships/slide" Target="slides/slide4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7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6.xml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1a1e70d94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1a1e70d94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1a1e70d94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1a1e70d94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1a1e70d94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1a1e70d94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1a1e70d94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1a1e70d94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1a1e70d94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1a1e70d94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1a1e70d94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1a1e70d94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1a1e70d94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1a1e70d94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1a1e70d94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1a1e70d94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1a1e70d94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1a1e70d94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Διαφάνεια τίτλου 1">
  <p:cSld name="TITLE_1"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3" name="Google Shape;83;p1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κύριο μέρος 1">
  <p:cSld name="TITLE_AND_BOD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93" name="Google Shape;93;p1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ctrTitle"/>
          </p:nvPr>
        </p:nvSpPr>
        <p:spPr>
          <a:xfrm>
            <a:off x="604325" y="738600"/>
            <a:ext cx="5734500" cy="20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4600"/>
              <a:t>Data Analysis Project in NBA Basketball</a:t>
            </a:r>
            <a:endParaRPr sz="4600"/>
          </a:p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899800" y="3991475"/>
            <a:ext cx="23487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/>
              <a:t>Ζάικος Αθανάσιος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/>
              <a:t>Data Analyst</a:t>
            </a:r>
            <a:endParaRPr sz="1800"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6894" l="30512" r="30010" t="7883"/>
          <a:stretch/>
        </p:blipFill>
        <p:spPr>
          <a:xfrm>
            <a:off x="7654825" y="3169375"/>
            <a:ext cx="846050" cy="18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106688" y="407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9600">
                <a:solidFill>
                  <a:srgbClr val="004591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>
              <a:solidFill>
                <a:srgbClr val="004591"/>
              </a:solidFill>
            </a:endParaRPr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4572000" y="2571750"/>
            <a:ext cx="4260300" cy="20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l" sz="3600">
                <a:solidFill>
                  <a:srgbClr val="004591"/>
                </a:solidFill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>
              <a:solidFill>
                <a:srgbClr val="004591"/>
              </a:solidFill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950" y="-7"/>
            <a:ext cx="1812200" cy="1014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65013"/>
            <a:ext cx="4062075" cy="2257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Στόχος της Εργασίας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11700" y="1212325"/>
            <a:ext cx="7030800" cy="29337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0000" lIns="90000" spcFirstLastPara="1" rIns="90000" wrap="square" tIns="90000">
            <a:noAutofit/>
          </a:bodyPr>
          <a:lstStyle/>
          <a:p>
            <a:pPr indent="-357400" lvl="0" marL="46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" sz="2000"/>
              <a:t>Εύρεση των 10 καλύτερων παικτών του  NBA.</a:t>
            </a:r>
            <a:endParaRPr sz="2000"/>
          </a:p>
          <a:p>
            <a:pPr indent="-357400" lvl="0" marL="46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" sz="2000"/>
              <a:t>Κατηγοριοποίηση τους σε allrounders και όχι allrounders.</a:t>
            </a:r>
            <a:endParaRPr sz="2000"/>
          </a:p>
          <a:p>
            <a:pPr indent="-357400" lvl="0" marL="46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" sz="2000"/>
              <a:t>Εύρεση θέματος για το άρθρο.</a:t>
            </a:r>
            <a:endParaRPr sz="2000"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950" y="-7"/>
            <a:ext cx="1812200" cy="1014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BPM(Box Plus/Minus)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11700" y="1417900"/>
            <a:ext cx="8520600" cy="26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" sz="2000"/>
              <a:t>Μέθοδος</a:t>
            </a:r>
            <a:r>
              <a:rPr lang="el" sz="2000"/>
              <a:t> επιλογής των 10 καλύτερων παικτών.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" sz="2000"/>
              <a:t>Λαμβάνει όλα τα ατομικά στατιστικά του παίκτη με συντελεστές βαρύτητας.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" sz="2000"/>
              <a:t>Δείχνει την θετική/αρνητική  </a:t>
            </a:r>
            <a:r>
              <a:rPr lang="el" sz="2000"/>
              <a:t>συνεισφορά</a:t>
            </a:r>
            <a:r>
              <a:rPr lang="el" sz="2000"/>
              <a:t> του στην ομάδα ανά 100 κατοχές παιχνιδιού.</a:t>
            </a:r>
            <a:endParaRPr sz="2000"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950" y="-7"/>
            <a:ext cx="1812200" cy="1014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BPM(Box Plus/Minus)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25" y="937225"/>
            <a:ext cx="7977126" cy="30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5950" y="-7"/>
            <a:ext cx="1812200" cy="1014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Ανάλυση 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l" sz="1900"/>
              <a:t>Διαλέγουμε </a:t>
            </a:r>
            <a:r>
              <a:rPr lang="el" sz="1900"/>
              <a:t>τις κατηγορίες με τις οποίες θα </a:t>
            </a:r>
            <a:r>
              <a:rPr lang="el" sz="1900"/>
              <a:t>εξετάσουμε</a:t>
            </a:r>
            <a:r>
              <a:rPr lang="el" sz="1900"/>
              <a:t> την θεωρία μας: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AutoNum type="arabicPeriod"/>
            </a:pPr>
            <a:r>
              <a:rPr lang="el" sz="1900"/>
              <a:t>Επιλέγουμε τις τιμές για την σύγκριση, παίρνοντας </a:t>
            </a:r>
            <a:r>
              <a:rPr lang="el" sz="1900"/>
              <a:t>από</a:t>
            </a:r>
            <a:r>
              <a:rPr lang="el" sz="1900"/>
              <a:t> την </a:t>
            </a:r>
            <a:r>
              <a:rPr lang="el" sz="1900"/>
              <a:t>κάθε</a:t>
            </a:r>
            <a:r>
              <a:rPr lang="el" sz="1900"/>
              <a:t> κατηγορία την 30ή υψηλότερη τιμή, α</a:t>
            </a:r>
            <a:r>
              <a:rPr lang="el" sz="1900"/>
              <a:t>πό</a:t>
            </a:r>
            <a:r>
              <a:rPr lang="el" sz="1900"/>
              <a:t> το σύνολο των παικτών.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5" name="Google Shape;135;p19"/>
          <p:cNvGraphicFramePr/>
          <p:nvPr/>
        </p:nvGraphicFramePr>
        <p:xfrm>
          <a:off x="714088" y="231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{2ACC8208-6157-4935-8A86-BD7D485DAAF7}</a:tableStyleId>
              </a:tblPr>
              <a:tblGrid>
                <a:gridCol w="1238850"/>
                <a:gridCol w="2190575"/>
                <a:gridCol w="1507225"/>
                <a:gridCol w="1489375"/>
                <a:gridCol w="1289800"/>
              </a:tblGrid>
              <a:tr h="510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l" sz="19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Points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l" sz="19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Rebounds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l" sz="19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Assists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l" sz="19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Steals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l" sz="19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Blocks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975" y="-7"/>
            <a:ext cx="1812200" cy="1014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Ανάλυση 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     Βάση αξιολόγησης παικτών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50" y="1546875"/>
            <a:ext cx="6016400" cy="2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5975" y="-7"/>
            <a:ext cx="1812200" cy="1014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Αποτελέσματα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466800" y="1017800"/>
            <a:ext cx="8365500" cy="13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" sz="2000"/>
              <a:t>Σύγκριση τιμών με τα στατιστικά των 10 κορυφαίων παικτών.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" sz="2000"/>
              <a:t>Κατηγοριοποίηση</a:t>
            </a:r>
            <a:r>
              <a:rPr lang="el" sz="2000"/>
              <a:t> ως εξής: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 sz="1600"/>
              <a:t>Αν πληρούν τουλάχιστον 3 </a:t>
            </a:r>
            <a:r>
              <a:rPr lang="el" sz="1600"/>
              <a:t>κριτήρια</a:t>
            </a:r>
            <a:r>
              <a:rPr lang="el" sz="1600"/>
              <a:t> είναι all around players.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 sz="1600"/>
              <a:t>Αν </a:t>
            </a:r>
            <a:r>
              <a:rPr lang="el" sz="1600"/>
              <a:t>όχι</a:t>
            </a:r>
            <a:r>
              <a:rPr lang="el" sz="1600"/>
              <a:t> τότε δεν είναι.</a:t>
            </a:r>
            <a:endParaRPr sz="1600"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000" y="2121875"/>
            <a:ext cx="4073425" cy="28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5975" y="-7"/>
            <a:ext cx="1812200" cy="1014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Παραδείγματα all-around παικτών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8250"/>
            <a:ext cx="40386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250" y="1238250"/>
            <a:ext cx="40386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5975" y="-7"/>
            <a:ext cx="1812200" cy="1014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Συμπεράσματα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311700" y="1477250"/>
            <a:ext cx="8520600" cy="30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l"/>
              <a:t>Αποδείχθηκε ότι η </a:t>
            </a:r>
            <a:r>
              <a:rPr lang="el"/>
              <a:t>πλειοψηφία</a:t>
            </a:r>
            <a:r>
              <a:rPr lang="el"/>
              <a:t> των stars του NBA </a:t>
            </a:r>
            <a:r>
              <a:rPr lang="el"/>
              <a:t>είναι</a:t>
            </a:r>
            <a:r>
              <a:rPr lang="el"/>
              <a:t> κορυφαίοι σε τουλάχιστον 3 βασικά στοιχεία του παιχνιδιού.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l"/>
              <a:t>Θέμα για το άρθρο                      “Είναι οι περισσοτεροι κορυφαιοι παίκτες σημερα ειναι allrounders και γιατι;”</a:t>
            </a:r>
            <a:endParaRPr/>
          </a:p>
        </p:txBody>
      </p:sp>
      <p:cxnSp>
        <p:nvCxnSpPr>
          <p:cNvPr id="168" name="Google Shape;168;p23"/>
          <p:cNvCxnSpPr/>
          <p:nvPr/>
        </p:nvCxnSpPr>
        <p:spPr>
          <a:xfrm>
            <a:off x="2899975" y="3451375"/>
            <a:ext cx="92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275" y="-7"/>
            <a:ext cx="1812200" cy="1014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