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0" r:id="rId1"/>
  </p:sldMasterIdLst>
  <p:sldIdLst>
    <p:sldId id="269" r:id="rId2"/>
    <p:sldId id="285" r:id="rId3"/>
    <p:sldId id="287" r:id="rId4"/>
    <p:sldId id="284" r:id="rId5"/>
    <p:sldId id="313" r:id="rId6"/>
    <p:sldId id="289" r:id="rId7"/>
    <p:sldId id="312" r:id="rId8"/>
    <p:sldId id="299" r:id="rId9"/>
    <p:sldId id="314" r:id="rId10"/>
    <p:sldId id="317" r:id="rId11"/>
    <p:sldId id="316" r:id="rId12"/>
    <p:sldId id="298" r:id="rId13"/>
    <p:sldId id="300" r:id="rId14"/>
    <p:sldId id="303" r:id="rId15"/>
    <p:sldId id="305" r:id="rId16"/>
    <p:sldId id="318" r:id="rId17"/>
    <p:sldId id="319" r:id="rId18"/>
    <p:sldId id="292" r:id="rId19"/>
    <p:sldId id="293" r:id="rId20"/>
    <p:sldId id="323" r:id="rId21"/>
    <p:sldId id="324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45"/>
    <a:srgbClr val="4C4C4C"/>
    <a:srgbClr val="E6E127"/>
    <a:srgbClr val="DC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32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8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68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46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1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5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9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95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2ECB-F52E-484C-8EF2-5FAE912D86C0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2" y="1291814"/>
            <a:ext cx="6062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u="sng" dirty="0" smtClean="0"/>
              <a:t>DATA ANALYST USECASE </a:t>
            </a:r>
          </a:p>
        </p:txBody>
      </p:sp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89" y="306709"/>
            <a:ext cx="1904538" cy="649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7F10461B-DDFD-4BED-8C5D-6B29BDAA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8" y="3628571"/>
            <a:ext cx="3241584" cy="934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25D1B7E8-C9AC-487B-BB44-80418A64A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8" y="4856028"/>
            <a:ext cx="3336060" cy="11069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 descr="dataanalys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3" y="3622314"/>
            <a:ext cx="4934856" cy="24674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86954" y="2049520"/>
            <a:ext cx="3983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800" dirty="0" smtClean="0"/>
              <a:t>Pablo ATALAYA</a:t>
            </a:r>
          </a:p>
        </p:txBody>
      </p:sp>
    </p:spTree>
    <p:extLst>
      <p:ext uri="{BB962C8B-B14F-4D97-AF65-F5344CB8AC3E}">
        <p14:creationId xmlns:p14="http://schemas.microsoft.com/office/powerpoint/2010/main" val="172144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9790" y="219180"/>
            <a:ext cx="73883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Data </a:t>
            </a:r>
            <a:r>
              <a:rPr lang="en-GB" sz="3200" b="1" dirty="0" err="1" smtClean="0"/>
              <a:t>Viz</a:t>
            </a:r>
            <a:endParaRPr lang="en-GB" sz="3200" b="1" dirty="0" smtClean="0"/>
          </a:p>
        </p:txBody>
      </p:sp>
      <p:pic>
        <p:nvPicPr>
          <p:cNvPr id="4" name="Image 3" descr="Capture d’écran 2021-06-15 à 19.01.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33" y="2029443"/>
            <a:ext cx="6778192" cy="41784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97927"/>
            <a:ext cx="7664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We </a:t>
            </a:r>
            <a:r>
              <a:rPr lang="en-US" dirty="0"/>
              <a:t>can visualize the evolution of the main KPIs, globally or crossed by any variable </a:t>
            </a:r>
            <a:r>
              <a:rPr lang="en-US" dirty="0" smtClean="0"/>
              <a:t>(sex</a:t>
            </a:r>
            <a:r>
              <a:rPr lang="en-US" dirty="0"/>
              <a:t>, age, </a:t>
            </a:r>
            <a:r>
              <a:rPr lang="en-US" dirty="0" err="1"/>
              <a:t>behavior_segment</a:t>
            </a:r>
            <a:r>
              <a:rPr lang="en-US" dirty="0"/>
              <a:t>, </a:t>
            </a:r>
            <a:r>
              <a:rPr lang="en-US" dirty="0" err="1"/>
              <a:t>cash_balance_category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226463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9790" y="219180"/>
            <a:ext cx="73883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Data </a:t>
            </a:r>
            <a:r>
              <a:rPr lang="en-GB" sz="3200" b="1" dirty="0" err="1" smtClean="0"/>
              <a:t>Viz</a:t>
            </a:r>
            <a:endParaRPr lang="en-GB" sz="3200" b="1" dirty="0" smtClean="0"/>
          </a:p>
        </p:txBody>
      </p:sp>
      <p:pic>
        <p:nvPicPr>
          <p:cNvPr id="4" name="Image 3" descr="Capture d’écran 2021-06-15 à 19.01.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" y="1518631"/>
            <a:ext cx="8109939" cy="47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pic>
        <p:nvPicPr>
          <p:cNvPr id="2" name="Image 1" descr="Capture d’écran 2021-06-14 à 19.12.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" y="1328324"/>
            <a:ext cx="3191708" cy="3011045"/>
          </a:xfrm>
          <a:prstGeom prst="rect">
            <a:avLst/>
          </a:prstGeom>
        </p:spPr>
      </p:pic>
      <p:pic>
        <p:nvPicPr>
          <p:cNvPr id="3" name="Image 2" descr="Capture d’écran 2021-06-14 à 19.13.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96" y="1497428"/>
            <a:ext cx="3178394" cy="28738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H="1">
            <a:off x="3834679" y="4146629"/>
            <a:ext cx="15387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26895" y="3693321"/>
            <a:ext cx="1062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424037" y="3185489"/>
            <a:ext cx="2122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belongs</a:t>
            </a:r>
            <a:r>
              <a:rPr lang="fr-FR" dirty="0" smtClean="0"/>
              <a:t> user …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3983769" y="2430584"/>
            <a:ext cx="11056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73214" y="1035763"/>
            <a:ext cx="2122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err="1"/>
              <a:t>M</a:t>
            </a:r>
            <a:r>
              <a:rPr lang="fr-FR" dirty="0" err="1" smtClean="0"/>
              <a:t>onthly</a:t>
            </a:r>
            <a:r>
              <a:rPr lang="fr-FR" dirty="0" smtClean="0"/>
              <a:t> </a:t>
            </a:r>
            <a:r>
              <a:rPr lang="fr-FR" dirty="0" err="1" smtClean="0"/>
              <a:t>activities</a:t>
            </a:r>
            <a:r>
              <a:rPr lang="fr-FR" dirty="0" smtClean="0"/>
              <a:t> </a:t>
            </a:r>
            <a:r>
              <a:rPr lang="fr-FR" dirty="0" err="1" smtClean="0"/>
              <a:t>recorded</a:t>
            </a:r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3694854" y="1944476"/>
            <a:ext cx="2039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smtClean="0"/>
              <a:t>(1,n)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-192386" y="4919008"/>
            <a:ext cx="86454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FR" b="1" dirty="0" smtClean="0">
                <a:solidFill>
                  <a:srgbClr val="FF0000"/>
                </a:solidFill>
              </a:rPr>
              <a:t>* Important : </a:t>
            </a:r>
            <a:r>
              <a:rPr lang="en-US" dirty="0" smtClean="0"/>
              <a:t>We </a:t>
            </a:r>
            <a:r>
              <a:rPr lang="en-US" dirty="0"/>
              <a:t>consider that all the months of activity are recorded even if the bets or the </a:t>
            </a:r>
            <a:r>
              <a:rPr lang="en-US" dirty="0" smtClean="0"/>
              <a:t>revenue are 0 for </a:t>
            </a:r>
            <a:r>
              <a:rPr lang="en-US" dirty="0"/>
              <a:t>all the months between "</a:t>
            </a:r>
            <a:r>
              <a:rPr lang="en-US" dirty="0" err="1"/>
              <a:t>Registration_MonthDate</a:t>
            </a:r>
            <a:r>
              <a:rPr lang="en-US" dirty="0"/>
              <a:t>" and the month of </a:t>
            </a:r>
            <a:r>
              <a:rPr lang="en-US" dirty="0" smtClean="0"/>
              <a:t>today. </a:t>
            </a:r>
            <a:endParaRPr lang="fr-FR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SQL request</a:t>
            </a:r>
          </a:p>
        </p:txBody>
      </p:sp>
    </p:spTree>
    <p:extLst>
      <p:ext uri="{BB962C8B-B14F-4D97-AF65-F5344CB8AC3E}">
        <p14:creationId xmlns:p14="http://schemas.microsoft.com/office/powerpoint/2010/main" val="10670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SQL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-52664" y="143948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New clients KPI and evolution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91307" y="2357013"/>
            <a:ext cx="779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Registration_MonthDate</a:t>
            </a:r>
            <a:r>
              <a:rPr lang="en-US" dirty="0"/>
              <a:t>, count(distinct </a:t>
            </a:r>
            <a:r>
              <a:rPr lang="en-US" dirty="0" err="1"/>
              <a:t>user_id</a:t>
            </a:r>
            <a:r>
              <a:rPr lang="en-US" dirty="0"/>
              <a:t>) as </a:t>
            </a:r>
            <a:r>
              <a:rPr lang="en-US" dirty="0" err="1"/>
              <a:t>New_Clients</a:t>
            </a:r>
            <a:r>
              <a:rPr lang="en-US" dirty="0"/>
              <a:t> from user</a:t>
            </a:r>
          </a:p>
          <a:p>
            <a:r>
              <a:rPr lang="en-US" dirty="0"/>
              <a:t>group by </a:t>
            </a:r>
            <a:r>
              <a:rPr lang="en-US" dirty="0" err="1"/>
              <a:t>Registration_MonthDate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Registration_MonthDate</a:t>
            </a:r>
            <a:r>
              <a:rPr lang="en-US" dirty="0"/>
              <a:t>;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1307" y="1017768"/>
            <a:ext cx="779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examples of requests allowing to calculate KPIs and to see their evolution.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-152274" y="3168931"/>
            <a:ext cx="856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Mean Revenue generated by Registration cohorts	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798" y="3876817"/>
            <a:ext cx="798145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a.Registration_MonthDate</a:t>
            </a:r>
            <a:r>
              <a:rPr lang="en-US" dirty="0"/>
              <a:t>, round(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b.Revenue</a:t>
            </a:r>
            <a:r>
              <a:rPr lang="en-US" dirty="0"/>
              <a:t>),2) as Revenue from user a</a:t>
            </a:r>
          </a:p>
          <a:p>
            <a:r>
              <a:rPr lang="en-US" dirty="0"/>
              <a:t>left join (select </a:t>
            </a:r>
            <a:r>
              <a:rPr lang="en-US" dirty="0" err="1"/>
              <a:t>User_id</a:t>
            </a:r>
            <a:r>
              <a:rPr lang="en-US" dirty="0"/>
              <a:t>, sum(Revenue) as Revenue from </a:t>
            </a:r>
            <a:r>
              <a:rPr lang="en-US" dirty="0" err="1"/>
              <a:t>monthly_user_revenue</a:t>
            </a:r>
            <a:r>
              <a:rPr lang="en-US" dirty="0"/>
              <a:t> group by </a:t>
            </a:r>
            <a:r>
              <a:rPr lang="en-US" dirty="0" err="1"/>
              <a:t>User_id</a:t>
            </a:r>
            <a:r>
              <a:rPr lang="en-US" dirty="0"/>
              <a:t>) b</a:t>
            </a:r>
          </a:p>
          <a:p>
            <a:r>
              <a:rPr lang="en-US" dirty="0"/>
              <a:t>on </a:t>
            </a:r>
            <a:r>
              <a:rPr lang="en-US" dirty="0" err="1"/>
              <a:t>a.User_id</a:t>
            </a:r>
            <a:r>
              <a:rPr lang="en-US" dirty="0"/>
              <a:t> = </a:t>
            </a:r>
            <a:r>
              <a:rPr lang="en-US" dirty="0" err="1"/>
              <a:t>b.User_id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Registration_MonthDate</a:t>
            </a:r>
            <a:r>
              <a:rPr lang="en-US" dirty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11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First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-554156" y="992743"/>
            <a:ext cx="96007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/>
              <a:t>In this first </a:t>
            </a:r>
            <a:r>
              <a:rPr lang="en-US" dirty="0" smtClean="0"/>
              <a:t>example of analysis</a:t>
            </a:r>
            <a:r>
              <a:rPr lang="en-US" dirty="0"/>
              <a:t>, we compare the performance of the 2019 acquisition </a:t>
            </a:r>
            <a:r>
              <a:rPr lang="en-US" dirty="0" smtClean="0"/>
              <a:t>cohort </a:t>
            </a:r>
            <a:r>
              <a:rPr lang="en-US" dirty="0"/>
              <a:t>versus the 2020 </a:t>
            </a:r>
            <a:r>
              <a:rPr lang="en-US" dirty="0" smtClean="0"/>
              <a:t>cohort </a:t>
            </a:r>
            <a:r>
              <a:rPr lang="en-US" dirty="0"/>
              <a:t>for </a:t>
            </a:r>
            <a:r>
              <a:rPr lang="en-US" dirty="0" smtClean="0"/>
              <a:t>simulated data</a:t>
            </a:r>
          </a:p>
          <a:p>
            <a:pPr marL="1200150" lvl="2" indent="-285750">
              <a:buFont typeface="Arial"/>
              <a:buChar char="•"/>
            </a:pPr>
            <a:endParaRPr lang="en-US" dirty="0"/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Number of new clients stable (3943 for 2019, 4017)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/>
              <a:t>Good profit for the 2 cohorts </a:t>
            </a:r>
            <a:r>
              <a:rPr lang="en-US" dirty="0" smtClean="0"/>
              <a:t>!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Near mean cost acquisition 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Average mean revenue and so mean profit is better for 2019 then 2020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/>
              <a:t>Looking </a:t>
            </a:r>
            <a:r>
              <a:rPr lang="en-US" dirty="0" smtClean="0"/>
              <a:t>the </a:t>
            </a:r>
            <a:r>
              <a:rPr lang="en-US" dirty="0" err="1" smtClean="0"/>
              <a:t>Mean_Revenue</a:t>
            </a:r>
            <a:r>
              <a:rPr lang="en-US" dirty="0" smtClean="0"/>
              <a:t> at </a:t>
            </a:r>
            <a:r>
              <a:rPr lang="en-US" dirty="0"/>
              <a:t>1, 2 </a:t>
            </a:r>
            <a:r>
              <a:rPr lang="en-US" dirty="0" smtClean="0"/>
              <a:t>months, 3 and 6months</a:t>
            </a:r>
            <a:r>
              <a:rPr lang="en-US" dirty="0"/>
              <a:t>, it seems however that the 2 cohorts have the same </a:t>
            </a:r>
            <a:r>
              <a:rPr lang="en-US" dirty="0" smtClean="0"/>
              <a:t>“revenue potential”, </a:t>
            </a:r>
            <a:r>
              <a:rPr lang="en-US" dirty="0"/>
              <a:t>just that the </a:t>
            </a:r>
            <a:r>
              <a:rPr lang="en-US" dirty="0" smtClean="0"/>
              <a:t>2019 cohort has a higher revenue correlated to a higher period of activity</a:t>
            </a:r>
          </a:p>
          <a:p>
            <a:pPr marL="1657350" lvl="3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Image 3" descr="Capture d’écran 2021-06-16 à 09.28.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95" y="4409705"/>
            <a:ext cx="4401415" cy="1669782"/>
          </a:xfrm>
          <a:prstGeom prst="rect">
            <a:avLst/>
          </a:prstGeom>
        </p:spPr>
      </p:pic>
      <p:pic>
        <p:nvPicPr>
          <p:cNvPr id="5" name="Image 4" descr="Capture d’écran 2021-06-16 à 09.29.3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" y="4350210"/>
            <a:ext cx="4303269" cy="17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First Analysis</a:t>
            </a:r>
          </a:p>
        </p:txBody>
      </p:sp>
      <p:pic>
        <p:nvPicPr>
          <p:cNvPr id="5" name="Image 4" descr="Capture d’écran 2021-06-16 à 09.52.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0" y="2931664"/>
            <a:ext cx="8751300" cy="35362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0170" y="961177"/>
            <a:ext cx="84453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this graph, we look at the average </a:t>
            </a:r>
            <a:r>
              <a:rPr lang="en-US" dirty="0" smtClean="0"/>
              <a:t>revenue by cohort, </a:t>
            </a:r>
            <a:r>
              <a:rPr lang="en-US" dirty="0"/>
              <a:t>no longer over a whole year (2019 </a:t>
            </a:r>
            <a:r>
              <a:rPr lang="en-US" dirty="0" err="1"/>
              <a:t>vs</a:t>
            </a:r>
            <a:r>
              <a:rPr lang="en-US" dirty="0"/>
              <a:t> 2020) but in relation to all the acquisition </a:t>
            </a:r>
            <a:r>
              <a:rPr lang="en-US" dirty="0" smtClean="0"/>
              <a:t>months from 2019-01 to 2020-12. </a:t>
            </a:r>
            <a:r>
              <a:rPr lang="en-US" dirty="0"/>
              <a:t>The higher </a:t>
            </a:r>
            <a:r>
              <a:rPr lang="en-US" dirty="0" smtClean="0"/>
              <a:t>mean revenue in </a:t>
            </a:r>
            <a:r>
              <a:rPr lang="en-US" dirty="0"/>
              <a:t>2019 compared to 2020 is well illustrated on these graphs </a:t>
            </a:r>
            <a:r>
              <a:rPr lang="en-US" dirty="0" smtClean="0"/>
              <a:t>: the </a:t>
            </a:r>
            <a:r>
              <a:rPr lang="en-US" dirty="0"/>
              <a:t>older the cohort, the more income it </a:t>
            </a:r>
            <a:r>
              <a:rPr lang="en-US" dirty="0" smtClean="0"/>
              <a:t>brings revenues. </a:t>
            </a:r>
            <a:r>
              <a:rPr lang="en-US" dirty="0"/>
              <a:t>This </a:t>
            </a:r>
            <a:r>
              <a:rPr lang="en-US" dirty="0" smtClean="0"/>
              <a:t>shows clearly the effect of </a:t>
            </a:r>
            <a:r>
              <a:rPr lang="en-US" dirty="0" err="1" smtClean="0"/>
              <a:t>senority</a:t>
            </a:r>
            <a:r>
              <a:rPr lang="en-US" dirty="0" smtClean="0"/>
              <a:t> in the mean revenue and </a:t>
            </a:r>
            <a:r>
              <a:rPr lang="en-US" dirty="0"/>
              <a:t>no "break point" of mean revenue should worry </a:t>
            </a:r>
            <a:r>
              <a:rPr lang="en-US" dirty="0" smtClean="0"/>
              <a:t>us.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8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First Analysis</a:t>
            </a:r>
          </a:p>
        </p:txBody>
      </p:sp>
      <p:pic>
        <p:nvPicPr>
          <p:cNvPr id="2" name="Image 1" descr="Capture d’écran 2021-06-16 à 09.25.5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5" y="4080011"/>
            <a:ext cx="4141657" cy="2175498"/>
          </a:xfrm>
          <a:prstGeom prst="rect">
            <a:avLst/>
          </a:prstGeom>
        </p:spPr>
      </p:pic>
      <p:pic>
        <p:nvPicPr>
          <p:cNvPr id="5" name="Image 4" descr="Capture d’écran 2021-06-16 à 09.27.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22" y="3904382"/>
            <a:ext cx="4229141" cy="21754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1000" y="1369669"/>
            <a:ext cx="804448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these </a:t>
            </a:r>
            <a:r>
              <a:rPr lang="en-US" dirty="0" smtClean="0"/>
              <a:t>graphs</a:t>
            </a:r>
            <a:r>
              <a:rPr lang="en-US" dirty="0"/>
              <a:t> </a:t>
            </a:r>
            <a:r>
              <a:rPr lang="en-US" dirty="0" smtClean="0"/>
              <a:t>(2019 on the left, 2020 on the right)</a:t>
            </a:r>
            <a:r>
              <a:rPr lang="en-US" dirty="0"/>
              <a:t>, we observe in which periods the average income was </a:t>
            </a:r>
            <a:r>
              <a:rPr lang="en-US" dirty="0" smtClean="0"/>
              <a:t>earned.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observe a strong </a:t>
            </a:r>
            <a:r>
              <a:rPr lang="en-US" dirty="0" smtClean="0"/>
              <a:t>decreasing for mean revenue of 2019 </a:t>
            </a:r>
            <a:r>
              <a:rPr lang="en-US" dirty="0"/>
              <a:t>cohort while </a:t>
            </a:r>
            <a:r>
              <a:rPr lang="en-US" dirty="0" smtClean="0"/>
              <a:t>2020 </a:t>
            </a:r>
            <a:r>
              <a:rPr lang="en-US" dirty="0"/>
              <a:t>is currently reaching its peak. We can therefore assume that the results for 2020 will continue to improve compared to </a:t>
            </a:r>
            <a:r>
              <a:rPr lang="en-US" dirty="0" smtClean="0"/>
              <a:t>2019.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56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First Analysis</a:t>
            </a:r>
          </a:p>
        </p:txBody>
      </p:sp>
      <p:pic>
        <p:nvPicPr>
          <p:cNvPr id="8" name="Image 7" descr="Capture d’écran 2021-06-16 à 09.43.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04" y="2873113"/>
            <a:ext cx="5229004" cy="1825770"/>
          </a:xfrm>
          <a:prstGeom prst="rect">
            <a:avLst/>
          </a:prstGeom>
        </p:spPr>
      </p:pic>
      <p:pic>
        <p:nvPicPr>
          <p:cNvPr id="10" name="Image 9" descr="Capture d’écran 2021-06-16 à 09.44.2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24" y="4879539"/>
            <a:ext cx="5290184" cy="18349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8798" y="1109581"/>
            <a:ext cx="783223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 </a:t>
            </a:r>
            <a:r>
              <a:rPr lang="en-US" dirty="0"/>
              <a:t>these </a:t>
            </a:r>
            <a:r>
              <a:rPr lang="en-US" dirty="0" smtClean="0"/>
              <a:t>graphics, </a:t>
            </a:r>
            <a:r>
              <a:rPr lang="en-US" dirty="0"/>
              <a:t>we can </a:t>
            </a:r>
            <a:r>
              <a:rPr lang="en-US" dirty="0" smtClean="0"/>
              <a:t>see </a:t>
            </a:r>
            <a:r>
              <a:rPr lang="en-US" dirty="0"/>
              <a:t>why the average income of the 2019 cohort is falling. 76% of clients have a bankroll of 0 euros and only 23% were active last month with </a:t>
            </a:r>
            <a:r>
              <a:rPr lang="en-US" dirty="0" smtClean="0"/>
              <a:t>betting activities. </a:t>
            </a:r>
            <a:r>
              <a:rPr lang="en-US" dirty="0"/>
              <a:t>Conversely, 93% of 2020 clients were active last month and they are only 8% with a bankroll equal to 0. </a:t>
            </a:r>
            <a:r>
              <a:rPr lang="en-US" dirty="0" smtClean="0"/>
              <a:t>These graphics confirm </a:t>
            </a:r>
            <a:r>
              <a:rPr lang="en-US" dirty="0"/>
              <a:t>that the 2020 cohort will </a:t>
            </a:r>
            <a:r>
              <a:rPr lang="en-US" dirty="0" smtClean="0"/>
              <a:t>surely bring more additional revenues than 2019 in the next months.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92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33336" y="271179"/>
            <a:ext cx="70679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II/ CRM performance : main insights</a:t>
            </a:r>
          </a:p>
        </p:txBody>
      </p:sp>
      <p:sp>
        <p:nvSpPr>
          <p:cNvPr id="9" name="Rectangle 8"/>
          <p:cNvSpPr/>
          <p:nvPr/>
        </p:nvSpPr>
        <p:spPr>
          <a:xfrm>
            <a:off x="-664843" y="3103944"/>
            <a:ext cx="864540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3 reactivation campaigns 2018, 2019, 2020 </a:t>
            </a:r>
            <a:r>
              <a:rPr lang="en-US" b="1" dirty="0">
                <a:solidFill>
                  <a:srgbClr val="DC0005"/>
                </a:solidFill>
              </a:rPr>
              <a:t>produced positive effects </a:t>
            </a:r>
            <a:r>
              <a:rPr lang="en-US" dirty="0"/>
              <a:t>with </a:t>
            </a:r>
            <a:r>
              <a:rPr lang="en-US" b="1" dirty="0">
                <a:solidFill>
                  <a:srgbClr val="DC0005"/>
                </a:solidFill>
              </a:rPr>
              <a:t>higher net revenues </a:t>
            </a:r>
            <a:r>
              <a:rPr lang="en-US" dirty="0"/>
              <a:t>in the target groups than </a:t>
            </a:r>
            <a:r>
              <a:rPr lang="en-US" dirty="0" smtClean="0"/>
              <a:t>control</a:t>
            </a:r>
          </a:p>
          <a:p>
            <a:pPr marL="1200150" lvl="2" indent="-285750">
              <a:buFont typeface="Arial"/>
              <a:buChar char="•"/>
            </a:pPr>
            <a:endParaRPr lang="fr-FR" dirty="0"/>
          </a:p>
          <a:p>
            <a:pPr marL="1714500" lvl="3" indent="-342900">
              <a:buFont typeface="Arial"/>
              <a:buChar char="•"/>
            </a:pPr>
            <a:r>
              <a:rPr lang="fr-FR" dirty="0" smtClean="0"/>
              <a:t>68,24 € vs 60 € for 2018 (+8,24 €)</a:t>
            </a:r>
          </a:p>
          <a:p>
            <a:pPr marL="1714500" lvl="3" indent="-342900">
              <a:buFont typeface="Arial"/>
              <a:buChar char="•"/>
            </a:pPr>
            <a:r>
              <a:rPr lang="fr-FR" dirty="0" smtClean="0"/>
              <a:t>62,48 </a:t>
            </a:r>
            <a:r>
              <a:rPr lang="fr-FR" dirty="0"/>
              <a:t>€ </a:t>
            </a:r>
            <a:r>
              <a:rPr lang="fr-FR" dirty="0" smtClean="0"/>
              <a:t>vs 50 € for 2019 </a:t>
            </a:r>
            <a:r>
              <a:rPr lang="fr-FR" dirty="0"/>
              <a:t>(</a:t>
            </a:r>
            <a:r>
              <a:rPr lang="fr-FR" dirty="0" smtClean="0"/>
              <a:t>+12,48 </a:t>
            </a:r>
            <a:r>
              <a:rPr lang="fr-FR" dirty="0"/>
              <a:t>€</a:t>
            </a:r>
            <a:r>
              <a:rPr lang="fr-FR" dirty="0" smtClean="0"/>
              <a:t>)</a:t>
            </a:r>
          </a:p>
          <a:p>
            <a:pPr marL="1714500" lvl="3" indent="-342900">
              <a:buFont typeface="Arial"/>
              <a:buChar char="•"/>
            </a:pPr>
            <a:r>
              <a:rPr lang="fr-FR" dirty="0" smtClean="0"/>
              <a:t>65,40 € vs 60 € for 2020 (+5,40 €)</a:t>
            </a:r>
          </a:p>
          <a:p>
            <a:pPr marL="1714500" lvl="3" indent="-342900">
              <a:buFont typeface="Arial"/>
              <a:buChar char="•"/>
            </a:pPr>
            <a:endParaRPr lang="fr-FR" dirty="0"/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take up of campaigns seem to be correlated with the financial incentive amount =&gt; The 2020 reactivation campaign presents a higher take up then others reactivation (38% VS 20%, 22%, 21% respectively 2017,2018, 2019) and a higher </a:t>
            </a:r>
            <a:r>
              <a:rPr lang="en-US" dirty="0" smtClean="0"/>
              <a:t>incentive (column </a:t>
            </a:r>
            <a:r>
              <a:rPr lang="en-US" dirty="0" err="1" smtClean="0"/>
              <a:t>Ind</a:t>
            </a:r>
            <a:r>
              <a:rPr lang="en-US" dirty="0" smtClean="0"/>
              <a:t> Cost Active &amp; </a:t>
            </a:r>
            <a:r>
              <a:rPr lang="en-US" dirty="0" err="1" smtClean="0"/>
              <a:t>Ind</a:t>
            </a:r>
            <a:r>
              <a:rPr lang="en-US" dirty="0" smtClean="0"/>
              <a:t> Cost)</a:t>
            </a:r>
            <a:endParaRPr lang="en-US" dirty="0"/>
          </a:p>
          <a:p>
            <a:pPr marL="1714500" lvl="3" indent="-342900">
              <a:buFont typeface="Arial"/>
              <a:buChar char="•"/>
            </a:pPr>
            <a:endParaRPr lang="fr-FR" dirty="0"/>
          </a:p>
          <a:p>
            <a:pPr marL="1257300" lvl="2" indent="-342900">
              <a:buFont typeface="Arial"/>
              <a:buChar char="•"/>
            </a:pPr>
            <a:endParaRPr lang="fr-FR" dirty="0" smtClean="0"/>
          </a:p>
          <a:p>
            <a:pPr marL="1714500" lvl="3" indent="-342900">
              <a:buFont typeface="Arial"/>
              <a:buChar char="•"/>
            </a:pPr>
            <a:endParaRPr lang="fr-FR" sz="2400" dirty="0"/>
          </a:p>
          <a:p>
            <a:pPr marL="1200150" lvl="2" indent="-285750">
              <a:buFont typeface="Arial"/>
              <a:buChar char="•"/>
            </a:pPr>
            <a:endParaRPr lang="fr-FR" sz="2400" dirty="0" smtClean="0"/>
          </a:p>
          <a:p>
            <a:pPr marL="742950" lvl="1" indent="-285750">
              <a:buFont typeface="Arial"/>
              <a:buChar char="•"/>
            </a:pPr>
            <a:endParaRPr lang="fr-FR" sz="2400" dirty="0" smtClean="0"/>
          </a:p>
          <a:p>
            <a:pPr marL="1200150" lvl="2" indent="-285750">
              <a:buFont typeface="Arial"/>
              <a:buChar char="•"/>
            </a:pP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64629"/>
              </p:ext>
            </p:extLst>
          </p:nvPr>
        </p:nvGraphicFramePr>
        <p:xfrm>
          <a:off x="157549" y="1018583"/>
          <a:ext cx="8797283" cy="2009529"/>
        </p:xfrm>
        <a:graphic>
          <a:graphicData uri="http://schemas.openxmlformats.org/drawingml/2006/table">
            <a:tbl>
              <a:tblPr/>
              <a:tblGrid>
                <a:gridCol w="827590"/>
                <a:gridCol w="455174"/>
                <a:gridCol w="289656"/>
                <a:gridCol w="670348"/>
                <a:gridCol w="720003"/>
                <a:gridCol w="339312"/>
                <a:gridCol w="314485"/>
                <a:gridCol w="306208"/>
                <a:gridCol w="670348"/>
                <a:gridCol w="463451"/>
                <a:gridCol w="554486"/>
                <a:gridCol w="388968"/>
                <a:gridCol w="819314"/>
                <a:gridCol w="860694"/>
                <a:gridCol w="645520"/>
                <a:gridCol w="471726"/>
              </a:tblGrid>
              <a:tr h="192508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520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Campaign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of users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 up rate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of users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 up rate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cost active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cost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Net_Rev_Target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Net_Rev_Control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ROI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ROI 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9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2017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1 200 000,00 €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2018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61 600,00 €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2 450 000,00 €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1,76 €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68,24 €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8,24 €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2019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113 400,00 €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2 925 000,00 €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2,52 €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62,48 €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12,48 €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495%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83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2020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380 000,00 €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3 650 000,00 €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73,00 €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7,60 €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65,40 €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5,40 €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13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33336" y="271179"/>
            <a:ext cx="70679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II/ CRM performance : main insights</a:t>
            </a:r>
          </a:p>
        </p:txBody>
      </p:sp>
      <p:pic>
        <p:nvPicPr>
          <p:cNvPr id="3" name="Image 2" descr="Capture d’écran 2021-06-15 à 11.21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9" y="2625628"/>
            <a:ext cx="3107155" cy="548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24228" y="3454802"/>
            <a:ext cx="86454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/>
              <a:t>I suggest </a:t>
            </a:r>
            <a:r>
              <a:rPr lang="en-US" dirty="0" smtClean="0"/>
              <a:t>to </a:t>
            </a:r>
            <a:r>
              <a:rPr lang="en-US" dirty="0" err="1" smtClean="0"/>
              <a:t>reconduct</a:t>
            </a:r>
            <a:r>
              <a:rPr lang="en-US" dirty="0" smtClean="0"/>
              <a:t> the </a:t>
            </a:r>
            <a:r>
              <a:rPr lang="en-US" dirty="0"/>
              <a:t>2019 reactivation </a:t>
            </a:r>
            <a:r>
              <a:rPr lang="en-US" dirty="0" smtClean="0"/>
              <a:t>campaign</a:t>
            </a:r>
          </a:p>
          <a:p>
            <a:pPr lvl="2"/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fr-FR" dirty="0" smtClean="0"/>
              <a:t>Best</a:t>
            </a:r>
            <a:r>
              <a:rPr lang="en-US" dirty="0" smtClean="0"/>
              <a:t> net </a:t>
            </a:r>
            <a:r>
              <a:rPr lang="en-US" dirty="0"/>
              <a:t>ROI </a:t>
            </a:r>
            <a:r>
              <a:rPr lang="en-US" dirty="0" smtClean="0"/>
              <a:t>and ROI % with </a:t>
            </a:r>
            <a:r>
              <a:rPr lang="en-US" dirty="0"/>
              <a:t>an average cost of </a:t>
            </a:r>
            <a:r>
              <a:rPr lang="en-US" dirty="0" smtClean="0"/>
              <a:t>2.52 € to produce a 12,48 € revenue (495%!)</a:t>
            </a:r>
            <a:endParaRPr lang="en-US" dirty="0"/>
          </a:p>
          <a:p>
            <a:pPr lvl="2"/>
            <a:endParaRPr lang="en-US" dirty="0" smtClean="0"/>
          </a:p>
          <a:p>
            <a:pPr marL="1200150" lvl="2" indent="-285750">
              <a:buFont typeface="Wingdings" charset="2"/>
              <a:buChar char="§"/>
            </a:pPr>
            <a:r>
              <a:rPr lang="en-US" dirty="0" smtClean="0"/>
              <a:t>Additionally</a:t>
            </a:r>
            <a:r>
              <a:rPr lang="en-US" dirty="0"/>
              <a:t>, </a:t>
            </a:r>
            <a:r>
              <a:rPr lang="fr-FR" dirty="0" smtClean="0"/>
              <a:t>I</a:t>
            </a:r>
            <a:r>
              <a:rPr lang="en-US" dirty="0" smtClean="0"/>
              <a:t> think the </a:t>
            </a:r>
            <a:r>
              <a:rPr lang="en-US" dirty="0"/>
              <a:t>stronger incentive </a:t>
            </a:r>
            <a:r>
              <a:rPr lang="en-US" dirty="0" smtClean="0"/>
              <a:t>tested in 2020 showed </a:t>
            </a:r>
            <a:r>
              <a:rPr lang="en-US" dirty="0"/>
              <a:t>inelasticity revenue </a:t>
            </a:r>
            <a:r>
              <a:rPr lang="fr-FR" dirty="0" smtClean="0"/>
              <a:t>–</a:t>
            </a:r>
            <a:r>
              <a:rPr lang="en-US" dirty="0" smtClean="0"/>
              <a:t> incentive. If the </a:t>
            </a:r>
            <a:r>
              <a:rPr lang="en-US" dirty="0"/>
              <a:t>amount is too large, the excess cost is not offset by the increase in income, probably by creating too much opportunistic behavior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6163"/>
              </p:ext>
            </p:extLst>
          </p:nvPr>
        </p:nvGraphicFramePr>
        <p:xfrm>
          <a:off x="231099" y="1110568"/>
          <a:ext cx="8610643" cy="1307210"/>
        </p:xfrm>
        <a:graphic>
          <a:graphicData uri="http://schemas.openxmlformats.org/drawingml/2006/table">
            <a:tbl>
              <a:tblPr/>
              <a:tblGrid>
                <a:gridCol w="810032"/>
                <a:gridCol w="445517"/>
                <a:gridCol w="283511"/>
                <a:gridCol w="656126"/>
                <a:gridCol w="704728"/>
                <a:gridCol w="332113"/>
                <a:gridCol w="307813"/>
                <a:gridCol w="299712"/>
                <a:gridCol w="656126"/>
                <a:gridCol w="453618"/>
                <a:gridCol w="542722"/>
                <a:gridCol w="380716"/>
                <a:gridCol w="801932"/>
                <a:gridCol w="842434"/>
                <a:gridCol w="631825"/>
                <a:gridCol w="461718"/>
              </a:tblGrid>
              <a:tr h="166098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72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Campaign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of users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 up rate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of users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 up rate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cost active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cost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Net_Rev_Target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Net_Rev_Control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ROI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ROI 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0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2017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1 200 000,00 €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0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2018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61 600,00 €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2 450 000,00 €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1,76 €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68,24 €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8,24 €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0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2019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113 400,00 €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2 925 000,00 €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2,52 €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62,48 €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12,48 €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495%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0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2020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380 000,00 €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3 650 000,00 €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73,00 €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7,60 €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65,40 €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5,40 €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07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152243"/>
            <a:ext cx="89398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Need </a:t>
            </a:r>
            <a:r>
              <a:rPr lang="en-US" sz="2000" b="1" dirty="0" smtClean="0">
                <a:solidFill>
                  <a:srgbClr val="FF0000"/>
                </a:solidFill>
              </a:rPr>
              <a:t>synthetic KPI’s </a:t>
            </a:r>
            <a:r>
              <a:rPr lang="en-US" sz="2000" dirty="0"/>
              <a:t>for a </a:t>
            </a:r>
            <a:r>
              <a:rPr lang="en-US" sz="2000" b="1" dirty="0">
                <a:solidFill>
                  <a:srgbClr val="FF0000"/>
                </a:solidFill>
              </a:rPr>
              <a:t>population of 1 to N </a:t>
            </a:r>
            <a:r>
              <a:rPr lang="en-US" sz="2000" b="1" dirty="0" smtClean="0">
                <a:solidFill>
                  <a:srgbClr val="FF0000"/>
                </a:solidFill>
              </a:rPr>
              <a:t>individuals</a:t>
            </a:r>
          </a:p>
          <a:p>
            <a:pPr lvl="1"/>
            <a:endParaRPr lang="en-US" sz="20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We want our KPI’s  : 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Does </a:t>
            </a:r>
            <a:r>
              <a:rPr lang="en-US" sz="2000" dirty="0"/>
              <a:t>not reduce too much the information and heterogeneity of a cohort </a:t>
            </a:r>
            <a:r>
              <a:rPr lang="en-US" sz="2000" dirty="0" smtClean="0"/>
              <a:t> (Keep distribution </a:t>
            </a:r>
            <a:r>
              <a:rPr lang="en-US" sz="2000" dirty="0"/>
              <a:t>KPI's, median, </a:t>
            </a:r>
            <a:r>
              <a:rPr lang="en-US" sz="2000" dirty="0" smtClean="0"/>
              <a:t>,</a:t>
            </a:r>
            <a:r>
              <a:rPr lang="fr-FR" sz="2000" dirty="0" smtClean="0"/>
              <a:t>…)</a:t>
            </a:r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Allow us to compare populations registered at the “same period” (</a:t>
            </a:r>
            <a:r>
              <a:rPr lang="en-US" sz="2000" dirty="0"/>
              <a:t>Example : </a:t>
            </a:r>
            <a:r>
              <a:rPr lang="en-US" sz="2000" dirty="0" smtClean="0"/>
              <a:t>“Does revenue better for SEO than SEA this year ?”, “Does mean acquisition cost higher for SEA than Affiliation?... )</a:t>
            </a:r>
          </a:p>
          <a:p>
            <a:pPr marL="1200150" lvl="2" indent="-285750">
              <a:buFont typeface="Arial"/>
              <a:buChar char="•"/>
            </a:pPr>
            <a:endParaRPr lang="en-US" sz="20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Allow </a:t>
            </a:r>
            <a:r>
              <a:rPr lang="en-US" sz="2000" b="1" dirty="0" smtClean="0">
                <a:solidFill>
                  <a:srgbClr val="FF0000"/>
                </a:solidFill>
              </a:rPr>
              <a:t>comparisons over </a:t>
            </a:r>
            <a:r>
              <a:rPr lang="en-US" sz="2000" b="1" dirty="0">
                <a:solidFill>
                  <a:srgbClr val="FF0000"/>
                </a:solidFill>
              </a:rPr>
              <a:t>time </a:t>
            </a:r>
            <a:r>
              <a:rPr lang="en-US" sz="2000" dirty="0" smtClean="0"/>
              <a:t>for different seniority cohorts (Example </a:t>
            </a:r>
            <a:r>
              <a:rPr lang="en-US" sz="2000" dirty="0"/>
              <a:t>: </a:t>
            </a:r>
            <a:r>
              <a:rPr lang="en-US" sz="2000" dirty="0" smtClean="0"/>
              <a:t>“Are </a:t>
            </a:r>
            <a:r>
              <a:rPr lang="en-US" sz="2000" dirty="0"/>
              <a:t>the income projections better for the 2020 cohort compared to 2019</a:t>
            </a:r>
            <a:r>
              <a:rPr lang="en-US" sz="2000" dirty="0" smtClean="0"/>
              <a:t>?” ) </a:t>
            </a:r>
          </a:p>
        </p:txBody>
      </p:sp>
    </p:spTree>
    <p:extLst>
      <p:ext uri="{BB962C8B-B14F-4D97-AF65-F5344CB8AC3E}">
        <p14:creationId xmlns:p14="http://schemas.microsoft.com/office/powerpoint/2010/main" val="423657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33336" y="271179"/>
            <a:ext cx="70679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II/ CRM performance : Targeting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29523" y="67006"/>
            <a:ext cx="8972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smtClean="0"/>
              <a:t> </a:t>
            </a:r>
          </a:p>
          <a:p>
            <a:pPr lvl="0"/>
            <a:endParaRPr lang="fr-FR" b="1" dirty="0"/>
          </a:p>
          <a:p>
            <a:pPr lvl="0"/>
            <a:endParaRPr lang="en-US" b="1" dirty="0"/>
          </a:p>
          <a:p>
            <a:pPr lvl="0"/>
            <a:r>
              <a:rPr lang="en-US" b="1" dirty="0" smtClean="0"/>
              <a:t>1/ Definition of a core target ‘player’</a:t>
            </a:r>
          </a:p>
          <a:p>
            <a:pPr lvl="0"/>
            <a:endParaRPr lang="en-US" b="1" dirty="0"/>
          </a:p>
          <a:p>
            <a:pPr lvl="0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must agree </a:t>
            </a:r>
            <a:r>
              <a:rPr lang="en-US" dirty="0" smtClean="0"/>
              <a:t>on what is a “best client” and </a:t>
            </a:r>
            <a:r>
              <a:rPr lang="en-US" dirty="0"/>
              <a:t>define metrics to identify them. W</a:t>
            </a:r>
            <a:r>
              <a:rPr lang="en-US" dirty="0" smtClean="0"/>
              <a:t>e </a:t>
            </a:r>
            <a:r>
              <a:rPr lang="en-US" dirty="0"/>
              <a:t>can for example use scoring methods to define </a:t>
            </a:r>
            <a:r>
              <a:rPr lang="en-US" dirty="0" smtClean="0"/>
              <a:t>groups of </a:t>
            </a:r>
            <a:r>
              <a:rPr lang="en-US" dirty="0" err="1" smtClean="0"/>
              <a:t>core_target</a:t>
            </a:r>
            <a:r>
              <a:rPr lang="en-US" dirty="0" smtClean="0"/>
              <a:t> </a:t>
            </a:r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endParaRPr lang="en-GB" dirty="0" smtClean="0"/>
          </a:p>
          <a:p>
            <a:pPr lvl="0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29523" y="1812178"/>
            <a:ext cx="897244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b="1" dirty="0"/>
          </a:p>
          <a:p>
            <a:pPr lvl="0"/>
            <a:r>
              <a:rPr lang="en-US" b="1" dirty="0" smtClean="0"/>
              <a:t>2/ Better Knowledge of Acquisition source</a:t>
            </a:r>
          </a:p>
          <a:p>
            <a:pPr lvl="0"/>
            <a:endParaRPr lang="en-US" b="1" dirty="0"/>
          </a:p>
          <a:p>
            <a:pPr lvl="0"/>
            <a:r>
              <a:rPr lang="en-US" dirty="0" smtClean="0"/>
              <a:t>To allow </a:t>
            </a:r>
            <a:r>
              <a:rPr lang="en-US" dirty="0"/>
              <a:t>better management of digital campaigns and targeting, we </a:t>
            </a:r>
            <a:r>
              <a:rPr lang="en-US" dirty="0" smtClean="0"/>
              <a:t>also need to </a:t>
            </a:r>
            <a:r>
              <a:rPr lang="en-US" dirty="0"/>
              <a:t>introduce into all our analyzes a sublevel of the source acquisition in order to know more precisely the source of the </a:t>
            </a:r>
            <a:r>
              <a:rPr lang="en-US" dirty="0" smtClean="0"/>
              <a:t>traffic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en-GB" dirty="0" smtClean="0"/>
              <a:t>Keyword </a:t>
            </a:r>
            <a:r>
              <a:rPr lang="en-GB" dirty="0"/>
              <a:t>for </a:t>
            </a:r>
            <a:r>
              <a:rPr lang="en-GB" dirty="0" smtClean="0"/>
              <a:t>SEA, URL </a:t>
            </a:r>
            <a:r>
              <a:rPr lang="en-GB" dirty="0"/>
              <a:t>web page of entry for </a:t>
            </a:r>
            <a:r>
              <a:rPr lang="en-GB" dirty="0" smtClean="0"/>
              <a:t>SEO, Affiliate </a:t>
            </a:r>
            <a:r>
              <a:rPr lang="en-GB" dirty="0"/>
              <a:t>for </a:t>
            </a:r>
            <a:r>
              <a:rPr lang="en-GB" dirty="0" smtClean="0"/>
              <a:t>affiliation)</a:t>
            </a:r>
            <a:endParaRPr lang="fr-FR" dirty="0" smtClean="0"/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3/ </a:t>
            </a:r>
            <a:r>
              <a:rPr lang="fr-FR" b="1" dirty="0" err="1" smtClean="0"/>
              <a:t>Dashboarding</a:t>
            </a:r>
            <a:r>
              <a:rPr lang="fr-FR" b="1" dirty="0" smtClean="0"/>
              <a:t> &amp; </a:t>
            </a:r>
            <a:r>
              <a:rPr lang="fr-FR" b="1" dirty="0" err="1"/>
              <a:t>S</a:t>
            </a:r>
            <a:r>
              <a:rPr lang="fr-FR" b="1" dirty="0" err="1" smtClean="0"/>
              <a:t>tatistics</a:t>
            </a:r>
            <a:r>
              <a:rPr lang="fr-FR" b="1" dirty="0" smtClean="0"/>
              <a:t> </a:t>
            </a:r>
            <a:r>
              <a:rPr lang="fr-FR" b="1" dirty="0" err="1" smtClean="0"/>
              <a:t>tools</a:t>
            </a:r>
            <a:endParaRPr lang="en-GB" b="1" dirty="0"/>
          </a:p>
          <a:p>
            <a:pPr lvl="0"/>
            <a:endParaRPr lang="en-US" b="1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 err="1" smtClean="0"/>
              <a:t>Dashboarding</a:t>
            </a:r>
            <a:r>
              <a:rPr lang="en-US" dirty="0" smtClean="0"/>
              <a:t> and descriptive statistics combining core target, acquisition source and other variables (sex, age, region, device, </a:t>
            </a:r>
            <a:r>
              <a:rPr lang="fr-FR" dirty="0" smtClean="0"/>
              <a:t>….)</a:t>
            </a:r>
            <a:r>
              <a:rPr lang="en-US" dirty="0" smtClean="0"/>
              <a:t> of interest to identify which </a:t>
            </a:r>
            <a:r>
              <a:rPr lang="en-US" dirty="0" err="1" smtClean="0"/>
              <a:t>diferencies</a:t>
            </a:r>
            <a:r>
              <a:rPr lang="en-US" dirty="0" smtClean="0"/>
              <a:t> “best clients” from others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Statistics </a:t>
            </a:r>
            <a:r>
              <a:rPr lang="en-US" dirty="0"/>
              <a:t>tools to search systematically </a:t>
            </a:r>
            <a:r>
              <a:rPr lang="en-US" dirty="0" smtClean="0"/>
              <a:t>what </a:t>
            </a:r>
            <a:r>
              <a:rPr lang="en-US" dirty="0"/>
              <a:t>differentiates </a:t>
            </a:r>
            <a:r>
              <a:rPr lang="en-US" dirty="0" smtClean="0"/>
              <a:t>“best clients” (</a:t>
            </a:r>
            <a:r>
              <a:rPr lang="en-US" dirty="0"/>
              <a:t>age, sex, device, region, </a:t>
            </a:r>
            <a:r>
              <a:rPr lang="en-US" dirty="0" err="1"/>
              <a:t>day_of_activity</a:t>
            </a:r>
            <a:r>
              <a:rPr lang="en-US" dirty="0"/>
              <a:t>, ...</a:t>
            </a:r>
            <a:r>
              <a:rPr lang="en-US" dirty="0" smtClean="0"/>
              <a:t>) from others :</a:t>
            </a:r>
          </a:p>
          <a:p>
            <a:pPr marL="285750" lvl="0" indent="-285750">
              <a:buFont typeface="Arial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=&gt; Scoring or Classification methods (discriminant analysis) for example</a:t>
            </a:r>
          </a:p>
          <a:p>
            <a:pPr marL="742950" lvl="1" indent="-285750">
              <a:buFont typeface="Arial"/>
              <a:buChar char="•"/>
            </a:pPr>
            <a:endParaRPr lang="en-US" b="1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endParaRPr lang="en-GB" dirty="0" smtClean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451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33336" y="271179"/>
            <a:ext cx="70679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Thanks !</a:t>
            </a:r>
            <a:endParaRPr lang="en-GB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8798" y="1418003"/>
            <a:ext cx="897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err="1"/>
              <a:t>github.com</a:t>
            </a:r>
            <a:r>
              <a:rPr lang="en-US" b="1" dirty="0"/>
              <a:t>/Zailaoui75/</a:t>
            </a:r>
            <a:r>
              <a:rPr lang="en-US" b="1" dirty="0" err="1"/>
              <a:t>betclic_data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>
            <a:off x="328798" y="1290392"/>
            <a:ext cx="619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https</a:t>
            </a:r>
            <a:r>
              <a:rPr lang="tr-TR" b="1" dirty="0"/>
              <a:t>://</a:t>
            </a:r>
            <a:r>
              <a:rPr lang="tr-TR" b="1" dirty="0" err="1"/>
              <a:t>bva</a:t>
            </a:r>
            <a:r>
              <a:rPr lang="tr-TR" b="1" dirty="0"/>
              <a:t>-data-</a:t>
            </a:r>
            <a:r>
              <a:rPr lang="tr-TR" b="1" dirty="0" err="1"/>
              <a:t>viz.shinyapps.io</a:t>
            </a:r>
            <a:r>
              <a:rPr lang="tr-TR" b="1" dirty="0"/>
              <a:t>/</a:t>
            </a:r>
            <a:r>
              <a:rPr lang="tr-TR" b="1" dirty="0" err="1"/>
              <a:t>appli_shiny</a:t>
            </a:r>
            <a:r>
              <a:rPr lang="tr-TR" b="1" dirty="0"/>
              <a:t>/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2689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84583" y="90811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Basic KPI’s of a campaign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50262" y="1843322"/>
            <a:ext cx="61550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/>
              <a:buChar char="•"/>
            </a:pPr>
            <a:r>
              <a:rPr lang="fr-FR" sz="2000" b="1" dirty="0" err="1" smtClean="0"/>
              <a:t>New_clients</a:t>
            </a:r>
            <a:endParaRPr lang="fr-FR" sz="2000" b="1" dirty="0">
              <a:solidFill>
                <a:srgbClr val="008000"/>
              </a:solidFill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000" b="1" dirty="0" smtClean="0">
                <a:solidFill>
                  <a:srgbClr val="008000"/>
                </a:solidFill>
              </a:rPr>
              <a:t>Total Revenue</a:t>
            </a:r>
          </a:p>
          <a:p>
            <a:pPr marL="1257300" lvl="2" indent="-342900">
              <a:buFont typeface="Arial"/>
              <a:buChar char="•"/>
            </a:pPr>
            <a:r>
              <a:rPr lang="fr-FR" sz="2000" b="1" dirty="0" err="1" smtClean="0">
                <a:solidFill>
                  <a:srgbClr val="008000"/>
                </a:solidFill>
              </a:rPr>
              <a:t>Mean</a:t>
            </a:r>
            <a:r>
              <a:rPr lang="fr-FR" sz="2000" b="1" dirty="0" smtClean="0">
                <a:solidFill>
                  <a:srgbClr val="008000"/>
                </a:solidFill>
              </a:rPr>
              <a:t> Revenue </a:t>
            </a:r>
            <a:endParaRPr lang="fr-FR" sz="2000" b="1" dirty="0">
              <a:solidFill>
                <a:srgbClr val="008000"/>
              </a:solidFill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000" b="1" dirty="0" smtClean="0">
                <a:solidFill>
                  <a:srgbClr val="FF0000"/>
                </a:solidFill>
              </a:rPr>
              <a:t>Total Acquisition </a:t>
            </a:r>
            <a:r>
              <a:rPr lang="fr-FR" sz="2000" b="1" dirty="0" err="1" smtClean="0">
                <a:solidFill>
                  <a:srgbClr val="FF0000"/>
                </a:solidFill>
              </a:rPr>
              <a:t>Cost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000" b="1" dirty="0" err="1" smtClean="0">
                <a:solidFill>
                  <a:srgbClr val="FF0000"/>
                </a:solidFill>
              </a:rPr>
              <a:t>Mean</a:t>
            </a:r>
            <a:r>
              <a:rPr lang="fr-FR" sz="2000" b="1" dirty="0" smtClean="0">
                <a:solidFill>
                  <a:srgbClr val="FF0000"/>
                </a:solidFill>
              </a:rPr>
              <a:t> Acquisition </a:t>
            </a:r>
            <a:r>
              <a:rPr lang="fr-FR" sz="2000" b="1" dirty="0" err="1" smtClean="0">
                <a:solidFill>
                  <a:srgbClr val="FF0000"/>
                </a:solidFill>
              </a:rPr>
              <a:t>Cost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000" b="1" dirty="0" smtClean="0"/>
              <a:t>Total Profit </a:t>
            </a:r>
            <a:r>
              <a:rPr lang="fr-FR" sz="2000" dirty="0" smtClean="0"/>
              <a:t>: Total Revenue – Total </a:t>
            </a:r>
            <a:r>
              <a:rPr lang="fr-FR" sz="2000" dirty="0" err="1" smtClean="0"/>
              <a:t>Cost</a:t>
            </a:r>
            <a:endParaRPr lang="fr-FR" sz="2000" dirty="0" smtClean="0"/>
          </a:p>
          <a:p>
            <a:pPr marL="1257300" lvl="2" indent="-342900">
              <a:buFont typeface="Arial"/>
              <a:buChar char="•"/>
            </a:pPr>
            <a:r>
              <a:rPr lang="fr-FR" sz="2000" b="1" dirty="0" err="1" smtClean="0"/>
              <a:t>Mean</a:t>
            </a:r>
            <a:r>
              <a:rPr lang="fr-FR" sz="2000" b="1" dirty="0" smtClean="0"/>
              <a:t> Profit</a:t>
            </a:r>
            <a:endParaRPr lang="fr-FR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-356994" y="4489121"/>
            <a:ext cx="8818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sz="2000" b="1" dirty="0" smtClean="0">
              <a:solidFill>
                <a:srgbClr val="0080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8000"/>
                </a:solidFill>
              </a:rPr>
              <a:t>Revenue KPI’s : </a:t>
            </a:r>
            <a:r>
              <a:rPr lang="en-US" sz="2000" dirty="0" smtClean="0"/>
              <a:t>keys data but imperfect (censored by time, variability, outliers,</a:t>
            </a:r>
            <a:r>
              <a:rPr lang="fr-FR" sz="2000" dirty="0" smtClean="0"/>
              <a:t>…)</a:t>
            </a:r>
            <a:r>
              <a:rPr lang="en-US" sz="2000" dirty="0" smtClean="0"/>
              <a:t> need to introduce other indicators to complete “revenue vision”</a:t>
            </a:r>
          </a:p>
          <a:p>
            <a:pPr lvl="2"/>
            <a:r>
              <a:rPr lang="en-US" sz="2000" b="1" dirty="0" err="1" smtClean="0">
                <a:solidFill>
                  <a:srgbClr val="DC0005"/>
                </a:solidFill>
              </a:rPr>
              <a:t>Acquisition_Cost</a:t>
            </a:r>
            <a:r>
              <a:rPr lang="en-US" sz="2000" b="1" dirty="0" smtClean="0">
                <a:solidFill>
                  <a:srgbClr val="DC0005"/>
                </a:solidFill>
              </a:rPr>
              <a:t> KPI’s </a:t>
            </a:r>
            <a:r>
              <a:rPr lang="en-US" sz="2000" dirty="0"/>
              <a:t>: </a:t>
            </a:r>
            <a:r>
              <a:rPr lang="en-US" sz="2000" dirty="0" smtClean="0"/>
              <a:t>Acquisition are fixed over time (once paid) </a:t>
            </a:r>
            <a:r>
              <a:rPr lang="en-US" sz="2000" dirty="0"/>
              <a:t>and these data are sufficient for the "cost </a:t>
            </a:r>
            <a:r>
              <a:rPr lang="en-US" sz="2000" dirty="0" smtClean="0"/>
              <a:t>revenue vision"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</a:p>
        </p:txBody>
      </p:sp>
    </p:spTree>
    <p:extLst>
      <p:ext uri="{BB962C8B-B14F-4D97-AF65-F5344CB8AC3E}">
        <p14:creationId xmlns:p14="http://schemas.microsoft.com/office/powerpoint/2010/main" val="320999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71736" y="856821"/>
            <a:ext cx="9315736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fr-FR" dirty="0"/>
          </a:p>
          <a:p>
            <a:pPr lvl="1"/>
            <a:endParaRPr lang="fr-FR" b="1" dirty="0"/>
          </a:p>
          <a:p>
            <a:pPr lvl="1"/>
            <a:r>
              <a:rPr lang="fr-FR" dirty="0" smtClean="0"/>
              <a:t>Revenue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imperfect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reasons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lvl="1"/>
            <a:endParaRPr lang="en-GB" b="1" u="sng" dirty="0" smtClean="0"/>
          </a:p>
          <a:p>
            <a:pPr marL="742950" lvl="1" indent="-285750">
              <a:buFont typeface="Arial"/>
              <a:buChar char="•"/>
            </a:pPr>
            <a:r>
              <a:rPr lang="en-GB" b="1" dirty="0"/>
              <a:t>Truncated data </a:t>
            </a:r>
            <a:r>
              <a:rPr lang="en-GB" dirty="0" smtClean="0"/>
              <a:t>(we don’t know future revenues) =&gt; Difficulty to compare old and new cohorts (old cohorts have “more value”)</a:t>
            </a:r>
          </a:p>
          <a:p>
            <a:pPr marL="742950" lvl="1" indent="-285750">
              <a:buFont typeface="Arial"/>
              <a:buChar char="•"/>
            </a:pPr>
            <a:endParaRPr lang="en-GB" dirty="0" smtClean="0"/>
          </a:p>
          <a:p>
            <a:pPr lvl="1"/>
            <a:r>
              <a:rPr lang="en-GB" dirty="0" smtClean="0"/>
              <a:t>	=&gt; We introduce </a:t>
            </a:r>
            <a:r>
              <a:rPr lang="en-GB" b="1" dirty="0" err="1" smtClean="0">
                <a:solidFill>
                  <a:srgbClr val="FF0000"/>
                </a:solidFill>
              </a:rPr>
              <a:t>Mean_revenue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after 1month, 2 months, </a:t>
            </a:r>
            <a:r>
              <a:rPr lang="en-GB" b="1" dirty="0" smtClean="0">
                <a:solidFill>
                  <a:srgbClr val="FF0000"/>
                </a:solidFill>
              </a:rPr>
              <a:t>6 months, </a:t>
            </a:r>
            <a:r>
              <a:rPr lang="en-GB" b="1" dirty="0" err="1" smtClean="0">
                <a:solidFill>
                  <a:srgbClr val="FF0000"/>
                </a:solidFill>
              </a:rPr>
              <a:t>etc</a:t>
            </a:r>
            <a:r>
              <a:rPr lang="fr-FR" b="1" dirty="0" smtClean="0"/>
              <a:t>…</a:t>
            </a:r>
            <a:r>
              <a:rPr lang="en-GB" b="1" dirty="0" smtClean="0"/>
              <a:t> </a:t>
            </a:r>
            <a:r>
              <a:rPr lang="en-GB" dirty="0" smtClean="0"/>
              <a:t>to compare performance cohorts  from </a:t>
            </a:r>
            <a:r>
              <a:rPr lang="en-GB" dirty="0" err="1" smtClean="0"/>
              <a:t>th</a:t>
            </a:r>
            <a:r>
              <a:rPr lang="fr-FR" dirty="0" err="1" smtClean="0"/>
              <a:t>ei</a:t>
            </a:r>
            <a:r>
              <a:rPr lang="en-GB" dirty="0" smtClean="0"/>
              <a:t>r beginning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	=&gt; </a:t>
            </a:r>
            <a:r>
              <a:rPr lang="en-GB" b="1" dirty="0" err="1" smtClean="0">
                <a:solidFill>
                  <a:srgbClr val="FF0000"/>
                </a:solidFill>
              </a:rPr>
              <a:t>Cash_Balance_Category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to </a:t>
            </a:r>
            <a:r>
              <a:rPr lang="en-US" dirty="0" smtClean="0"/>
              <a:t>try </a:t>
            </a:r>
            <a:r>
              <a:rPr lang="en-US" dirty="0"/>
              <a:t>to </a:t>
            </a:r>
            <a:r>
              <a:rPr lang="en-US" dirty="0" smtClean="0"/>
              <a:t>anticipate the future activity or inactivity</a:t>
            </a:r>
            <a:endParaRPr lang="fr-FR" dirty="0"/>
          </a:p>
          <a:p>
            <a:pPr lvl="1"/>
            <a:endParaRPr lang="en-GB" dirty="0" smtClean="0"/>
          </a:p>
          <a:p>
            <a:pPr marL="742950" lvl="1" indent="-285750">
              <a:buFont typeface="Arial"/>
              <a:buChar char="•"/>
            </a:pPr>
            <a:r>
              <a:rPr lang="en-GB" b="1" dirty="0" smtClean="0"/>
              <a:t>Variability </a:t>
            </a:r>
            <a:r>
              <a:rPr lang="en-GB" b="1" dirty="0"/>
              <a:t>of </a:t>
            </a:r>
            <a:r>
              <a:rPr lang="en-GB" b="1" dirty="0" smtClean="0"/>
              <a:t>revenue</a:t>
            </a:r>
          </a:p>
          <a:p>
            <a:pPr marL="742950" lvl="1" indent="-285750">
              <a:buFont typeface="Arial"/>
              <a:buChar char="•"/>
            </a:pPr>
            <a:endParaRPr lang="en-GB" dirty="0"/>
          </a:p>
          <a:p>
            <a:pPr lvl="1"/>
            <a:r>
              <a:rPr lang="en-GB" dirty="0" smtClean="0"/>
              <a:t> 	=&gt; It’s betting and sometimes, the activity is well but results are wrong </a:t>
            </a:r>
          </a:p>
          <a:p>
            <a:pPr lvl="1"/>
            <a:r>
              <a:rPr lang="en-GB" dirty="0"/>
              <a:t>	</a:t>
            </a:r>
            <a:r>
              <a:rPr lang="en-GB" dirty="0" smtClean="0"/>
              <a:t>We take into account a new variable =&gt; </a:t>
            </a:r>
            <a:r>
              <a:rPr lang="en-GB" b="1" dirty="0" err="1" smtClean="0">
                <a:solidFill>
                  <a:srgbClr val="FF0000"/>
                </a:solidFill>
              </a:rPr>
              <a:t>Betting_Amount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fr-FR" b="1" dirty="0" err="1" smtClean="0"/>
              <a:t>Outliers</a:t>
            </a:r>
            <a:r>
              <a:rPr lang="fr-FR" b="1" dirty="0" smtClean="0"/>
              <a:t> </a:t>
            </a:r>
            <a:r>
              <a:rPr lang="fr-FR" b="1" dirty="0" err="1" smtClean="0"/>
              <a:t>effects</a:t>
            </a:r>
            <a:r>
              <a:rPr lang="fr-FR" b="1" dirty="0" smtClean="0"/>
              <a:t> and </a:t>
            </a:r>
            <a:r>
              <a:rPr lang="fr-FR" b="1" dirty="0" err="1" smtClean="0"/>
              <a:t>mean</a:t>
            </a:r>
            <a:endParaRPr lang="fr-FR" b="1" dirty="0" smtClean="0"/>
          </a:p>
          <a:p>
            <a:pPr marL="742950" lvl="1" indent="-285750">
              <a:buFont typeface="Arial"/>
              <a:buChar char="•"/>
            </a:pPr>
            <a:endParaRPr lang="fr-FR" dirty="0"/>
          </a:p>
          <a:p>
            <a:pPr lvl="2"/>
            <a:r>
              <a:rPr lang="fr-FR" dirty="0" smtClean="0"/>
              <a:t>=&gt;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introduce</a:t>
            </a:r>
            <a:r>
              <a:rPr lang="fr-FR" dirty="0" smtClean="0"/>
              <a:t> quantiles of </a:t>
            </a:r>
            <a:r>
              <a:rPr lang="fr-FR" dirty="0" err="1" smtClean="0"/>
              <a:t>Mean_Revenue</a:t>
            </a:r>
            <a:r>
              <a:rPr lang="fr-FR" dirty="0" smtClean="0"/>
              <a:t> : </a:t>
            </a:r>
            <a:r>
              <a:rPr lang="fr-FR" b="1" u="sng" dirty="0" err="1" smtClean="0">
                <a:solidFill>
                  <a:srgbClr val="FF0000"/>
                </a:solidFill>
              </a:rPr>
              <a:t>Median_Revenue</a:t>
            </a:r>
            <a:r>
              <a:rPr lang="fr-FR" dirty="0" smtClean="0"/>
              <a:t>  </a:t>
            </a:r>
            <a:endParaRPr lang="en-GB" dirty="0"/>
          </a:p>
          <a:p>
            <a:pPr lvl="1"/>
            <a:endParaRPr lang="en-GB" b="1" u="sng" dirty="0"/>
          </a:p>
          <a:p>
            <a:pPr lvl="1"/>
            <a:endParaRPr lang="en-GB" b="1" u="sng" dirty="0" smtClean="0"/>
          </a:p>
          <a:p>
            <a:pPr lvl="1"/>
            <a:endParaRPr lang="en-GB" b="1" u="sng" dirty="0"/>
          </a:p>
          <a:p>
            <a:pPr lvl="1"/>
            <a:endParaRPr lang="en-GB" b="1" u="sng" dirty="0" smtClean="0"/>
          </a:p>
          <a:p>
            <a:pPr lvl="1"/>
            <a:endParaRPr lang="en-GB" b="1" u="sng" dirty="0" smtClean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</a:p>
        </p:txBody>
      </p:sp>
      <p:sp>
        <p:nvSpPr>
          <p:cNvPr id="7" name="Rectangle 6"/>
          <p:cNvSpPr/>
          <p:nvPr/>
        </p:nvSpPr>
        <p:spPr>
          <a:xfrm>
            <a:off x="-184583" y="90811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Complete “revenue vision”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52274" y="99931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b="1" dirty="0" smtClean="0"/>
              <a:t>Summary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 </a:t>
            </a:r>
          </a:p>
        </p:txBody>
      </p:sp>
      <p:pic>
        <p:nvPicPr>
          <p:cNvPr id="11" name="Image 10" descr="comparaiso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9"/>
          <a:stretch/>
        </p:blipFill>
        <p:spPr>
          <a:xfrm>
            <a:off x="931854" y="4117266"/>
            <a:ext cx="2740241" cy="2556335"/>
          </a:xfrm>
          <a:prstGeom prst="rect">
            <a:avLst/>
          </a:prstGeom>
        </p:spPr>
      </p:pic>
      <p:pic>
        <p:nvPicPr>
          <p:cNvPr id="2" name="Image 1" descr="Capture d’écran 2021-06-15 à 18.41.4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4" y="1605121"/>
            <a:ext cx="7794440" cy="1818702"/>
          </a:xfrm>
          <a:prstGeom prst="rect">
            <a:avLst/>
          </a:prstGeom>
        </p:spPr>
      </p:pic>
      <p:pic>
        <p:nvPicPr>
          <p:cNvPr id="3" name="Image 2" descr="Capture d’écran 2021-06-15 à 18.45.4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4" y="3423823"/>
            <a:ext cx="1730604" cy="877843"/>
          </a:xfrm>
          <a:prstGeom prst="rect">
            <a:avLst/>
          </a:prstGeom>
        </p:spPr>
      </p:pic>
      <p:pic>
        <p:nvPicPr>
          <p:cNvPr id="4" name="Image 3" descr="Capture d’écran 2021-06-15 à 18.46.3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33" y="3511092"/>
            <a:ext cx="1917817" cy="790574"/>
          </a:xfrm>
          <a:prstGeom prst="rect">
            <a:avLst/>
          </a:prstGeom>
        </p:spPr>
      </p:pic>
      <p:pic>
        <p:nvPicPr>
          <p:cNvPr id="5" name="Image 4" descr="Capture d’écran 2021-06-15 à 18.48.2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95" y="4519357"/>
            <a:ext cx="4757036" cy="1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</a:p>
        </p:txBody>
      </p:sp>
      <p:pic>
        <p:nvPicPr>
          <p:cNvPr id="2" name="Image 1" descr="Capture d’écran 2021-06-15 à 18.22.3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3" y="3492413"/>
            <a:ext cx="7606140" cy="30101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8798" y="1278368"/>
            <a:ext cx="816205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Table User </a:t>
            </a:r>
          </a:p>
          <a:p>
            <a:endParaRPr lang="fr-FR" b="1" dirty="0" smtClean="0"/>
          </a:p>
          <a:p>
            <a:pPr marL="742950" lvl="1" indent="-285750">
              <a:buFont typeface="Arial"/>
              <a:buChar char="•"/>
            </a:pPr>
            <a:r>
              <a:rPr lang="fr-FR" b="1" dirty="0" err="1" smtClean="0"/>
              <a:t>Cash_Balance_Category</a:t>
            </a:r>
            <a:endParaRPr lang="fr-FR" b="1" dirty="0" smtClean="0"/>
          </a:p>
          <a:p>
            <a:endParaRPr lang="fr-FR" b="1" dirty="0" smtClean="0"/>
          </a:p>
          <a:p>
            <a:pPr marL="742950" lvl="1" indent="-285750">
              <a:buFont typeface="Arial"/>
              <a:buChar char="•"/>
            </a:pPr>
            <a:r>
              <a:rPr lang="fr-FR" b="1" dirty="0" err="1" smtClean="0"/>
              <a:t>Inactivity_Category</a:t>
            </a:r>
            <a:r>
              <a:rPr lang="fr-FR" b="1" dirty="0" smtClean="0"/>
              <a:t> : </a:t>
            </a:r>
            <a:r>
              <a:rPr lang="fr-FR" dirty="0" smtClean="0"/>
              <a:t>‘active’ (active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month</a:t>
            </a:r>
            <a:r>
              <a:rPr lang="fr-FR" dirty="0" smtClean="0"/>
              <a:t>),’inactive_1M’ (inactive </a:t>
            </a:r>
            <a:r>
              <a:rPr lang="fr-FR" dirty="0" err="1" smtClean="0"/>
              <a:t>from</a:t>
            </a:r>
            <a:r>
              <a:rPr lang="fr-FR" dirty="0" smtClean="0"/>
              <a:t> 1M), ‘inactive_2M’, ’inactive_3M_5M’, ‘inactive_6M_11M)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71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</a:p>
        </p:txBody>
      </p:sp>
      <p:pic>
        <p:nvPicPr>
          <p:cNvPr id="9" name="Image 8" descr="Capture d’écran 2021-06-15 à 18.24.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72" y="2126789"/>
            <a:ext cx="1888242" cy="4382709"/>
          </a:xfrm>
          <a:prstGeom prst="rect">
            <a:avLst/>
          </a:prstGeom>
        </p:spPr>
      </p:pic>
      <p:pic>
        <p:nvPicPr>
          <p:cNvPr id="10" name="Image 9" descr="Capture d’écran 2021-06-15 à 18.25.32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4" y="2126789"/>
            <a:ext cx="901870" cy="43548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8798" y="1128451"/>
            <a:ext cx="8162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Table User </a:t>
            </a:r>
          </a:p>
          <a:p>
            <a:endParaRPr lang="fr-FR" b="1" dirty="0" smtClean="0"/>
          </a:p>
          <a:p>
            <a:pPr marL="742950" lvl="1" indent="-285750">
              <a:buFont typeface="Arial"/>
              <a:buChar char="•"/>
            </a:pPr>
            <a:r>
              <a:rPr lang="fr-FR" b="1" dirty="0" err="1" smtClean="0"/>
              <a:t>Amount</a:t>
            </a:r>
            <a:r>
              <a:rPr lang="fr-FR" b="1" dirty="0" smtClean="0"/>
              <a:t> </a:t>
            </a:r>
            <a:r>
              <a:rPr lang="fr-FR" b="1" dirty="0" err="1" smtClean="0"/>
              <a:t>bets</a:t>
            </a:r>
            <a:r>
              <a:rPr lang="fr-FR" b="1" dirty="0" smtClean="0"/>
              <a:t> </a:t>
            </a:r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41940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9790" y="219180"/>
            <a:ext cx="73883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Data </a:t>
            </a:r>
            <a:r>
              <a:rPr lang="en-GB" sz="3200" b="1" dirty="0" err="1" smtClean="0"/>
              <a:t>Viz</a:t>
            </a:r>
            <a:endParaRPr lang="en-GB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8797" y="1000497"/>
            <a:ext cx="8041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 created a </a:t>
            </a:r>
            <a:r>
              <a:rPr lang="en-US" dirty="0"/>
              <a:t>small example of </a:t>
            </a:r>
            <a:r>
              <a:rPr lang="en-US" dirty="0" smtClean="0"/>
              <a:t>dashboard to represent main KPI’s</a:t>
            </a:r>
          </a:p>
          <a:p>
            <a:endParaRPr lang="en-US" dirty="0" smtClean="0"/>
          </a:p>
          <a:p>
            <a:r>
              <a:rPr lang="tr-TR" sz="2400" b="1" dirty="0" err="1" smtClean="0"/>
              <a:t>https</a:t>
            </a:r>
            <a:r>
              <a:rPr lang="tr-TR" sz="2400" b="1" dirty="0"/>
              <a:t>://</a:t>
            </a:r>
            <a:r>
              <a:rPr lang="tr-TR" sz="2400" b="1" dirty="0" err="1"/>
              <a:t>bva</a:t>
            </a:r>
            <a:r>
              <a:rPr lang="tr-TR" sz="2400" b="1" dirty="0"/>
              <a:t>-data-</a:t>
            </a:r>
            <a:r>
              <a:rPr lang="tr-TR" sz="2400" b="1" dirty="0" err="1"/>
              <a:t>viz.shinyapps.io</a:t>
            </a:r>
            <a:r>
              <a:rPr lang="tr-TR" sz="2400" b="1" dirty="0"/>
              <a:t>/</a:t>
            </a:r>
            <a:r>
              <a:rPr lang="tr-TR" sz="2400" b="1" dirty="0" err="1"/>
              <a:t>appli_shiny</a:t>
            </a:r>
            <a:r>
              <a:rPr lang="tr-TR" sz="2400" b="1" dirty="0"/>
              <a:t>/</a:t>
            </a:r>
            <a:endParaRPr lang="fr-FR" sz="2400" b="1" dirty="0"/>
          </a:p>
        </p:txBody>
      </p:sp>
      <p:pic>
        <p:nvPicPr>
          <p:cNvPr id="9" name="Image 8" descr="Capture d’écran 2021-06-15 à 19.03.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1" y="2256594"/>
            <a:ext cx="7012333" cy="40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9790" y="219180"/>
            <a:ext cx="73883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Data </a:t>
            </a:r>
            <a:r>
              <a:rPr lang="en-GB" sz="3200" b="1" dirty="0" err="1" smtClean="0"/>
              <a:t>Viz</a:t>
            </a:r>
            <a:endParaRPr lang="en-GB" sz="32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79464" y="1037598"/>
            <a:ext cx="89507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We can visualize main </a:t>
            </a:r>
            <a:r>
              <a:rPr lang="en-US" dirty="0"/>
              <a:t>KPIS </a:t>
            </a:r>
            <a:r>
              <a:rPr lang="en-US" dirty="0" smtClean="0"/>
              <a:t>defined previously in </a:t>
            </a:r>
            <a:r>
              <a:rPr lang="en-US" dirty="0"/>
              <a:t>the 2 main </a:t>
            </a:r>
            <a:r>
              <a:rPr lang="en-US" dirty="0" smtClean="0"/>
              <a:t>dimensions 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selected acquisition </a:t>
            </a:r>
            <a:r>
              <a:rPr lang="en-US" dirty="0" smtClean="0"/>
              <a:t>periods of our choice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B</a:t>
            </a:r>
            <a:r>
              <a:rPr lang="en-US" dirty="0" smtClean="0"/>
              <a:t>y traffic </a:t>
            </a:r>
            <a:r>
              <a:rPr lang="en-US" dirty="0"/>
              <a:t>sources (all or </a:t>
            </a:r>
            <a:r>
              <a:rPr lang="en-US" dirty="0" smtClean="0"/>
              <a:t>specifically)</a:t>
            </a:r>
            <a:endParaRPr lang="fr-FR" dirty="0" smtClean="0"/>
          </a:p>
          <a:p>
            <a:pPr marL="1200150" lvl="2" indent="-285750">
              <a:buFont typeface="Arial"/>
              <a:buChar char="•"/>
            </a:pPr>
            <a:endParaRPr lang="fr-FR" dirty="0" smtClean="0"/>
          </a:p>
          <a:p>
            <a:pPr marL="742950" lvl="1" indent="-285750">
              <a:buFont typeface="Arial"/>
              <a:buChar char="•"/>
            </a:pPr>
            <a:endParaRPr lang="fr-FR" dirty="0" smtClean="0"/>
          </a:p>
          <a:p>
            <a:pPr marL="1200150" lvl="2" indent="-285750">
              <a:buFont typeface="Arial"/>
              <a:buChar char="•"/>
            </a:pPr>
            <a:endParaRPr lang="fr-FR" dirty="0"/>
          </a:p>
        </p:txBody>
      </p:sp>
      <p:pic>
        <p:nvPicPr>
          <p:cNvPr id="9" name="Image 8" descr="Capture d’écran 2021-06-15 à 19.15.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7" y="2636897"/>
            <a:ext cx="6481091" cy="36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63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8318</TotalTime>
  <Words>1668</Words>
  <Application>Microsoft Macintosh PowerPoint</Application>
  <PresentationFormat>Présentation à l'écran (4:3)</PresentationFormat>
  <Paragraphs>296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Zizou_galaxie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Robert Duval</dc:creator>
  <cp:lastModifiedBy>Robert Duval</cp:lastModifiedBy>
  <cp:revision>91</cp:revision>
  <dcterms:created xsi:type="dcterms:W3CDTF">2021-06-08T07:34:59Z</dcterms:created>
  <dcterms:modified xsi:type="dcterms:W3CDTF">2021-06-16T10:12:55Z</dcterms:modified>
</cp:coreProperties>
</file>