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9144000" cy="5143500" type="screen16x9"/>
  <p:notesSz cx="6858000" cy="9144000"/>
  <p:embeddedFontLst>
    <p:embeddedFont>
      <p:font typeface="Inter" panose="020B0604020202020204" charset="0"/>
      <p:regular r:id="rId12"/>
      <p:bold r:id="rId13"/>
    </p:embeddedFont>
    <p:embeddedFont>
      <p:font typeface="Bebas Neue" panose="020B0604020202020204" charset="0"/>
      <p:regular r:id="rId14"/>
    </p:embeddedFont>
    <p:embeddedFont>
      <p:font typeface="Abel" panose="020B0604020202020204" charset="0"/>
      <p:regular r:id="rId15"/>
    </p:embeddedFont>
    <p:embeddedFont>
      <p:font typeface="Nunito Light" panose="020B0604020202020204" charset="0"/>
      <p:regular r:id="rId16"/>
      <p:italic r:id="rId17"/>
    </p:embeddedFont>
    <p:embeddedFont>
      <p:font typeface="Abadi" panose="020B0604020202020204" charset="0"/>
      <p:regular r:id="rId18"/>
    </p:embeddedFont>
    <p:embeddedFont>
      <p:font typeface="DM Serif Display" panose="020B0604020202020204" charset="0"/>
      <p: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zzak ghrawi" initials="rg" lastIdx="2" clrIdx="0">
    <p:extLst>
      <p:ext uri="{19B8F6BF-5375-455C-9EA6-DF929625EA0E}">
        <p15:presenceInfo xmlns:p15="http://schemas.microsoft.com/office/powerpoint/2012/main" userId="c07c454f02257a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E1699-4AA7-4393-8990-836D6B32B871}">
  <a:tblStyle styleId="{8DEE1699-4AA7-4393-8990-836D6B32B8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60578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61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67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74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7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417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789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c823060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c823060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35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3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c823060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c823060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93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385350" y="-406375"/>
            <a:ext cx="1461900" cy="14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7025" y="1461800"/>
            <a:ext cx="7698600" cy="1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65099" y="32059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4"/>
          <p:cNvGrpSpPr/>
          <p:nvPr/>
        </p:nvGrpSpPr>
        <p:grpSpPr>
          <a:xfrm>
            <a:off x="2130238" y="-741250"/>
            <a:ext cx="5563700" cy="5947800"/>
            <a:chOff x="2130238" y="-741250"/>
            <a:chExt cx="5563700" cy="5947800"/>
          </a:xfrm>
        </p:grpSpPr>
        <p:sp>
          <p:nvSpPr>
            <p:cNvPr id="112" name="Google Shape;112;p14"/>
            <p:cNvSpPr/>
            <p:nvPr/>
          </p:nvSpPr>
          <p:spPr>
            <a:xfrm>
              <a:off x="6232038" y="374465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130238" y="-74125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716550" y="539500"/>
            <a:ext cx="77109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1"/>
          </p:nvPr>
        </p:nvSpPr>
        <p:spPr>
          <a:xfrm>
            <a:off x="713225" y="1513175"/>
            <a:ext cx="4469700" cy="30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badi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16" name="Google Shape;116;p14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117" name="Google Shape;117;p14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4"/>
          <p:cNvSpPr>
            <a:spLocks noGrp="1"/>
          </p:cNvSpPr>
          <p:nvPr>
            <p:ph type="pic" idx="2"/>
          </p:nvPr>
        </p:nvSpPr>
        <p:spPr>
          <a:xfrm>
            <a:off x="5627975" y="1559075"/>
            <a:ext cx="2799600" cy="2799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5"/>
          <p:cNvGrpSpPr/>
          <p:nvPr/>
        </p:nvGrpSpPr>
        <p:grpSpPr>
          <a:xfrm>
            <a:off x="-313862" y="-458700"/>
            <a:ext cx="5830025" cy="4897075"/>
            <a:chOff x="-313862" y="-458700"/>
            <a:chExt cx="5830025" cy="4897075"/>
          </a:xfrm>
        </p:grpSpPr>
        <p:sp>
          <p:nvSpPr>
            <p:cNvPr id="122" name="Google Shape;122;p15"/>
            <p:cNvSpPr/>
            <p:nvPr/>
          </p:nvSpPr>
          <p:spPr>
            <a:xfrm>
              <a:off x="-313862" y="2976475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054263" y="-45870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3557400" y="31764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26" name="Google Shape;126;p15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127" name="Google Shape;127;p15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5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1864563" y="-1038475"/>
            <a:ext cx="7347650" cy="6679450"/>
            <a:chOff x="1864563" y="-1038475"/>
            <a:chExt cx="7347650" cy="6679450"/>
          </a:xfrm>
        </p:grpSpPr>
        <p:sp>
          <p:nvSpPr>
            <p:cNvPr id="131" name="Google Shape;131;p16"/>
            <p:cNvSpPr/>
            <p:nvPr/>
          </p:nvSpPr>
          <p:spPr>
            <a:xfrm>
              <a:off x="7750313" y="-12570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1864563" y="-1038475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3576888" y="4179075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1"/>
          </p:nvPr>
        </p:nvSpPr>
        <p:spPr>
          <a:xfrm>
            <a:off x="4780351" y="1488600"/>
            <a:ext cx="3650400" cy="28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2"/>
          </p:nvPr>
        </p:nvSpPr>
        <p:spPr>
          <a:xfrm>
            <a:off x="713249" y="1488600"/>
            <a:ext cx="3650400" cy="28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138" name="Google Shape;138;p16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16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8"/>
          <p:cNvGrpSpPr/>
          <p:nvPr/>
        </p:nvGrpSpPr>
        <p:grpSpPr>
          <a:xfrm>
            <a:off x="-510350" y="-732650"/>
            <a:ext cx="10222125" cy="6561600"/>
            <a:chOff x="-510350" y="-732650"/>
            <a:chExt cx="10222125" cy="6561600"/>
          </a:xfrm>
        </p:grpSpPr>
        <p:sp>
          <p:nvSpPr>
            <p:cNvPr id="153" name="Google Shape;153;p18"/>
            <p:cNvSpPr/>
            <p:nvPr/>
          </p:nvSpPr>
          <p:spPr>
            <a:xfrm>
              <a:off x="-510350" y="-73265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8249875" y="436705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" name="Google Shape;155;p18"/>
            <p:cNvGrpSpPr/>
            <p:nvPr/>
          </p:nvGrpSpPr>
          <p:grpSpPr>
            <a:xfrm>
              <a:off x="-885" y="527700"/>
              <a:ext cx="9143748" cy="4076300"/>
              <a:chOff x="711385" y="527700"/>
              <a:chExt cx="7719500" cy="4076300"/>
            </a:xfrm>
          </p:grpSpPr>
          <p:cxnSp>
            <p:nvCxnSpPr>
              <p:cNvPr id="156" name="Google Shape;156;p18"/>
              <p:cNvCxnSpPr/>
              <p:nvPr/>
            </p:nvCxnSpPr>
            <p:spPr>
              <a:xfrm>
                <a:off x="721785" y="527700"/>
                <a:ext cx="770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18"/>
              <p:cNvCxnSpPr/>
              <p:nvPr/>
            </p:nvCxnSpPr>
            <p:spPr>
              <a:xfrm>
                <a:off x="711385" y="4604000"/>
                <a:ext cx="770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9"/>
          <p:cNvGrpSpPr/>
          <p:nvPr/>
        </p:nvGrpSpPr>
        <p:grpSpPr>
          <a:xfrm>
            <a:off x="-885" y="-757675"/>
            <a:ext cx="9143748" cy="6685925"/>
            <a:chOff x="-885" y="-757675"/>
            <a:chExt cx="9143748" cy="6685925"/>
          </a:xfrm>
        </p:grpSpPr>
        <p:sp>
          <p:nvSpPr>
            <p:cNvPr id="160" name="Google Shape;160;p19"/>
            <p:cNvSpPr/>
            <p:nvPr/>
          </p:nvSpPr>
          <p:spPr>
            <a:xfrm>
              <a:off x="6109875" y="446635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19"/>
            <p:cNvGrpSpPr/>
            <p:nvPr/>
          </p:nvGrpSpPr>
          <p:grpSpPr>
            <a:xfrm>
              <a:off x="-885" y="527700"/>
              <a:ext cx="9143748" cy="4076300"/>
              <a:chOff x="711385" y="527700"/>
              <a:chExt cx="7719500" cy="4076300"/>
            </a:xfrm>
          </p:grpSpPr>
          <p:cxnSp>
            <p:nvCxnSpPr>
              <p:cNvPr id="162" name="Google Shape;162;p19"/>
              <p:cNvCxnSpPr/>
              <p:nvPr/>
            </p:nvCxnSpPr>
            <p:spPr>
              <a:xfrm>
                <a:off x="721785" y="527700"/>
                <a:ext cx="770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19"/>
              <p:cNvCxnSpPr/>
              <p:nvPr/>
            </p:nvCxnSpPr>
            <p:spPr>
              <a:xfrm>
                <a:off x="711385" y="4604000"/>
                <a:ext cx="770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4" name="Google Shape;164;p19"/>
            <p:cNvSpPr/>
            <p:nvPr/>
          </p:nvSpPr>
          <p:spPr>
            <a:xfrm>
              <a:off x="935075" y="-757675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-748687" y="-645525"/>
            <a:ext cx="8822975" cy="4783000"/>
            <a:chOff x="-748687" y="-645525"/>
            <a:chExt cx="8822975" cy="4783000"/>
          </a:xfrm>
        </p:grpSpPr>
        <p:sp>
          <p:nvSpPr>
            <p:cNvPr id="17" name="Google Shape;17;p3"/>
            <p:cNvSpPr/>
            <p:nvPr/>
          </p:nvSpPr>
          <p:spPr>
            <a:xfrm>
              <a:off x="-748687" y="2675575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6612388" y="-645525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588488" y="2845400"/>
            <a:ext cx="2838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716613" y="532223"/>
            <a:ext cx="2148900" cy="20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5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5588488" y="3674325"/>
            <a:ext cx="28389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23" name="Google Shape;23;p3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3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3257263" y="3841475"/>
            <a:ext cx="1461900" cy="14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957788" y="-666050"/>
            <a:ext cx="1461900" cy="14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5727685" y="2257750"/>
            <a:ext cx="2699700" cy="1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716615" y="2257750"/>
            <a:ext cx="2699700" cy="1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5727675" y="1949725"/>
            <a:ext cx="2699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716615" y="1949725"/>
            <a:ext cx="2699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45" name="Google Shape;45;p5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5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6"/>
          <p:cNvGrpSpPr/>
          <p:nvPr/>
        </p:nvGrpSpPr>
        <p:grpSpPr>
          <a:xfrm>
            <a:off x="3815175" y="-837400"/>
            <a:ext cx="4654225" cy="6748400"/>
            <a:chOff x="3815175" y="-837400"/>
            <a:chExt cx="4654225" cy="6748400"/>
          </a:xfrm>
        </p:grpSpPr>
        <p:sp>
          <p:nvSpPr>
            <p:cNvPr id="49" name="Google Shape;49;p6"/>
            <p:cNvSpPr/>
            <p:nvPr/>
          </p:nvSpPr>
          <p:spPr>
            <a:xfrm>
              <a:off x="7007500" y="-83740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3815175" y="444910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2" name="Google Shape;52;p6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53" name="Google Shape;53;p6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6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7"/>
          <p:cNvGrpSpPr/>
          <p:nvPr/>
        </p:nvGrpSpPr>
        <p:grpSpPr>
          <a:xfrm>
            <a:off x="-447037" y="-191450"/>
            <a:ext cx="8748650" cy="5634125"/>
            <a:chOff x="-447037" y="-191450"/>
            <a:chExt cx="8748650" cy="5634125"/>
          </a:xfrm>
        </p:grpSpPr>
        <p:sp>
          <p:nvSpPr>
            <p:cNvPr id="57" name="Google Shape;57;p7"/>
            <p:cNvSpPr/>
            <p:nvPr/>
          </p:nvSpPr>
          <p:spPr>
            <a:xfrm>
              <a:off x="6839713" y="-19145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-447037" y="1187025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2792738" y="3980775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4171075" y="588373"/>
            <a:ext cx="4259700" cy="1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7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62" name="Google Shape;62;p7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7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713225" y="1119450"/>
            <a:ext cx="2904600" cy="2904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5" name="Google Shape;65;p7"/>
          <p:cNvSpPr txBox="1">
            <a:spLocks noGrp="1"/>
          </p:cNvSpPr>
          <p:nvPr>
            <p:ph type="subTitle" idx="1"/>
          </p:nvPr>
        </p:nvSpPr>
        <p:spPr>
          <a:xfrm>
            <a:off x="4167750" y="1884006"/>
            <a:ext cx="4259700" cy="26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8" name="Google Shape;68;p8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9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75" name="Google Shape;75;p9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9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88" name="Google Shape;88;p11"/>
          <p:cNvGrpSpPr/>
          <p:nvPr/>
        </p:nvGrpSpPr>
        <p:grpSpPr>
          <a:xfrm>
            <a:off x="711385" y="527700"/>
            <a:ext cx="7719500" cy="4076300"/>
            <a:chOff x="711385" y="527700"/>
            <a:chExt cx="7719500" cy="4076300"/>
          </a:xfrm>
        </p:grpSpPr>
        <p:cxnSp>
          <p:nvCxnSpPr>
            <p:cNvPr id="89" name="Google Shape;89;p11"/>
            <p:cNvCxnSpPr/>
            <p:nvPr/>
          </p:nvCxnSpPr>
          <p:spPr>
            <a:xfrm>
              <a:off x="721785" y="527700"/>
              <a:ext cx="77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1"/>
            <p:cNvCxnSpPr/>
            <p:nvPr/>
          </p:nvCxnSpPr>
          <p:spPr>
            <a:xfrm>
              <a:off x="711385" y="4604000"/>
              <a:ext cx="77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DM Serif Display"/>
              <a:buNone/>
              <a:defRPr sz="3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60" r:id="rId10"/>
    <p:sldLayoutId id="2147483661" r:id="rId11"/>
    <p:sldLayoutId id="2147483662" r:id="rId12"/>
    <p:sldLayoutId id="2147483664" r:id="rId13"/>
    <p:sldLayoutId id="214748366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ctrTitle"/>
          </p:nvPr>
        </p:nvSpPr>
        <p:spPr>
          <a:xfrm>
            <a:off x="722700" y="1346882"/>
            <a:ext cx="7698600" cy="123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La </a:t>
            </a:r>
            <a:r>
              <a:rPr lang="fr-FR" sz="5400" dirty="0">
                <a:latin typeface="Abadi" panose="020B0604020104020204" pitchFamily="34" charset="0"/>
              </a:rPr>
              <a:t>Régression</a:t>
            </a:r>
            <a:r>
              <a:rPr lang="en-US" sz="5400" dirty="0"/>
              <a:t> </a:t>
            </a:r>
            <a:r>
              <a:rPr lang="fr-FR" sz="5400" noProof="1"/>
              <a:t>Linéaire</a:t>
            </a:r>
            <a:endParaRPr lang="fr-FR" noProof="1"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1"/>
          </p:nvPr>
        </p:nvSpPr>
        <p:spPr>
          <a:xfrm>
            <a:off x="1665099" y="3205899"/>
            <a:ext cx="4528800" cy="745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Réaliser par </a:t>
            </a:r>
            <a:r>
              <a:rPr lang="en" dirty="0"/>
              <a:t>:-Abdelrazzak Ghrawi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</a:t>
            </a:r>
            <a:r>
              <a:rPr lang="en" dirty="0" smtClean="0"/>
              <a:t>       -</a:t>
            </a:r>
            <a:r>
              <a:rPr lang="en" dirty="0"/>
              <a:t>Youssef Zaim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7" name="Google Shape;177;p23"/>
          <p:cNvGrpSpPr/>
          <p:nvPr/>
        </p:nvGrpSpPr>
        <p:grpSpPr>
          <a:xfrm>
            <a:off x="-642900" y="2899300"/>
            <a:ext cx="8418950" cy="2650700"/>
            <a:chOff x="-642900" y="2899300"/>
            <a:chExt cx="8418950" cy="2650700"/>
          </a:xfrm>
        </p:grpSpPr>
        <p:sp>
          <p:nvSpPr>
            <p:cNvPr id="178" name="Google Shape;178;p23"/>
            <p:cNvSpPr/>
            <p:nvPr/>
          </p:nvSpPr>
          <p:spPr>
            <a:xfrm>
              <a:off x="6314150" y="408810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-642900" y="2899300"/>
              <a:ext cx="1461900" cy="146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720000" y="610200"/>
            <a:ext cx="7704000" cy="548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FR" sz="2700" b="1" dirty="0" smtClean="0">
                <a:solidFill>
                  <a:schemeClr val="bg1"/>
                </a:solidFill>
                <a:latin typeface="Abadi" panose="020B0604020202020204" pitchFamily="34" charset="0"/>
              </a:rPr>
              <a:t>Les C</a:t>
            </a:r>
            <a:r>
              <a:rPr lang="fr-FR" sz="2700" b="1" i="0" dirty="0" smtClean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onditions </a:t>
            </a:r>
            <a:r>
              <a:rPr lang="fr-FR" sz="2700" b="1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d’utilisation de l’analyse de régression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/>
            </a:r>
            <a:br>
              <a:rPr lang="en-US" sz="2800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85" name="Google Shape;185;p24"/>
          <p:cNvGraphicFramePr/>
          <p:nvPr>
            <p:extLst>
              <p:ext uri="{D42A27DB-BD31-4B8C-83A1-F6EECF244321}">
                <p14:modId xmlns:p14="http://schemas.microsoft.com/office/powerpoint/2010/main" val="4179780865"/>
              </p:ext>
            </p:extLst>
          </p:nvPr>
        </p:nvGraphicFramePr>
        <p:xfrm>
          <a:off x="753438" y="1959428"/>
          <a:ext cx="7737438" cy="2269693"/>
        </p:xfrm>
        <a:graphic>
          <a:graphicData uri="http://schemas.openxmlformats.org/drawingml/2006/table">
            <a:tbl>
              <a:tblPr>
                <a:noFill/>
                <a:tableStyleId>{8DEE1699-4AA7-4393-8990-836D6B32B871}</a:tableStyleId>
              </a:tblPr>
              <a:tblGrid>
                <a:gridCol w="17463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1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156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/>
                        </a:solidFill>
                        <a:latin typeface="+mn-lt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4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LA RELATION </a:t>
                      </a:r>
                      <a:r>
                        <a:rPr lang="en-US" sz="14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LINEAIRE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10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/>
                        </a:solidFill>
                        <a:latin typeface="+mn-lt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uFill>
                            <a:noFill/>
                          </a:uFill>
                          <a:latin typeface="+mn-lt"/>
                          <a:ea typeface="Inter"/>
                          <a:cs typeface="Inter"/>
                          <a:sym typeface="Inter"/>
                        </a:rPr>
                        <a:t>LES VARIABLES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uFill>
                            <a:noFill/>
                          </a:uFill>
                          <a:latin typeface="+mn-lt"/>
                          <a:ea typeface="Inter"/>
                          <a:cs typeface="Inter"/>
                          <a:sym typeface="Inter"/>
                        </a:rPr>
                        <a:t>INDEPENDANTES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  <a:ea typeface="Inter"/>
                        <a:cs typeface="Inter"/>
                        <a:sym typeface="Inter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400" dirty="0">
                        <a:solidFill>
                          <a:schemeClr val="bg1"/>
                        </a:solidFill>
                        <a:latin typeface="+mn-lt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12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/>
                        </a:solidFill>
                        <a:latin typeface="+mn-lt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LA DISTRIBUTION DE CHAQUE </a:t>
                      </a:r>
                      <a:r>
                        <a:rPr lang="en-US" sz="14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VARIABLE </a:t>
                      </a:r>
                      <a:r>
                        <a:rPr lang="en-US" sz="14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SUIT </a:t>
                      </a:r>
                      <a:r>
                        <a:rPr lang="en-US" sz="14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UNE </a:t>
                      </a:r>
                      <a:r>
                        <a:rPr lang="en-US" sz="14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LOI</a:t>
                      </a:r>
                      <a:endParaRPr sz="1400" dirty="0">
                        <a:solidFill>
                          <a:schemeClr val="bg1"/>
                        </a:solidFill>
                        <a:latin typeface="+mn-lt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6" name="Google Shape;186;p24"/>
          <p:cNvSpPr txBox="1"/>
          <p:nvPr/>
        </p:nvSpPr>
        <p:spPr>
          <a:xfrm>
            <a:off x="720000" y="1428211"/>
            <a:ext cx="7704000" cy="54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Abadi" panose="020B0604020202020204" pitchFamily="34" charset="0"/>
              </a:rPr>
              <a:t>T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rois Conditions:</a:t>
            </a:r>
            <a:endParaRPr sz="1000" b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>
            <a:off x="1498688" y="1609125"/>
            <a:ext cx="1461900" cy="14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7244735" y="4272549"/>
            <a:ext cx="1461900" cy="14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2962563" y="1667639"/>
            <a:ext cx="546482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La régression </a:t>
            </a:r>
            <a:r>
              <a:rPr lang="fr-FR" sz="2400" b="0" i="0" dirty="0" smtClean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convenante pour </a:t>
            </a:r>
            <a:r>
              <a:rPr lang="fr-FR" sz="24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détecter une relation linéaire </a:t>
            </a:r>
            <a:r>
              <a:rPr lang="fr-FR" sz="2400" b="0" i="0" dirty="0" smtClean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entre les </a:t>
            </a:r>
            <a:r>
              <a:rPr lang="fr-FR" sz="24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variables.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13" name="Google Shape;213;p26"/>
          <p:cNvSpPr txBox="1">
            <a:spLocks noGrp="1"/>
          </p:cNvSpPr>
          <p:nvPr>
            <p:ph type="title" idx="2"/>
          </p:nvPr>
        </p:nvSpPr>
        <p:spPr>
          <a:xfrm>
            <a:off x="716613" y="532223"/>
            <a:ext cx="2148900" cy="20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1"/>
          </p:nvPr>
        </p:nvSpPr>
        <p:spPr>
          <a:xfrm>
            <a:off x="2960587" y="2634061"/>
            <a:ext cx="5680073" cy="1513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FR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	</a:t>
            </a:r>
            <a:r>
              <a:rPr lang="fr-FR" b="0" i="0" dirty="0" smtClean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La </a:t>
            </a:r>
            <a:r>
              <a:rPr lang="fr-FR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régression vise </a:t>
            </a:r>
            <a:r>
              <a:rPr lang="fr-FR" b="0" i="0" dirty="0" smtClean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à  </a:t>
            </a:r>
            <a:r>
              <a:rPr lang="fr-FR" b="1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analyser l’association</a:t>
            </a: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</a:rPr>
              <a:t> </a:t>
            </a:r>
            <a:r>
              <a:rPr lang="fr-FR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entre une  variable dépendante ( </a:t>
            </a:r>
            <a:r>
              <a:rPr lang="fr-FR" b="0" i="0" dirty="0" smtClean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la variable du prédicteur</a:t>
            </a:r>
            <a:r>
              <a:rPr lang="fr-FR" dirty="0">
                <a:solidFill>
                  <a:schemeClr val="bg1"/>
                </a:solidFill>
                <a:latin typeface="Abel" panose="02000506030000020004" pitchFamily="2" charset="0"/>
              </a:rPr>
              <a:t>) et </a:t>
            </a:r>
            <a:r>
              <a:rPr lang="fr-FR" dirty="0" smtClean="0">
                <a:solidFill>
                  <a:schemeClr val="bg1"/>
                </a:solidFill>
                <a:latin typeface="Abel" panose="02000506030000020004" pitchFamily="2" charset="0"/>
              </a:rPr>
              <a:t>plusieurs </a:t>
            </a:r>
            <a:r>
              <a:rPr lang="fr-FR" dirty="0">
                <a:solidFill>
                  <a:schemeClr val="bg1"/>
                </a:solidFill>
                <a:latin typeface="Abel" panose="02000506030000020004" pitchFamily="2" charset="0"/>
              </a:rPr>
              <a:t>variables indépendants </a:t>
            </a:r>
            <a:r>
              <a:rPr lang="fr-FR" dirty="0" smtClean="0">
                <a:solidFill>
                  <a:schemeClr val="bg1"/>
                </a:solidFill>
                <a:latin typeface="Abel" panose="02000506030000020004" pitchFamily="2" charset="0"/>
              </a:rPr>
              <a:t>(la variables à </a:t>
            </a:r>
            <a:r>
              <a:rPr lang="fr-FR" dirty="0">
                <a:solidFill>
                  <a:schemeClr val="bg1"/>
                </a:solidFill>
                <a:latin typeface="Abel" panose="02000506030000020004" pitchFamily="2" charset="0"/>
              </a:rPr>
              <a:t>prédire) et </a:t>
            </a:r>
            <a:r>
              <a:rPr lang="fr-FR" dirty="0" smtClean="0">
                <a:solidFill>
                  <a:schemeClr val="bg1"/>
                </a:solidFill>
                <a:latin typeface="Abel" panose="02000506030000020004" pitchFamily="2" charset="0"/>
              </a:rPr>
              <a:t>de </a:t>
            </a:r>
            <a:r>
              <a:rPr lang="fr-FR" dirty="0">
                <a:solidFill>
                  <a:schemeClr val="bg1"/>
                </a:solidFill>
                <a:latin typeface="Abel" panose="02000506030000020004" pitchFamily="2" charset="0"/>
              </a:rPr>
              <a:t>prédire la variable dépendante si la variable indépendante est connue</a:t>
            </a:r>
            <a:endParaRPr lang="fr-F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215" name="Google Shape;215;p26"/>
          <p:cNvCxnSpPr>
            <a:stCxn id="213" idx="3"/>
          </p:cNvCxnSpPr>
          <p:nvPr/>
        </p:nvCxnSpPr>
        <p:spPr>
          <a:xfrm>
            <a:off x="2865513" y="1569473"/>
            <a:ext cx="1516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1;p26">
            <a:extLst>
              <a:ext uri="{FF2B5EF4-FFF2-40B4-BE49-F238E27FC236}">
                <a16:creationId xmlns="" xmlns:a16="http://schemas.microsoft.com/office/drawing/2014/main" id="{3F4A9F02-A0B5-73BE-1297-D0AEF7377105}"/>
              </a:ext>
            </a:extLst>
          </p:cNvPr>
          <p:cNvSpPr/>
          <p:nvPr/>
        </p:nvSpPr>
        <p:spPr>
          <a:xfrm>
            <a:off x="2071490" y="1109849"/>
            <a:ext cx="1461900" cy="1461900"/>
          </a:xfrm>
          <a:prstGeom prst="ellipse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9711E76-9CBC-DB75-C1BF-AD6A251C55D0}"/>
              </a:ext>
            </a:extLst>
          </p:cNvPr>
          <p:cNvSpPr txBox="1"/>
          <p:nvPr/>
        </p:nvSpPr>
        <p:spPr>
          <a:xfrm>
            <a:off x="2186172" y="1490570"/>
            <a:ext cx="134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Avec x </a:t>
            </a:r>
            <a:r>
              <a:rPr lang="en-GB" sz="1100" dirty="0"/>
              <a:t>la variable </a:t>
            </a:r>
            <a:r>
              <a:rPr lang="en-GB" sz="1100" dirty="0" err="1" smtClean="0"/>
              <a:t>indépandante</a:t>
            </a:r>
            <a:r>
              <a:rPr lang="en-GB" sz="1100" dirty="0" smtClean="0"/>
              <a:t> 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E0C2DA5-06A3-A05B-660A-A7F707FF128F}"/>
              </a:ext>
            </a:extLst>
          </p:cNvPr>
          <p:cNvSpPr txBox="1"/>
          <p:nvPr/>
        </p:nvSpPr>
        <p:spPr>
          <a:xfrm>
            <a:off x="2071490" y="2015771"/>
            <a:ext cx="1685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(les </a:t>
            </a:r>
            <a:r>
              <a:rPr lang="fr-FR" sz="1000" dirty="0"/>
              <a:t>données</a:t>
            </a:r>
            <a:r>
              <a:rPr lang="en-GB" sz="1000" dirty="0"/>
              <a:t> </a:t>
            </a:r>
            <a:r>
              <a:rPr lang="fr-FR" sz="1000" dirty="0"/>
              <a:t>connues</a:t>
            </a:r>
            <a:r>
              <a:rPr lang="en-GB" sz="1000" dirty="0"/>
              <a:t>)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E4B3EDCF-F557-8555-039A-59265E1F10F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533390" y="1706013"/>
            <a:ext cx="19625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211;p26">
            <a:extLst>
              <a:ext uri="{FF2B5EF4-FFF2-40B4-BE49-F238E27FC236}">
                <a16:creationId xmlns="" xmlns:a16="http://schemas.microsoft.com/office/drawing/2014/main" id="{D248B269-E29F-5ED0-3C53-CBCF21D3F05E}"/>
              </a:ext>
            </a:extLst>
          </p:cNvPr>
          <p:cNvSpPr/>
          <p:nvPr/>
        </p:nvSpPr>
        <p:spPr>
          <a:xfrm>
            <a:off x="5495926" y="1016796"/>
            <a:ext cx="1461900" cy="1461900"/>
          </a:xfrm>
          <a:prstGeom prst="ellipse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62CB76-38D0-C689-42B2-A594E5501957}"/>
              </a:ext>
            </a:extLst>
          </p:cNvPr>
          <p:cNvSpPr txBox="1"/>
          <p:nvPr/>
        </p:nvSpPr>
        <p:spPr>
          <a:xfrm>
            <a:off x="5531729" y="1275126"/>
            <a:ext cx="161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Il </a:t>
            </a:r>
            <a:r>
              <a:rPr lang="fr-FR" sz="1200" dirty="0"/>
              <a:t>est</a:t>
            </a:r>
            <a:r>
              <a:rPr lang="en-GB" sz="1200" dirty="0"/>
              <a:t> possible de </a:t>
            </a:r>
            <a:r>
              <a:rPr lang="fr-FR" sz="1200" dirty="0"/>
              <a:t>prédire</a:t>
            </a:r>
            <a:r>
              <a:rPr lang="en-GB" sz="1200" dirty="0"/>
              <a:t> la </a:t>
            </a:r>
            <a:r>
              <a:rPr lang="en-GB" sz="1200" dirty="0" smtClean="0"/>
              <a:t>variable </a:t>
            </a:r>
            <a:r>
              <a:rPr lang="fr-FR" sz="1200" dirty="0" smtClean="0"/>
              <a:t>dépendante</a:t>
            </a:r>
            <a:endParaRPr lang="fr-F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00B3E5E-60AD-6899-4BB2-58DE95A44FF4}"/>
              </a:ext>
            </a:extLst>
          </p:cNvPr>
          <p:cNvSpPr txBox="1"/>
          <p:nvPr/>
        </p:nvSpPr>
        <p:spPr>
          <a:xfrm>
            <a:off x="5421533" y="1845503"/>
            <a:ext cx="1610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(les Données </a:t>
            </a:r>
            <a:r>
              <a:rPr lang="fr-FR" sz="900" dirty="0"/>
              <a:t>a déterminer)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05D68FE-5040-47EE-1656-66B6561DF321}"/>
              </a:ext>
            </a:extLst>
          </p:cNvPr>
          <p:cNvSpPr txBox="1"/>
          <p:nvPr/>
        </p:nvSpPr>
        <p:spPr>
          <a:xfrm>
            <a:off x="2416029" y="2644596"/>
            <a:ext cx="12751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2A04B3C9-98DF-9A92-D207-D40A65F4504C}"/>
              </a:ext>
            </a:extLst>
          </p:cNvPr>
          <p:cNvCxnSpPr>
            <a:cxnSpLocks/>
          </p:cNvCxnSpPr>
          <p:nvPr/>
        </p:nvCxnSpPr>
        <p:spPr>
          <a:xfrm>
            <a:off x="2802440" y="3477672"/>
            <a:ext cx="3229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7F70E8A-4AC2-9DD2-EF8B-EBE22D47349E}"/>
              </a:ext>
            </a:extLst>
          </p:cNvPr>
          <p:cNvSpPr txBox="1"/>
          <p:nvPr/>
        </p:nvSpPr>
        <p:spPr>
          <a:xfrm>
            <a:off x="5629013" y="2644596"/>
            <a:ext cx="17868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42461F4-D89D-E200-429E-FADE639E5AAC}"/>
              </a:ext>
            </a:extLst>
          </p:cNvPr>
          <p:cNvSpPr txBox="1"/>
          <p:nvPr/>
        </p:nvSpPr>
        <p:spPr>
          <a:xfrm>
            <a:off x="3756541" y="3145872"/>
            <a:ext cx="136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Y = a x + b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7353513" y="2784950"/>
            <a:ext cx="1461900" cy="14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1"/>
          </p:nvPr>
        </p:nvSpPr>
        <p:spPr>
          <a:xfrm>
            <a:off x="538503" y="763119"/>
            <a:ext cx="6691200" cy="1283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Pour atteindre cet objectif, on doit se référer </a:t>
            </a:r>
            <a:r>
              <a:rPr lang="fr-FR" sz="2400" b="1" i="0" dirty="0" smtClean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à </a:t>
            </a:r>
            <a:r>
              <a:rPr lang="fr-FR" sz="2400" b="1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l’équation de régression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CB87D080-2D02-7FC3-1CAA-816CC10E4571}"/>
              </a:ext>
            </a:extLst>
          </p:cNvPr>
          <p:cNvSpPr/>
          <p:nvPr/>
        </p:nvSpPr>
        <p:spPr>
          <a:xfrm>
            <a:off x="1732560" y="2180212"/>
            <a:ext cx="1702499" cy="39153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= a x +b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F223E6B-96B7-AF4A-6B30-036FE7CEBA82}"/>
              </a:ext>
            </a:extLst>
          </p:cNvPr>
          <p:cNvSpPr txBox="1"/>
          <p:nvPr/>
        </p:nvSpPr>
        <p:spPr>
          <a:xfrm>
            <a:off x="3781619" y="2063692"/>
            <a:ext cx="24010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Abadi" panose="020B0604020202020204" pitchFamily="34" charset="0"/>
              </a:rPr>
              <a:t>a </a:t>
            </a:r>
            <a:r>
              <a:rPr lang="fr-FR" b="1" i="0" dirty="0">
                <a:solidFill>
                  <a:srgbClr val="FF0000"/>
                </a:solidFill>
                <a:effectLst/>
                <a:latin typeface="Abadi" panose="020B0604020202020204" pitchFamily="34" charset="0"/>
              </a:rPr>
              <a:t>:</a:t>
            </a:r>
            <a:r>
              <a:rPr lang="fr-FR" dirty="0">
                <a:solidFill>
                  <a:srgbClr val="FF0000"/>
                </a:solidFill>
                <a:latin typeface="Roboto" panose="02000000000000000000" pitchFamily="2" charset="0"/>
              </a:rPr>
              <a:t> </a:t>
            </a:r>
            <a:r>
              <a:rPr lang="fr-FR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la pente</a:t>
            </a:r>
            <a:endParaRPr lang="fr-F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fr-FR" b="1" dirty="0">
                <a:solidFill>
                  <a:srgbClr val="FF0000"/>
                </a:solidFill>
                <a:latin typeface="Abadi" panose="020B0604020202020204" pitchFamily="34" charset="0"/>
              </a:rPr>
              <a:t>b</a:t>
            </a:r>
            <a:r>
              <a:rPr lang="fr-FR" b="1" i="0" dirty="0">
                <a:solidFill>
                  <a:srgbClr val="FF0000"/>
                </a:solidFill>
                <a:effectLst/>
                <a:latin typeface="Abadi" panose="020B0604020202020204" pitchFamily="34" charset="0"/>
              </a:rPr>
              <a:t> : </a:t>
            </a:r>
            <a:r>
              <a:rPr lang="fr-FR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la constante</a:t>
            </a:r>
            <a:endParaRPr lang="fr-F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fr-FR" b="1" dirty="0">
                <a:solidFill>
                  <a:srgbClr val="FF0000"/>
                </a:solidFill>
                <a:latin typeface="Abadi" panose="020B0604020202020204" pitchFamily="34" charset="0"/>
              </a:rPr>
              <a:t>x</a:t>
            </a:r>
            <a:r>
              <a:rPr lang="fr-FR" b="1" i="0" dirty="0">
                <a:solidFill>
                  <a:srgbClr val="FF0000"/>
                </a:solidFill>
                <a:effectLst/>
                <a:latin typeface="Abadi" panose="020B0604020202020204" pitchFamily="34" charset="0"/>
              </a:rPr>
              <a:t> : </a:t>
            </a:r>
            <a:r>
              <a:rPr lang="fr-FR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la variable indépendante</a:t>
            </a:r>
            <a:endParaRPr lang="fr-F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fr-FR" b="1" dirty="0">
                <a:solidFill>
                  <a:srgbClr val="FF0000"/>
                </a:solidFill>
                <a:latin typeface="Abadi" panose="020B0604020202020204" pitchFamily="34" charset="0"/>
              </a:rPr>
              <a:t>y : </a:t>
            </a: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</a:rPr>
              <a:t>l</a:t>
            </a:r>
            <a:r>
              <a:rPr lang="fr-FR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a variable dépendante</a:t>
            </a:r>
            <a:endParaRPr lang="fr-F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44A7A1B-2FEE-B87D-9002-136C31255915}"/>
              </a:ext>
            </a:extLst>
          </p:cNvPr>
          <p:cNvSpPr txBox="1"/>
          <p:nvPr/>
        </p:nvSpPr>
        <p:spPr>
          <a:xfrm>
            <a:off x="1518407" y="3233243"/>
            <a:ext cx="5083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En </a:t>
            </a:r>
            <a:r>
              <a:rPr lang="fr-FR" b="1" i="0" dirty="0" smtClean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terme </a:t>
            </a:r>
            <a:r>
              <a:rPr lang="fr-FR" b="1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plus </a:t>
            </a:r>
            <a:r>
              <a:rPr lang="fr-FR" b="1" i="0" dirty="0" smtClean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clair, </a:t>
            </a:r>
            <a:r>
              <a:rPr lang="fr-FR" b="1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la relation entre x et y est matérialisée par une ligne droite dont la pente </a:t>
            </a:r>
            <a:r>
              <a:rPr lang="fr-FR" b="1" i="0" dirty="0" smtClean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est </a:t>
            </a:r>
            <a:r>
              <a:rPr lang="fr-FR" b="1" i="0" dirty="0" smtClean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«</a:t>
            </a:r>
            <a:r>
              <a:rPr lang="fr-FR" b="1" i="0" dirty="0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 </a:t>
            </a:r>
            <a:r>
              <a:rPr lang="fr-FR" b="1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a »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5530888" y="795850"/>
            <a:ext cx="1461900" cy="14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644499" y="6407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noProof="1">
                <a:solidFill>
                  <a:schemeClr val="bg2"/>
                </a:solidFill>
                <a:latin typeface="Abadi" panose="020B0604020202020204" pitchFamily="34" charset="0"/>
              </a:rPr>
              <a:t>R</a:t>
            </a:r>
            <a:r>
              <a:rPr lang="fr-FR" sz="3200" b="1" i="0" noProof="1">
                <a:solidFill>
                  <a:schemeClr val="bg2"/>
                </a:solidFill>
                <a:effectLst/>
                <a:latin typeface="Abadi" panose="020B0604020202020204" pitchFamily="34" charset="0"/>
              </a:rPr>
              <a:t>égression</a:t>
            </a:r>
            <a:r>
              <a:rPr lang="en-US" sz="3200" b="1" i="0" dirty="0">
                <a:solidFill>
                  <a:schemeClr val="bg2"/>
                </a:solidFill>
                <a:effectLst/>
                <a:latin typeface="Abadi" panose="020B0604020202020204" pitchFamily="34" charset="0"/>
              </a:rPr>
              <a:t> </a:t>
            </a:r>
            <a:r>
              <a:rPr lang="fr-FR" sz="3200" b="1" dirty="0">
                <a:solidFill>
                  <a:schemeClr val="bg2"/>
                </a:solidFill>
                <a:latin typeface="Abadi" panose="020B0604020202020204" pitchFamily="34" charset="0"/>
              </a:rPr>
              <a:t>linéaire</a:t>
            </a:r>
            <a:r>
              <a:rPr lang="en-US" sz="3200" b="1" dirty="0">
                <a:solidFill>
                  <a:schemeClr val="bg2"/>
                </a:solidFill>
                <a:latin typeface="Abadi" panose="020B0604020202020204" pitchFamily="34" charset="0"/>
              </a:rPr>
              <a:t> simple</a:t>
            </a:r>
            <a:endParaRPr sz="3200" b="1" dirty="0">
              <a:solidFill>
                <a:schemeClr val="bg2"/>
              </a:solidFill>
              <a:latin typeface="Abadi" panose="020B0604020202020204" pitchFamily="34" charset="0"/>
            </a:endParaRPr>
          </a:p>
        </p:txBody>
      </p:sp>
      <p:sp>
        <p:nvSpPr>
          <p:cNvPr id="237" name="Google Shape;237;p29"/>
          <p:cNvSpPr txBox="1">
            <a:spLocks noGrp="1"/>
          </p:cNvSpPr>
          <p:nvPr>
            <p:ph type="subTitle" idx="2"/>
          </p:nvPr>
        </p:nvSpPr>
        <p:spPr>
          <a:xfrm>
            <a:off x="726276" y="1977580"/>
            <a:ext cx="6961063" cy="2264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dirty="0">
                <a:solidFill>
                  <a:schemeClr val="bg2"/>
                </a:solidFill>
                <a:latin typeface="Abadi" panose="020B0604020202020204" pitchFamily="34" charset="0"/>
              </a:rPr>
              <a:t>D</a:t>
            </a:r>
            <a:r>
              <a:rPr lang="fr-FR" sz="1800" i="0" dirty="0">
                <a:solidFill>
                  <a:schemeClr val="bg2"/>
                </a:solidFill>
                <a:effectLst/>
                <a:latin typeface="Abadi" panose="020B0604020202020204" pitchFamily="34" charset="0"/>
              </a:rPr>
              <a:t>onc, il y a </a:t>
            </a:r>
            <a:r>
              <a:rPr lang="fr-FR" sz="1800" i="0" dirty="0" smtClean="0">
                <a:solidFill>
                  <a:schemeClr val="bg2"/>
                </a:solidFill>
                <a:effectLst/>
                <a:latin typeface="Abadi" panose="020B0604020202020204" pitchFamily="34" charset="0"/>
              </a:rPr>
              <a:t>deux </a:t>
            </a:r>
            <a:r>
              <a:rPr lang="fr-FR" sz="1800" i="0" dirty="0">
                <a:solidFill>
                  <a:schemeClr val="bg2"/>
                </a:solidFill>
                <a:effectLst/>
                <a:latin typeface="Abadi" panose="020B0604020202020204" pitchFamily="34" charset="0"/>
              </a:rPr>
              <a:t>types de régression </a:t>
            </a:r>
            <a:r>
              <a:rPr lang="fr-FR" sz="1400" i="0" dirty="0">
                <a:solidFill>
                  <a:schemeClr val="bg2"/>
                </a:solidFill>
                <a:effectLst/>
                <a:latin typeface="Abadi" panose="020B0604020202020204" pitchFamily="34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i="0" noProof="1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1) Régression</a:t>
            </a:r>
            <a:r>
              <a:rPr lang="en-US" sz="1600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 </a:t>
            </a:r>
            <a:r>
              <a:rPr lang="fr-FR" sz="1600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linéaire: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 une seule variable indépendante </a:t>
            </a:r>
            <a:r>
              <a:rPr lang="fr-FR" sz="1600" dirty="0">
                <a:solidFill>
                  <a:schemeClr val="bg1"/>
                </a:solidFill>
                <a:latin typeface="Abadi" panose="020B0604020202020204" pitchFamily="34" charset="0"/>
              </a:rPr>
              <a:t>(x)</a:t>
            </a:r>
            <a:r>
              <a:rPr lang="fr-FR" sz="1600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 est associée a une </a:t>
            </a:r>
            <a:r>
              <a:rPr lang="fr-FR" sz="1400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variable</a:t>
            </a:r>
            <a:r>
              <a:rPr lang="fr-FR" sz="1600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 dépendante (y)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0" dirty="0">
                <a:solidFill>
                  <a:srgbClr val="77933C"/>
                </a:solidFill>
                <a:effectLst/>
                <a:latin typeface="Abadi" panose="020B0604020202020204" pitchFamily="34" charset="0"/>
              </a:rPr>
              <a:t/>
            </a:r>
            <a:br>
              <a:rPr lang="en-US" i="0" dirty="0">
                <a:solidFill>
                  <a:srgbClr val="77933C"/>
                </a:solidFill>
                <a:effectLst/>
                <a:latin typeface="Abadi" panose="020B0604020202020204" pitchFamily="34" charset="0"/>
              </a:rPr>
            </a:br>
            <a:r>
              <a:rPr lang="fr-FR" sz="1200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Exemple</a:t>
            </a:r>
            <a:r>
              <a:rPr lang="en-US" sz="1200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badi" panose="020B0604020202020204" pitchFamily="34" charset="0"/>
              </a:rPr>
              <a:t>: </a:t>
            </a:r>
            <a:r>
              <a:rPr lang="fr-FR" sz="1200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température</a:t>
            </a:r>
            <a:r>
              <a:rPr lang="en-US" sz="1200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 </a:t>
            </a:r>
            <a:r>
              <a:rPr lang="fr-FR" sz="12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extérieure</a:t>
            </a:r>
            <a:r>
              <a:rPr lang="en-US" sz="1200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 (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ti</a:t>
            </a:r>
            <a:r>
              <a:rPr lang="en-US" sz="1200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) = f [</a:t>
            </a:r>
            <a:r>
              <a:rPr lang="fr-FR" sz="1200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température </a:t>
            </a:r>
            <a:r>
              <a:rPr lang="en-US" sz="1200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 </a:t>
            </a:r>
            <a:r>
              <a:rPr lang="fr-FR" sz="12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extérieure</a:t>
            </a:r>
            <a:r>
              <a:rPr lang="en-US" sz="1200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 , (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te</a:t>
            </a:r>
            <a:r>
              <a:rPr lang="en-US" sz="1200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) ]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0" dirty="0" err="1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donc</a:t>
            </a:r>
            <a:r>
              <a:rPr lang="en-US" sz="1200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  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ti</a:t>
            </a:r>
            <a:r>
              <a:rPr lang="en-US" sz="1200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 = a (</a:t>
            </a:r>
            <a:r>
              <a:rPr lang="en-US" sz="1200" i="0" dirty="0" err="1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te</a:t>
            </a:r>
            <a:r>
              <a:rPr lang="en-US" sz="1200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) + 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Abadi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bg1"/>
                </a:solidFill>
                <a:latin typeface="Abadi" panose="020B0604020202020204" pitchFamily="34" charset="0"/>
              </a:rPr>
              <a:t>S</a:t>
            </a:r>
            <a:r>
              <a:rPr lang="fr-FR" sz="1600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elon cette équation, la température </a:t>
            </a:r>
            <a:r>
              <a:rPr lang="fr-FR" sz="16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extérieure</a:t>
            </a:r>
            <a:r>
              <a:rPr lang="fr-FR" sz="1600" i="0" dirty="0">
                <a:solidFill>
                  <a:schemeClr val="bg1"/>
                </a:solidFill>
                <a:effectLst/>
                <a:latin typeface="Abadi" panose="020B0604020202020204" pitchFamily="34" charset="0"/>
              </a:rPr>
              <a:t> dépend linéairement de la température extérieure 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subTitle" idx="4"/>
          </p:nvPr>
        </p:nvSpPr>
        <p:spPr>
          <a:xfrm>
            <a:off x="726277" y="1241353"/>
            <a:ext cx="4358723" cy="708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La Régression linéaire , </a:t>
            </a:r>
            <a:r>
              <a:rPr lang="fr-FR" sz="1200" b="0" i="0" dirty="0" smtClean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elle a 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pour objectif de trouver la droite qui passe  (</a:t>
            </a:r>
            <a:r>
              <a:rPr lang="fr-FR" sz="1200" b="1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au mieux</a:t>
            </a:r>
            <a:r>
              <a:rPr lang="fr-FR" sz="120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dans le </a:t>
            </a:r>
            <a:r>
              <a:rPr lang="fr-FR" sz="1200" dirty="0" smtClean="0">
                <a:solidFill>
                  <a:schemeClr val="bg1"/>
                </a:solidFill>
                <a:latin typeface="Abadi" panose="020B0604020104020204" pitchFamily="34" charset="0"/>
              </a:rPr>
              <a:t>pos</a:t>
            </a:r>
            <a:r>
              <a:rPr lang="fr-FR" sz="1200" b="0" i="0" dirty="0" smtClean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de </a:t>
            </a:r>
            <a:r>
              <a:rPr lang="fr-FR" sz="1200" b="0" i="0" dirty="0" smtClean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points </a:t>
            </a:r>
            <a:r>
              <a:rPr lang="fr-FR" sz="1200" b="0" i="0" dirty="0" smtClean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de 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deux variables</a:t>
            </a:r>
            <a:endParaRPr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/>
          <p:nvPr/>
        </p:nvSpPr>
        <p:spPr>
          <a:xfrm>
            <a:off x="7358413" y="720650"/>
            <a:ext cx="1461900" cy="14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716550" y="539500"/>
            <a:ext cx="77109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 b="1" i="0" dirty="0">
                <a:solidFill>
                  <a:schemeClr val="bg2"/>
                </a:solidFill>
                <a:effectLst/>
                <a:latin typeface="Abadi" panose="020B0604020104020204" pitchFamily="34" charset="0"/>
              </a:rPr>
              <a:t>L</a:t>
            </a:r>
            <a:r>
              <a:rPr lang="fr-FR" sz="2000" b="1" dirty="0">
                <a:solidFill>
                  <a:schemeClr val="bg2"/>
                </a:solidFill>
                <a:latin typeface="Abadi" panose="020B0604020104020204" pitchFamily="34" charset="0"/>
              </a:rPr>
              <a:t>e </a:t>
            </a:r>
            <a:r>
              <a:rPr lang="fr-FR" sz="2000" b="1" i="0" dirty="0">
                <a:solidFill>
                  <a:schemeClr val="bg2"/>
                </a:solidFill>
                <a:effectLst/>
                <a:latin typeface="Abadi" panose="020B0604020104020204" pitchFamily="34" charset="0"/>
              </a:rPr>
              <a:t>deuxième types de régression </a:t>
            </a:r>
            <a:r>
              <a:rPr lang="fr-FR" sz="1600" b="1" i="0" dirty="0">
                <a:solidFill>
                  <a:schemeClr val="bg2"/>
                </a:solidFill>
                <a:effectLst/>
                <a:latin typeface="Abadi" panose="020B0604020104020204" pitchFamily="34" charset="0"/>
              </a:rPr>
              <a:t>:</a:t>
            </a:r>
            <a:br>
              <a:rPr lang="fr-FR" sz="1600" b="1" i="0" dirty="0">
                <a:solidFill>
                  <a:schemeClr val="bg2"/>
                </a:solidFill>
                <a:effectLst/>
                <a:latin typeface="Abadi" panose="020B0604020104020204" pitchFamily="34" charset="0"/>
              </a:rPr>
            </a:br>
            <a:r>
              <a:rPr lang="fr-FR" sz="1600" b="1" i="0" dirty="0">
                <a:solidFill>
                  <a:schemeClr val="bg2"/>
                </a:solidFill>
                <a:effectLst/>
                <a:latin typeface="Abadi" panose="020B0604020104020204" pitchFamily="34" charset="0"/>
              </a:rPr>
              <a:t/>
            </a:r>
            <a:br>
              <a:rPr lang="fr-FR" sz="1600" b="1" i="0" dirty="0">
                <a:solidFill>
                  <a:schemeClr val="bg2"/>
                </a:solidFill>
                <a:effectLst/>
                <a:latin typeface="Abadi" panose="020B0604020104020204" pitchFamily="34" charset="0"/>
              </a:rPr>
            </a:br>
            <a:endParaRPr lang="fr-FR" sz="1600" b="1" i="0" dirty="0">
              <a:solidFill>
                <a:schemeClr val="bg2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1A228EF-B3CE-D53E-9739-896DC0680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549" y="1049850"/>
            <a:ext cx="6471059" cy="3043800"/>
          </a:xfrm>
        </p:spPr>
        <p:txBody>
          <a:bodyPr/>
          <a:lstStyle/>
          <a:p>
            <a:pPr marL="139700" indent="0">
              <a:buNone/>
            </a:pPr>
            <a:r>
              <a:rPr lang="fr-FR" sz="1400" dirty="0">
                <a:solidFill>
                  <a:schemeClr val="bg1"/>
                </a:solidFill>
                <a:latin typeface="Abadi" panose="020B0604020104020204" pitchFamily="34" charset="0"/>
              </a:rPr>
              <a:t>2) R</a:t>
            </a:r>
            <a:r>
              <a:rPr lang="fr-FR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égression multiple : </a:t>
            </a:r>
            <a:r>
              <a:rPr lang="fr-FR" sz="1400" dirty="0">
                <a:solidFill>
                  <a:schemeClr val="bg1"/>
                </a:solidFill>
                <a:latin typeface="Abadi" panose="020B0604020104020204" pitchFamily="34" charset="0"/>
              </a:rPr>
              <a:t>2</a:t>
            </a:r>
            <a:r>
              <a:rPr lang="fr-FR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ou plusieurs variables indépendantes (x1,x2) sont associées a une seule variable dépendante (y) . </a:t>
            </a:r>
          </a:p>
          <a:p>
            <a:pPr marL="139700" indent="0">
              <a:buNone/>
            </a:pPr>
            <a:r>
              <a:rPr lang="fr-FR" sz="1400" dirty="0">
                <a:solidFill>
                  <a:schemeClr val="bg1"/>
                </a:solidFill>
                <a:latin typeface="Abadi" panose="020B0604020104020204" pitchFamily="34" charset="0"/>
              </a:rPr>
              <a:t>y</a:t>
            </a:r>
            <a:r>
              <a:rPr lang="fr-FR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= a1 x1 + a2  x2 +b</a:t>
            </a:r>
          </a:p>
          <a:p>
            <a:pPr marL="139700" indent="0">
              <a:buNone/>
            </a:pPr>
            <a:endParaRPr lang="fr-FR" sz="1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39700" indent="0">
              <a:buNone/>
            </a:pPr>
            <a:r>
              <a:rPr lang="fr-FR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Exemple</a:t>
            </a:r>
            <a:r>
              <a:rPr lang="en-US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  <a:r>
              <a:rPr lang="fr-FR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température</a:t>
            </a:r>
            <a:r>
              <a:rPr lang="en-US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fr-FR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extérieure</a:t>
            </a:r>
            <a:r>
              <a:rPr lang="en-US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(</a:t>
            </a:r>
            <a:r>
              <a:rPr lang="en-US" sz="1400" i="0" dirty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ti</a:t>
            </a:r>
            <a:r>
              <a:rPr lang="en-US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) = f [</a:t>
            </a:r>
            <a:r>
              <a:rPr lang="fr-FR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température</a:t>
            </a:r>
            <a:r>
              <a:rPr lang="en-US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fr-FR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extérieure</a:t>
            </a:r>
            <a:r>
              <a:rPr lang="en-US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(</a:t>
            </a:r>
            <a:r>
              <a:rPr lang="en-US" sz="1400" i="0" dirty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te</a:t>
            </a:r>
            <a:r>
              <a:rPr lang="en-US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) , </a:t>
            </a:r>
            <a:r>
              <a:rPr lang="fr-FR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humidité</a:t>
            </a:r>
            <a:r>
              <a:rPr lang="en-US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relative (H%) ]</a:t>
            </a:r>
          </a:p>
          <a:p>
            <a:pPr marL="139700" indent="0">
              <a:buNone/>
            </a:pPr>
            <a:r>
              <a:rPr lang="fr-FR" sz="1400" dirty="0">
                <a:solidFill>
                  <a:schemeClr val="bg1"/>
                </a:solidFill>
                <a:latin typeface="Abadi" panose="020B0604020104020204" pitchFamily="34" charset="0"/>
              </a:rPr>
              <a:t>Donc</a:t>
            </a:r>
            <a:r>
              <a:rPr lang="en-GB" sz="1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i</a:t>
            </a:r>
            <a:r>
              <a:rPr lang="en-GB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= </a:t>
            </a:r>
            <a:r>
              <a:rPr lang="pl-PL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a</a:t>
            </a:r>
            <a:r>
              <a:rPr lang="en-GB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1(</a:t>
            </a:r>
            <a:r>
              <a:rPr lang="fr-FR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te</a:t>
            </a:r>
            <a:r>
              <a:rPr lang="en-GB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) +</a:t>
            </a:r>
            <a:r>
              <a:rPr lang="pl-PL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a</a:t>
            </a:r>
            <a:r>
              <a:rPr lang="en-GB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2</a:t>
            </a:r>
            <a:r>
              <a:rPr lang="en-GB" sz="1400" dirty="0">
                <a:solidFill>
                  <a:schemeClr val="bg1"/>
                </a:solidFill>
                <a:latin typeface="Abadi" panose="020B0604020104020204" pitchFamily="34" charset="0"/>
              </a:rPr>
              <a:t>(H%</a:t>
            </a:r>
            <a:r>
              <a:rPr lang="pl-PL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)</a:t>
            </a:r>
            <a:r>
              <a:rPr lang="en-GB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GB" sz="1400" dirty="0">
                <a:solidFill>
                  <a:schemeClr val="bg1"/>
                </a:solidFill>
                <a:latin typeface="Abadi" panose="020B0604020104020204" pitchFamily="34" charset="0"/>
              </a:rPr>
              <a:t>+ </a:t>
            </a:r>
            <a:r>
              <a:rPr lang="pl-PL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b</a:t>
            </a:r>
            <a:endParaRPr lang="en-GB" sz="1400" i="0" dirty="0">
              <a:solidFill>
                <a:schemeClr val="bg1"/>
              </a:solidFill>
              <a:effectLst/>
              <a:latin typeface="Abadi" panose="020B0604020104020204" pitchFamily="34" charset="0"/>
            </a:endParaRPr>
          </a:p>
          <a:p>
            <a:pPr marL="139700" indent="0" algn="l">
              <a:buNone/>
            </a:pPr>
            <a:endParaRPr lang="en-GB" sz="1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139700" indent="0" algn="l">
              <a:buNone/>
            </a:pPr>
            <a:r>
              <a:rPr lang="fr-FR" sz="14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Selon cette équation, la température extérieure dépend linéairement de la température extérieure et de l’humidité relative</a:t>
            </a:r>
            <a:endParaRPr lang="fr-FR" sz="140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139700" indent="0">
              <a:buNone/>
            </a:pPr>
            <a:endParaRPr lang="en-GB" sz="1400" i="0" dirty="0">
              <a:solidFill>
                <a:schemeClr val="bg1"/>
              </a:solidFill>
              <a:effectLst/>
              <a:latin typeface="Abadi" panose="020B0604020104020204" pitchFamily="34" charset="0"/>
            </a:endParaRPr>
          </a:p>
          <a:p>
            <a:pPr marL="139700" indent="0">
              <a:buNone/>
            </a:pPr>
            <a:endParaRPr lang="fr-FR" sz="1400" i="0" dirty="0">
              <a:solidFill>
                <a:schemeClr val="bg1"/>
              </a:solidFill>
              <a:effectLst/>
              <a:latin typeface="Abadi" panose="020B0604020104020204" pitchFamily="34" charset="0"/>
            </a:endParaRPr>
          </a:p>
          <a:p>
            <a:pPr marL="139700" indent="0" algn="l">
              <a:buNone/>
            </a:pPr>
            <a:r>
              <a:rPr lang="fr-FR" i="0" dirty="0">
                <a:solidFill>
                  <a:srgbClr val="00B0F0"/>
                </a:solidFill>
                <a:effectLst/>
                <a:latin typeface="Abadi" panose="020B0604020104020204" pitchFamily="34" charset="0"/>
              </a:rPr>
              <a:t> </a:t>
            </a:r>
            <a:endParaRPr lang="fr-FR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title"/>
          </p:nvPr>
        </p:nvSpPr>
        <p:spPr>
          <a:xfrm>
            <a:off x="720000" y="443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LA RELATION LINAIRE ET NON LINEAIRE </a:t>
            </a:r>
            <a:endParaRPr sz="2800" dirty="0"/>
          </a:p>
        </p:txBody>
      </p:sp>
      <p:sp>
        <p:nvSpPr>
          <p:cNvPr id="259" name="Google Shape;259;p31"/>
          <p:cNvSpPr txBox="1"/>
          <p:nvPr/>
        </p:nvSpPr>
        <p:spPr>
          <a:xfrm flipH="1">
            <a:off x="256105" y="872996"/>
            <a:ext cx="3160764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/>
                </a:solidFill>
                <a:latin typeface="Inter"/>
                <a:ea typeface="Inter"/>
                <a:cs typeface="Inter"/>
                <a:sym typeface="Inter"/>
              </a:rPr>
              <a:t>EXEMPLE DE LA RELATION LINAIRE: </a:t>
            </a:r>
            <a:endParaRPr sz="1200" dirty="0">
              <a:solidFill>
                <a:schemeClr val="bg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 flipH="1">
            <a:off x="331768" y="1728201"/>
            <a:ext cx="312796" cy="34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+mj-lt"/>
                <a:ea typeface="Inter"/>
                <a:cs typeface="Inter"/>
                <a:sym typeface="Inter"/>
              </a:rPr>
              <a:t>V</a:t>
            </a:r>
            <a:endParaRPr sz="1200" dirty="0">
              <a:solidFill>
                <a:schemeClr val="lt1"/>
              </a:solidFill>
              <a:latin typeface="+mj-lt"/>
              <a:ea typeface="Inter"/>
              <a:cs typeface="Inter"/>
              <a:sym typeface="Inter"/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1194595" y="2311919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6" name="Google Shape;266;p31"/>
          <p:cNvCxnSpPr>
            <a:cxnSpLocks/>
          </p:cNvCxnSpPr>
          <p:nvPr/>
        </p:nvCxnSpPr>
        <p:spPr>
          <a:xfrm flipH="1">
            <a:off x="975566" y="1668673"/>
            <a:ext cx="1501903" cy="82004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63;p31">
            <a:extLst>
              <a:ext uri="{FF2B5EF4-FFF2-40B4-BE49-F238E27FC236}">
                <a16:creationId xmlns="" xmlns:a16="http://schemas.microsoft.com/office/drawing/2014/main" id="{2E1F8822-267E-F848-C726-EF1D25A5058C}"/>
              </a:ext>
            </a:extLst>
          </p:cNvPr>
          <p:cNvSpPr/>
          <p:nvPr/>
        </p:nvSpPr>
        <p:spPr>
          <a:xfrm>
            <a:off x="1359060" y="2297047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Google Shape;264;p31">
            <a:extLst>
              <a:ext uri="{FF2B5EF4-FFF2-40B4-BE49-F238E27FC236}">
                <a16:creationId xmlns="" xmlns:a16="http://schemas.microsoft.com/office/drawing/2014/main" id="{116A3F91-FF96-D6CD-31F1-93A15B1CC7C1}"/>
              </a:ext>
            </a:extLst>
          </p:cNvPr>
          <p:cNvCxnSpPr>
            <a:cxnSpLocks/>
          </p:cNvCxnSpPr>
          <p:nvPr/>
        </p:nvCxnSpPr>
        <p:spPr>
          <a:xfrm>
            <a:off x="717450" y="2680976"/>
            <a:ext cx="24545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64;p31">
            <a:extLst>
              <a:ext uri="{FF2B5EF4-FFF2-40B4-BE49-F238E27FC236}">
                <a16:creationId xmlns="" xmlns:a16="http://schemas.microsoft.com/office/drawing/2014/main" id="{DD6FA7D7-0C73-5C55-5031-69F7D59965AF}"/>
              </a:ext>
            </a:extLst>
          </p:cNvPr>
          <p:cNvCxnSpPr>
            <a:cxnSpLocks/>
          </p:cNvCxnSpPr>
          <p:nvPr/>
        </p:nvCxnSpPr>
        <p:spPr>
          <a:xfrm flipV="1">
            <a:off x="717450" y="1215452"/>
            <a:ext cx="0" cy="145862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63;p31">
            <a:extLst>
              <a:ext uri="{FF2B5EF4-FFF2-40B4-BE49-F238E27FC236}">
                <a16:creationId xmlns="" xmlns:a16="http://schemas.microsoft.com/office/drawing/2014/main" id="{43631265-C702-1195-522B-B2EC6D31B275}"/>
              </a:ext>
            </a:extLst>
          </p:cNvPr>
          <p:cNvSpPr/>
          <p:nvPr/>
        </p:nvSpPr>
        <p:spPr>
          <a:xfrm>
            <a:off x="1236589" y="2395383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63;p31">
            <a:extLst>
              <a:ext uri="{FF2B5EF4-FFF2-40B4-BE49-F238E27FC236}">
                <a16:creationId xmlns="" xmlns:a16="http://schemas.microsoft.com/office/drawing/2014/main" id="{2F7BE4D8-D5F4-96C0-A7C6-89F7D4870D34}"/>
              </a:ext>
            </a:extLst>
          </p:cNvPr>
          <p:cNvSpPr/>
          <p:nvPr/>
        </p:nvSpPr>
        <p:spPr>
          <a:xfrm>
            <a:off x="1916882" y="1911762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63;p31">
            <a:extLst>
              <a:ext uri="{FF2B5EF4-FFF2-40B4-BE49-F238E27FC236}">
                <a16:creationId xmlns="" xmlns:a16="http://schemas.microsoft.com/office/drawing/2014/main" id="{713EFDA3-B615-0A0B-0D0E-297545296DBF}"/>
              </a:ext>
            </a:extLst>
          </p:cNvPr>
          <p:cNvSpPr/>
          <p:nvPr/>
        </p:nvSpPr>
        <p:spPr>
          <a:xfrm>
            <a:off x="2170105" y="1880556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63;p31">
            <a:extLst>
              <a:ext uri="{FF2B5EF4-FFF2-40B4-BE49-F238E27FC236}">
                <a16:creationId xmlns="" xmlns:a16="http://schemas.microsoft.com/office/drawing/2014/main" id="{6126C764-6909-27AF-A566-2D1E5670BE46}"/>
              </a:ext>
            </a:extLst>
          </p:cNvPr>
          <p:cNvSpPr/>
          <p:nvPr/>
        </p:nvSpPr>
        <p:spPr>
          <a:xfrm>
            <a:off x="2251804" y="1834162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63;p31">
            <a:extLst>
              <a:ext uri="{FF2B5EF4-FFF2-40B4-BE49-F238E27FC236}">
                <a16:creationId xmlns="" xmlns:a16="http://schemas.microsoft.com/office/drawing/2014/main" id="{832337C9-F501-C893-9DFF-93C1A7D60DD3}"/>
              </a:ext>
            </a:extLst>
          </p:cNvPr>
          <p:cNvSpPr/>
          <p:nvPr/>
        </p:nvSpPr>
        <p:spPr>
          <a:xfrm>
            <a:off x="1545483" y="2197387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63;p31">
            <a:extLst>
              <a:ext uri="{FF2B5EF4-FFF2-40B4-BE49-F238E27FC236}">
                <a16:creationId xmlns="" xmlns:a16="http://schemas.microsoft.com/office/drawing/2014/main" id="{A459051A-5A41-4981-2005-5EC8928D168E}"/>
              </a:ext>
            </a:extLst>
          </p:cNvPr>
          <p:cNvSpPr/>
          <p:nvPr/>
        </p:nvSpPr>
        <p:spPr>
          <a:xfrm>
            <a:off x="2124386" y="1819933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63;p31">
            <a:extLst>
              <a:ext uri="{FF2B5EF4-FFF2-40B4-BE49-F238E27FC236}">
                <a16:creationId xmlns="" xmlns:a16="http://schemas.microsoft.com/office/drawing/2014/main" id="{7A60F705-3726-95B2-EBF2-13F398C4FEEB}"/>
              </a:ext>
            </a:extLst>
          </p:cNvPr>
          <p:cNvSpPr/>
          <p:nvPr/>
        </p:nvSpPr>
        <p:spPr>
          <a:xfrm>
            <a:off x="2192965" y="1728110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63;p31">
            <a:extLst>
              <a:ext uri="{FF2B5EF4-FFF2-40B4-BE49-F238E27FC236}">
                <a16:creationId xmlns="" xmlns:a16="http://schemas.microsoft.com/office/drawing/2014/main" id="{FD140953-6694-62F9-65B7-77F0518865BC}"/>
              </a:ext>
            </a:extLst>
          </p:cNvPr>
          <p:cNvSpPr/>
          <p:nvPr/>
        </p:nvSpPr>
        <p:spPr>
          <a:xfrm>
            <a:off x="2366623" y="1749809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63;p31">
            <a:extLst>
              <a:ext uri="{FF2B5EF4-FFF2-40B4-BE49-F238E27FC236}">
                <a16:creationId xmlns="" xmlns:a16="http://schemas.microsoft.com/office/drawing/2014/main" id="{624DD30B-CB9D-3663-E16A-7938F09FD0FC}"/>
              </a:ext>
            </a:extLst>
          </p:cNvPr>
          <p:cNvSpPr/>
          <p:nvPr/>
        </p:nvSpPr>
        <p:spPr>
          <a:xfrm>
            <a:off x="1637125" y="2131665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63;p31">
            <a:extLst>
              <a:ext uri="{FF2B5EF4-FFF2-40B4-BE49-F238E27FC236}">
                <a16:creationId xmlns="" xmlns:a16="http://schemas.microsoft.com/office/drawing/2014/main" id="{E84C6225-E780-9E10-C5AD-75735DD8ABC0}"/>
              </a:ext>
            </a:extLst>
          </p:cNvPr>
          <p:cNvSpPr/>
          <p:nvPr/>
        </p:nvSpPr>
        <p:spPr>
          <a:xfrm>
            <a:off x="2412342" y="1630822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63;p31">
            <a:extLst>
              <a:ext uri="{FF2B5EF4-FFF2-40B4-BE49-F238E27FC236}">
                <a16:creationId xmlns="" xmlns:a16="http://schemas.microsoft.com/office/drawing/2014/main" id="{4B769257-D0D1-ECEB-691F-A6031F19F396}"/>
              </a:ext>
            </a:extLst>
          </p:cNvPr>
          <p:cNvSpPr/>
          <p:nvPr/>
        </p:nvSpPr>
        <p:spPr>
          <a:xfrm>
            <a:off x="1651000" y="2024206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63;p31">
            <a:extLst>
              <a:ext uri="{FF2B5EF4-FFF2-40B4-BE49-F238E27FC236}">
                <a16:creationId xmlns="" xmlns:a16="http://schemas.microsoft.com/office/drawing/2014/main" id="{A6BBBD96-4C64-B358-90DD-4F1CF3B336C6}"/>
              </a:ext>
            </a:extLst>
          </p:cNvPr>
          <p:cNvSpPr/>
          <p:nvPr/>
        </p:nvSpPr>
        <p:spPr>
          <a:xfrm>
            <a:off x="1123910" y="2411423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63;p31">
            <a:extLst>
              <a:ext uri="{FF2B5EF4-FFF2-40B4-BE49-F238E27FC236}">
                <a16:creationId xmlns="" xmlns:a16="http://schemas.microsoft.com/office/drawing/2014/main" id="{7C89E792-0625-28BB-1C77-EF31000C1011}"/>
              </a:ext>
            </a:extLst>
          </p:cNvPr>
          <p:cNvSpPr/>
          <p:nvPr/>
        </p:nvSpPr>
        <p:spPr>
          <a:xfrm>
            <a:off x="1790757" y="2067666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3;p31">
            <a:extLst>
              <a:ext uri="{FF2B5EF4-FFF2-40B4-BE49-F238E27FC236}">
                <a16:creationId xmlns="" xmlns:a16="http://schemas.microsoft.com/office/drawing/2014/main" id="{4035B4DD-8228-CEE6-6A5B-D60FC24746A5}"/>
              </a:ext>
            </a:extLst>
          </p:cNvPr>
          <p:cNvSpPr/>
          <p:nvPr/>
        </p:nvSpPr>
        <p:spPr>
          <a:xfrm>
            <a:off x="2297523" y="1686387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63;p31">
            <a:extLst>
              <a:ext uri="{FF2B5EF4-FFF2-40B4-BE49-F238E27FC236}">
                <a16:creationId xmlns="" xmlns:a16="http://schemas.microsoft.com/office/drawing/2014/main" id="{24B9F9E0-55FD-FFD7-D02A-598E708124B7}"/>
              </a:ext>
            </a:extLst>
          </p:cNvPr>
          <p:cNvSpPr/>
          <p:nvPr/>
        </p:nvSpPr>
        <p:spPr>
          <a:xfrm>
            <a:off x="1307794" y="2239069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63;p31">
            <a:extLst>
              <a:ext uri="{FF2B5EF4-FFF2-40B4-BE49-F238E27FC236}">
                <a16:creationId xmlns="" xmlns:a16="http://schemas.microsoft.com/office/drawing/2014/main" id="{97DFD983-B429-835E-B43F-0BA233C8D09D}"/>
              </a:ext>
            </a:extLst>
          </p:cNvPr>
          <p:cNvSpPr/>
          <p:nvPr/>
        </p:nvSpPr>
        <p:spPr>
          <a:xfrm>
            <a:off x="1820912" y="1971539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63;p31">
            <a:extLst>
              <a:ext uri="{FF2B5EF4-FFF2-40B4-BE49-F238E27FC236}">
                <a16:creationId xmlns="" xmlns:a16="http://schemas.microsoft.com/office/drawing/2014/main" id="{E16B4825-73F1-0160-D7BC-8CD61024E908}"/>
              </a:ext>
            </a:extLst>
          </p:cNvPr>
          <p:cNvSpPr/>
          <p:nvPr/>
        </p:nvSpPr>
        <p:spPr>
          <a:xfrm>
            <a:off x="1722347" y="1994399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63;p31">
            <a:extLst>
              <a:ext uri="{FF2B5EF4-FFF2-40B4-BE49-F238E27FC236}">
                <a16:creationId xmlns="" xmlns:a16="http://schemas.microsoft.com/office/drawing/2014/main" id="{3CF03ABF-E223-5A11-813C-7F7C2ACDE8B9}"/>
              </a:ext>
            </a:extLst>
          </p:cNvPr>
          <p:cNvSpPr/>
          <p:nvPr/>
        </p:nvSpPr>
        <p:spPr>
          <a:xfrm>
            <a:off x="2044300" y="1826970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63;p31">
            <a:extLst>
              <a:ext uri="{FF2B5EF4-FFF2-40B4-BE49-F238E27FC236}">
                <a16:creationId xmlns="" xmlns:a16="http://schemas.microsoft.com/office/drawing/2014/main" id="{B636C47F-F242-6F7F-5601-997068854976}"/>
              </a:ext>
            </a:extLst>
          </p:cNvPr>
          <p:cNvSpPr/>
          <p:nvPr/>
        </p:nvSpPr>
        <p:spPr>
          <a:xfrm>
            <a:off x="2036022" y="1929115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63;p31">
            <a:extLst>
              <a:ext uri="{FF2B5EF4-FFF2-40B4-BE49-F238E27FC236}">
                <a16:creationId xmlns="" xmlns:a16="http://schemas.microsoft.com/office/drawing/2014/main" id="{0B2F237C-84F5-3751-B29B-C32F04A5CBB0}"/>
              </a:ext>
            </a:extLst>
          </p:cNvPr>
          <p:cNvSpPr/>
          <p:nvPr/>
        </p:nvSpPr>
        <p:spPr>
          <a:xfrm>
            <a:off x="1909115" y="2001346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63;p31">
            <a:extLst>
              <a:ext uri="{FF2B5EF4-FFF2-40B4-BE49-F238E27FC236}">
                <a16:creationId xmlns="" xmlns:a16="http://schemas.microsoft.com/office/drawing/2014/main" id="{2B6D6F83-F775-AA15-D2C7-CBAA4533D656}"/>
              </a:ext>
            </a:extLst>
          </p:cNvPr>
          <p:cNvSpPr/>
          <p:nvPr/>
        </p:nvSpPr>
        <p:spPr>
          <a:xfrm>
            <a:off x="1453186" y="2137291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63;p31">
            <a:extLst>
              <a:ext uri="{FF2B5EF4-FFF2-40B4-BE49-F238E27FC236}">
                <a16:creationId xmlns="" xmlns:a16="http://schemas.microsoft.com/office/drawing/2014/main" id="{EF18EEC1-9757-03F0-FA67-E0C13E160E78}"/>
              </a:ext>
            </a:extLst>
          </p:cNvPr>
          <p:cNvSpPr/>
          <p:nvPr/>
        </p:nvSpPr>
        <p:spPr>
          <a:xfrm>
            <a:off x="1420417" y="2203469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63;p31">
            <a:extLst>
              <a:ext uri="{FF2B5EF4-FFF2-40B4-BE49-F238E27FC236}">
                <a16:creationId xmlns="" xmlns:a16="http://schemas.microsoft.com/office/drawing/2014/main" id="{385ED31F-C4D8-786A-DF0D-2A71701F8190}"/>
              </a:ext>
            </a:extLst>
          </p:cNvPr>
          <p:cNvSpPr/>
          <p:nvPr/>
        </p:nvSpPr>
        <p:spPr>
          <a:xfrm>
            <a:off x="1082979" y="2334127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TextBox 228">
            <a:extLst>
              <a:ext uri="{FF2B5EF4-FFF2-40B4-BE49-F238E27FC236}">
                <a16:creationId xmlns="" xmlns:a16="http://schemas.microsoft.com/office/drawing/2014/main" id="{54E6C854-0D60-3CC6-90B2-38E7CF0E727D}"/>
              </a:ext>
            </a:extLst>
          </p:cNvPr>
          <p:cNvSpPr txBox="1"/>
          <p:nvPr/>
        </p:nvSpPr>
        <p:spPr>
          <a:xfrm>
            <a:off x="319809" y="1110817"/>
            <a:ext cx="33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="" xmlns:a16="http://schemas.microsoft.com/office/drawing/2014/main" id="{72349D36-EFFB-101E-FF99-0B1F7B189244}"/>
              </a:ext>
            </a:extLst>
          </p:cNvPr>
          <p:cNvSpPr txBox="1"/>
          <p:nvPr/>
        </p:nvSpPr>
        <p:spPr>
          <a:xfrm>
            <a:off x="2833539" y="2645857"/>
            <a:ext cx="33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31" name="Google Shape;261;p31">
            <a:extLst>
              <a:ext uri="{FF2B5EF4-FFF2-40B4-BE49-F238E27FC236}">
                <a16:creationId xmlns="" xmlns:a16="http://schemas.microsoft.com/office/drawing/2014/main" id="{E98CA657-02BC-89E4-140C-96E7C0C08671}"/>
              </a:ext>
            </a:extLst>
          </p:cNvPr>
          <p:cNvSpPr txBox="1"/>
          <p:nvPr/>
        </p:nvSpPr>
        <p:spPr>
          <a:xfrm flipH="1">
            <a:off x="1651000" y="2651169"/>
            <a:ext cx="312796" cy="34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</a:t>
            </a:r>
            <a:endParaRPr sz="12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="" xmlns:a16="http://schemas.microsoft.com/office/drawing/2014/main" id="{C034FA88-BBF0-5855-0FA2-A51359F4160E}"/>
              </a:ext>
            </a:extLst>
          </p:cNvPr>
          <p:cNvSpPr txBox="1"/>
          <p:nvPr/>
        </p:nvSpPr>
        <p:spPr>
          <a:xfrm>
            <a:off x="3320846" y="1510777"/>
            <a:ext cx="5280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LA VITESSE (V) EST EN PARTIE EN RELATION AVEC LE TEMPS (T).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PLUS LE TEMPS NECESSAIRE POUR PARCOURIR UNE DISTANCE EST IMPORTANT PLUS LA VITESSE DU VEHICULE SERA GRANDE.</a:t>
            </a:r>
          </a:p>
        </p:txBody>
      </p:sp>
      <p:sp>
        <p:nvSpPr>
          <p:cNvPr id="233" name="Google Shape;259;p31">
            <a:extLst>
              <a:ext uri="{FF2B5EF4-FFF2-40B4-BE49-F238E27FC236}">
                <a16:creationId xmlns="" xmlns:a16="http://schemas.microsoft.com/office/drawing/2014/main" id="{213D9D6C-18A3-A999-92C5-E02099FC915A}"/>
              </a:ext>
            </a:extLst>
          </p:cNvPr>
          <p:cNvSpPr txBox="1"/>
          <p:nvPr/>
        </p:nvSpPr>
        <p:spPr>
          <a:xfrm flipH="1">
            <a:off x="3587684" y="2512256"/>
            <a:ext cx="4145928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/>
                </a:solidFill>
                <a:latin typeface="Inter"/>
                <a:ea typeface="Inter"/>
                <a:cs typeface="Inter"/>
                <a:sym typeface="Inter"/>
              </a:rPr>
              <a:t>EXEMPLE DE LA RELATION LINAIRE NON LINAIRE:  </a:t>
            </a:r>
            <a:endParaRPr sz="1200" dirty="0">
              <a:solidFill>
                <a:schemeClr val="bg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34" name="Google Shape;264;p31">
            <a:extLst>
              <a:ext uri="{FF2B5EF4-FFF2-40B4-BE49-F238E27FC236}">
                <a16:creationId xmlns="" xmlns:a16="http://schemas.microsoft.com/office/drawing/2014/main" id="{AB9F4237-F2FB-EDBF-B5CE-F5A92829EE1C}"/>
              </a:ext>
            </a:extLst>
          </p:cNvPr>
          <p:cNvCxnSpPr>
            <a:cxnSpLocks/>
          </p:cNvCxnSpPr>
          <p:nvPr/>
        </p:nvCxnSpPr>
        <p:spPr>
          <a:xfrm>
            <a:off x="5969403" y="4234434"/>
            <a:ext cx="24545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64;p31">
            <a:extLst>
              <a:ext uri="{FF2B5EF4-FFF2-40B4-BE49-F238E27FC236}">
                <a16:creationId xmlns="" xmlns:a16="http://schemas.microsoft.com/office/drawing/2014/main" id="{62570D02-86E1-817A-B6C0-7B13779E9AB6}"/>
              </a:ext>
            </a:extLst>
          </p:cNvPr>
          <p:cNvCxnSpPr>
            <a:cxnSpLocks/>
          </p:cNvCxnSpPr>
          <p:nvPr/>
        </p:nvCxnSpPr>
        <p:spPr>
          <a:xfrm flipV="1">
            <a:off x="5969403" y="2758966"/>
            <a:ext cx="0" cy="145862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63;p31">
            <a:extLst>
              <a:ext uri="{FF2B5EF4-FFF2-40B4-BE49-F238E27FC236}">
                <a16:creationId xmlns="" xmlns:a16="http://schemas.microsoft.com/office/drawing/2014/main" id="{AAD31FBC-53DC-ABD2-C0FA-944F9CD563CC}"/>
              </a:ext>
            </a:extLst>
          </p:cNvPr>
          <p:cNvSpPr/>
          <p:nvPr/>
        </p:nvSpPr>
        <p:spPr>
          <a:xfrm>
            <a:off x="6107557" y="3059414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63;p31">
            <a:extLst>
              <a:ext uri="{FF2B5EF4-FFF2-40B4-BE49-F238E27FC236}">
                <a16:creationId xmlns="" xmlns:a16="http://schemas.microsoft.com/office/drawing/2014/main" id="{B8F1A4BD-1AEE-0F74-E0A6-33BD9171F919}"/>
              </a:ext>
            </a:extLst>
          </p:cNvPr>
          <p:cNvSpPr/>
          <p:nvPr/>
        </p:nvSpPr>
        <p:spPr>
          <a:xfrm>
            <a:off x="6085389" y="2911052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63;p31">
            <a:extLst>
              <a:ext uri="{FF2B5EF4-FFF2-40B4-BE49-F238E27FC236}">
                <a16:creationId xmlns="" xmlns:a16="http://schemas.microsoft.com/office/drawing/2014/main" id="{75ED8E0C-0A98-0642-383D-0F1C5FA20B35}"/>
              </a:ext>
            </a:extLst>
          </p:cNvPr>
          <p:cNvSpPr/>
          <p:nvPr/>
        </p:nvSpPr>
        <p:spPr>
          <a:xfrm>
            <a:off x="6131107" y="3231152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63;p31">
            <a:extLst>
              <a:ext uri="{FF2B5EF4-FFF2-40B4-BE49-F238E27FC236}">
                <a16:creationId xmlns="" xmlns:a16="http://schemas.microsoft.com/office/drawing/2014/main" id="{993A4854-D79D-6A53-99BB-53DAF64097DD}"/>
              </a:ext>
            </a:extLst>
          </p:cNvPr>
          <p:cNvSpPr/>
          <p:nvPr/>
        </p:nvSpPr>
        <p:spPr>
          <a:xfrm>
            <a:off x="6197776" y="3389682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63;p31">
            <a:extLst>
              <a:ext uri="{FF2B5EF4-FFF2-40B4-BE49-F238E27FC236}">
                <a16:creationId xmlns="" xmlns:a16="http://schemas.microsoft.com/office/drawing/2014/main" id="{80AE0B74-1BB1-97E3-C97B-FEDA25B9430D}"/>
              </a:ext>
            </a:extLst>
          </p:cNvPr>
          <p:cNvSpPr/>
          <p:nvPr/>
        </p:nvSpPr>
        <p:spPr>
          <a:xfrm>
            <a:off x="6279795" y="3533369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63;p31">
            <a:extLst>
              <a:ext uri="{FF2B5EF4-FFF2-40B4-BE49-F238E27FC236}">
                <a16:creationId xmlns="" xmlns:a16="http://schemas.microsoft.com/office/drawing/2014/main" id="{2941B5FC-FF86-FB1F-A272-B009297B4095}"/>
              </a:ext>
            </a:extLst>
          </p:cNvPr>
          <p:cNvSpPr/>
          <p:nvPr/>
        </p:nvSpPr>
        <p:spPr>
          <a:xfrm>
            <a:off x="6386476" y="3689946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63;p31">
            <a:extLst>
              <a:ext uri="{FF2B5EF4-FFF2-40B4-BE49-F238E27FC236}">
                <a16:creationId xmlns="" xmlns:a16="http://schemas.microsoft.com/office/drawing/2014/main" id="{339C5CFC-B6EB-B95D-6A89-17F4C3D51FE9}"/>
              </a:ext>
            </a:extLst>
          </p:cNvPr>
          <p:cNvSpPr/>
          <p:nvPr/>
        </p:nvSpPr>
        <p:spPr>
          <a:xfrm>
            <a:off x="6508395" y="3798571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63;p31">
            <a:extLst>
              <a:ext uri="{FF2B5EF4-FFF2-40B4-BE49-F238E27FC236}">
                <a16:creationId xmlns="" xmlns:a16="http://schemas.microsoft.com/office/drawing/2014/main" id="{7DDBF340-CAEE-63BD-F7FB-D48B83B6D549}"/>
              </a:ext>
            </a:extLst>
          </p:cNvPr>
          <p:cNvSpPr/>
          <p:nvPr/>
        </p:nvSpPr>
        <p:spPr>
          <a:xfrm>
            <a:off x="6703437" y="3916471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63;p31">
            <a:extLst>
              <a:ext uri="{FF2B5EF4-FFF2-40B4-BE49-F238E27FC236}">
                <a16:creationId xmlns="" xmlns:a16="http://schemas.microsoft.com/office/drawing/2014/main" id="{751DEFA8-5EBE-0BA6-99E4-66FE77886212}"/>
              </a:ext>
            </a:extLst>
          </p:cNvPr>
          <p:cNvSpPr/>
          <p:nvPr/>
        </p:nvSpPr>
        <p:spPr>
          <a:xfrm>
            <a:off x="6901720" y="4012229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63;p31">
            <a:extLst>
              <a:ext uri="{FF2B5EF4-FFF2-40B4-BE49-F238E27FC236}">
                <a16:creationId xmlns="" xmlns:a16="http://schemas.microsoft.com/office/drawing/2014/main" id="{E3C243A5-D30B-97EB-9E73-7990D872D5CD}"/>
              </a:ext>
            </a:extLst>
          </p:cNvPr>
          <p:cNvSpPr/>
          <p:nvPr/>
        </p:nvSpPr>
        <p:spPr>
          <a:xfrm>
            <a:off x="7150982" y="4082586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63;p31">
            <a:extLst>
              <a:ext uri="{FF2B5EF4-FFF2-40B4-BE49-F238E27FC236}">
                <a16:creationId xmlns="" xmlns:a16="http://schemas.microsoft.com/office/drawing/2014/main" id="{97133D2F-46A0-6630-C7B4-A9771254130A}"/>
              </a:ext>
            </a:extLst>
          </p:cNvPr>
          <p:cNvSpPr/>
          <p:nvPr/>
        </p:nvSpPr>
        <p:spPr>
          <a:xfrm>
            <a:off x="7351345" y="4100472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63;p31">
            <a:extLst>
              <a:ext uri="{FF2B5EF4-FFF2-40B4-BE49-F238E27FC236}">
                <a16:creationId xmlns="" xmlns:a16="http://schemas.microsoft.com/office/drawing/2014/main" id="{EA172BC1-7294-D6D1-85AF-274D4205DC6B}"/>
              </a:ext>
            </a:extLst>
          </p:cNvPr>
          <p:cNvSpPr/>
          <p:nvPr/>
        </p:nvSpPr>
        <p:spPr>
          <a:xfrm>
            <a:off x="7551708" y="4101575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63;p31">
            <a:extLst>
              <a:ext uri="{FF2B5EF4-FFF2-40B4-BE49-F238E27FC236}">
                <a16:creationId xmlns="" xmlns:a16="http://schemas.microsoft.com/office/drawing/2014/main" id="{68B71883-C278-5B07-B838-E8C4132E23CD}"/>
              </a:ext>
            </a:extLst>
          </p:cNvPr>
          <p:cNvSpPr/>
          <p:nvPr/>
        </p:nvSpPr>
        <p:spPr>
          <a:xfrm>
            <a:off x="7991038" y="3902365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63;p31">
            <a:extLst>
              <a:ext uri="{FF2B5EF4-FFF2-40B4-BE49-F238E27FC236}">
                <a16:creationId xmlns="" xmlns:a16="http://schemas.microsoft.com/office/drawing/2014/main" id="{4C7913A4-7CA5-17BE-B4F2-468B0F89D2B4}"/>
              </a:ext>
            </a:extLst>
          </p:cNvPr>
          <p:cNvSpPr/>
          <p:nvPr/>
        </p:nvSpPr>
        <p:spPr>
          <a:xfrm>
            <a:off x="7834036" y="4035088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63;p31">
            <a:extLst>
              <a:ext uri="{FF2B5EF4-FFF2-40B4-BE49-F238E27FC236}">
                <a16:creationId xmlns="" xmlns:a16="http://schemas.microsoft.com/office/drawing/2014/main" id="{098BC08C-064C-2D88-3C18-B44803E93BAE}"/>
              </a:ext>
            </a:extLst>
          </p:cNvPr>
          <p:cNvSpPr/>
          <p:nvPr/>
        </p:nvSpPr>
        <p:spPr>
          <a:xfrm>
            <a:off x="8151808" y="3732793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63;p31">
            <a:extLst>
              <a:ext uri="{FF2B5EF4-FFF2-40B4-BE49-F238E27FC236}">
                <a16:creationId xmlns="" xmlns:a16="http://schemas.microsoft.com/office/drawing/2014/main" id="{895BD66A-374B-9FD2-C893-3F3B21BEB7C3}"/>
              </a:ext>
            </a:extLst>
          </p:cNvPr>
          <p:cNvSpPr/>
          <p:nvPr/>
        </p:nvSpPr>
        <p:spPr>
          <a:xfrm>
            <a:off x="8282992" y="3481973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63;p31">
            <a:extLst>
              <a:ext uri="{FF2B5EF4-FFF2-40B4-BE49-F238E27FC236}">
                <a16:creationId xmlns="" xmlns:a16="http://schemas.microsoft.com/office/drawing/2014/main" id="{492D03D7-A419-7562-F8E1-28F4C9ACE35A}"/>
              </a:ext>
            </a:extLst>
          </p:cNvPr>
          <p:cNvSpPr/>
          <p:nvPr/>
        </p:nvSpPr>
        <p:spPr>
          <a:xfrm>
            <a:off x="8369134" y="3185433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63;p31">
            <a:extLst>
              <a:ext uri="{FF2B5EF4-FFF2-40B4-BE49-F238E27FC236}">
                <a16:creationId xmlns="" xmlns:a16="http://schemas.microsoft.com/office/drawing/2014/main" id="{5A9DFCB3-EEDC-A118-B3BC-11F1EB882716}"/>
              </a:ext>
            </a:extLst>
          </p:cNvPr>
          <p:cNvSpPr/>
          <p:nvPr/>
        </p:nvSpPr>
        <p:spPr>
          <a:xfrm>
            <a:off x="8391993" y="2982000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63;p31">
            <a:extLst>
              <a:ext uri="{FF2B5EF4-FFF2-40B4-BE49-F238E27FC236}">
                <a16:creationId xmlns="" xmlns:a16="http://schemas.microsoft.com/office/drawing/2014/main" id="{2D55FF61-2619-EDF3-2DB3-9CB3DE2EE1C3}"/>
              </a:ext>
            </a:extLst>
          </p:cNvPr>
          <p:cNvSpPr/>
          <p:nvPr/>
        </p:nvSpPr>
        <p:spPr>
          <a:xfrm>
            <a:off x="8411231" y="2757819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TextBox 273">
            <a:extLst>
              <a:ext uri="{FF2B5EF4-FFF2-40B4-BE49-F238E27FC236}">
                <a16:creationId xmlns="" xmlns:a16="http://schemas.microsoft.com/office/drawing/2014/main" id="{602527A6-811D-D5D4-BDD5-67E737151877}"/>
              </a:ext>
            </a:extLst>
          </p:cNvPr>
          <p:cNvSpPr txBox="1"/>
          <p:nvPr/>
        </p:nvSpPr>
        <p:spPr>
          <a:xfrm>
            <a:off x="232471" y="2991938"/>
            <a:ext cx="5743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Abadi" panose="020B0604020104020204" pitchFamily="34" charset="0"/>
              </a:rPr>
              <a:t>I</a:t>
            </a:r>
            <a:r>
              <a:rPr lang="fr-FR" sz="12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ci, les observations (nuage de Po en bleue) suivent presque une ligne droite. La ligne blanc, </a:t>
            </a:r>
            <a:r>
              <a:rPr lang="fr-FR" sz="1200" dirty="0">
                <a:solidFill>
                  <a:schemeClr val="bg1"/>
                </a:solidFill>
                <a:latin typeface="Abadi" panose="020B0604020104020204" pitchFamily="34" charset="0"/>
              </a:rPr>
              <a:t>q</a:t>
            </a:r>
            <a:r>
              <a:rPr lang="fr-FR" sz="12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ui exprime le meilleur ajustement des valeurs observées, est la régression. Cependant, cette droite de régression </a:t>
            </a:r>
            <a:r>
              <a:rPr lang="fr-FR" sz="1200" dirty="0">
                <a:solidFill>
                  <a:schemeClr val="bg1"/>
                </a:solidFill>
                <a:latin typeface="Abadi" panose="020B0604020104020204" pitchFamily="34" charset="0"/>
              </a:rPr>
              <a:t>n’exp</a:t>
            </a:r>
            <a:r>
              <a:rPr lang="fr-FR" sz="12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rime </a:t>
            </a:r>
            <a:r>
              <a:rPr lang="fr-FR" sz="1200" dirty="0">
                <a:solidFill>
                  <a:schemeClr val="bg1"/>
                </a:solidFill>
                <a:latin typeface="Abadi" panose="020B0604020104020204" pitchFamily="34" charset="0"/>
              </a:rPr>
              <a:t>p</a:t>
            </a:r>
            <a:r>
              <a:rPr lang="fr-FR" sz="12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as </a:t>
            </a:r>
            <a:r>
              <a:rPr lang="fr-FR" sz="1200" dirty="0">
                <a:solidFill>
                  <a:schemeClr val="bg1"/>
                </a:solidFill>
                <a:latin typeface="Abadi" panose="020B0604020104020204" pitchFamily="34" charset="0"/>
              </a:rPr>
              <a:t>p</a:t>
            </a:r>
            <a:r>
              <a:rPr lang="fr-FR" sz="12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arfaitement la position </a:t>
            </a:r>
            <a:r>
              <a:rPr lang="fr-FR" sz="1200" dirty="0">
                <a:solidFill>
                  <a:schemeClr val="bg1"/>
                </a:solidFill>
                <a:latin typeface="Abadi" panose="020B0604020104020204" pitchFamily="34" charset="0"/>
              </a:rPr>
              <a:t>p</a:t>
            </a:r>
            <a:r>
              <a:rPr lang="fr-FR" sz="12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arfaite des différentes observations, il y a toujours une erreur (E), car il existe une certaine distance entre les valeurs observées et les valeurs calculées qui constituent ligne blanc de régression. Pour cela qu’il faut </a:t>
            </a:r>
            <a:r>
              <a:rPr lang="fr-FR" sz="1200" i="0" dirty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roduire</a:t>
            </a:r>
            <a:r>
              <a:rPr lang="fr-FR" sz="12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fr-FR" sz="1200" dirty="0">
                <a:solidFill>
                  <a:schemeClr val="bg1"/>
                </a:solidFill>
                <a:latin typeface="Abadi" panose="020B0604020104020204" pitchFamily="34" charset="0"/>
              </a:rPr>
              <a:t> E </a:t>
            </a:r>
            <a:r>
              <a:rPr lang="fr-FR" sz="12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dans l’équation </a:t>
            </a:r>
            <a:r>
              <a:rPr lang="fr-FR" sz="1200" dirty="0">
                <a:solidFill>
                  <a:schemeClr val="bg1"/>
                </a:solidFill>
                <a:latin typeface="Abadi" panose="020B0604020104020204" pitchFamily="34" charset="0"/>
              </a:rPr>
              <a:t>y= </a:t>
            </a:r>
            <a:r>
              <a:rPr lang="fr-FR" sz="1200" i="0" dirty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ax</a:t>
            </a:r>
            <a:r>
              <a:rPr lang="fr-FR" sz="12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+ b + E </a:t>
            </a:r>
            <a:r>
              <a:rPr lang="fr-FR" sz="1200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</a:p>
          <a:p>
            <a:r>
              <a:rPr lang="fr-FR" sz="12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y = </a:t>
            </a:r>
            <a:r>
              <a:rPr lang="fr-FR" sz="1200" i="0" dirty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ax</a:t>
            </a:r>
            <a:r>
              <a:rPr lang="fr-FR" sz="1200" dirty="0">
                <a:solidFill>
                  <a:schemeClr val="bg1"/>
                </a:solidFill>
                <a:latin typeface="Abadi" panose="020B0604020104020204" pitchFamily="34" charset="0"/>
              </a:rPr>
              <a:t> + b + E</a:t>
            </a:r>
            <a:r>
              <a:rPr lang="fr-FR" sz="12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constitue uniquement une prédiction</a:t>
            </a:r>
            <a:r>
              <a:rPr lang="fr-FR" sz="1200" dirty="0">
                <a:solidFill>
                  <a:schemeClr val="bg1"/>
                </a:solidFill>
                <a:latin typeface="Abadi" panose="020B0604020104020204" pitchFamily="34" charset="0"/>
              </a:rPr>
              <a:t>. 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>
            <a:off x="-310012" y="784500"/>
            <a:ext cx="1461900" cy="14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p33"/>
          <p:cNvSpPr txBox="1">
            <a:spLocks noGrp="1"/>
          </p:cNvSpPr>
          <p:nvPr>
            <p:ph type="subTitle" idx="1"/>
          </p:nvPr>
        </p:nvSpPr>
        <p:spPr>
          <a:xfrm>
            <a:off x="4780351" y="1488600"/>
            <a:ext cx="3650400" cy="28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33"/>
          <p:cNvSpPr txBox="1">
            <a:spLocks noGrp="1"/>
          </p:cNvSpPr>
          <p:nvPr>
            <p:ph type="subTitle" idx="2"/>
          </p:nvPr>
        </p:nvSpPr>
        <p:spPr>
          <a:xfrm>
            <a:off x="713249" y="1488600"/>
            <a:ext cx="3650400" cy="28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rk Marketing Basic Template by Slidesgo">
  <a:themeElements>
    <a:clrScheme name="Simple Light">
      <a:dk1>
        <a:srgbClr val="0E0E0E"/>
      </a:dk1>
      <a:lt1>
        <a:srgbClr val="FFFFFF"/>
      </a:lt1>
      <a:dk2>
        <a:srgbClr val="135E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240</Words>
  <Application>Microsoft Office PowerPoint</Application>
  <PresentationFormat>Affichage à l'écran (16:9)</PresentationFormat>
  <Paragraphs>58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Inter</vt:lpstr>
      <vt:lpstr>Bebas Neue</vt:lpstr>
      <vt:lpstr>Abel</vt:lpstr>
      <vt:lpstr>Arial</vt:lpstr>
      <vt:lpstr>Nunito Light</vt:lpstr>
      <vt:lpstr>Abadi</vt:lpstr>
      <vt:lpstr>DM Serif Display</vt:lpstr>
      <vt:lpstr>Roboto</vt:lpstr>
      <vt:lpstr>Dark Marketing Basic Template by Slidesgo</vt:lpstr>
      <vt:lpstr>La Régression Linéaire</vt:lpstr>
      <vt:lpstr>Les Conditions d’utilisation de l’analyse de régression  </vt:lpstr>
      <vt:lpstr>La régression convenante pour détecter une relation linéaire entre les variables.</vt:lpstr>
      <vt:lpstr>Présentation PowerPoint</vt:lpstr>
      <vt:lpstr>Présentation PowerPoint</vt:lpstr>
      <vt:lpstr>Régression linéaire simple</vt:lpstr>
      <vt:lpstr>Le deuxième types de régression :  </vt:lpstr>
      <vt:lpstr>LA RELATION LINAIRE ET NON LINEAIRE 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Régression Linéaire</dc:title>
  <dc:creator>PC</dc:creator>
  <cp:lastModifiedBy>Perso</cp:lastModifiedBy>
  <cp:revision>13</cp:revision>
  <dcterms:modified xsi:type="dcterms:W3CDTF">2022-12-26T22:43:16Z</dcterms:modified>
</cp:coreProperties>
</file>