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2" r:id="rId1"/>
  </p:sldMasterIdLst>
  <p:notesMasterIdLst>
    <p:notesMasterId r:id="rId30"/>
  </p:notesMasterIdLst>
  <p:handoutMasterIdLst>
    <p:handoutMasterId r:id="rId31"/>
  </p:handoutMasterIdLst>
  <p:sldIdLst>
    <p:sldId id="256" r:id="rId2"/>
    <p:sldId id="257" r:id="rId3"/>
    <p:sldId id="265" r:id="rId4"/>
    <p:sldId id="284" r:id="rId5"/>
    <p:sldId id="259" r:id="rId6"/>
    <p:sldId id="264" r:id="rId7"/>
    <p:sldId id="261" r:id="rId8"/>
    <p:sldId id="263" r:id="rId9"/>
    <p:sldId id="260" r:id="rId10"/>
    <p:sldId id="266" r:id="rId11"/>
    <p:sldId id="285" r:id="rId12"/>
    <p:sldId id="267" r:id="rId13"/>
    <p:sldId id="268" r:id="rId14"/>
    <p:sldId id="269" r:id="rId15"/>
    <p:sldId id="270" r:id="rId16"/>
    <p:sldId id="271" r:id="rId17"/>
    <p:sldId id="273" r:id="rId18"/>
    <p:sldId id="274" r:id="rId19"/>
    <p:sldId id="275" r:id="rId20"/>
    <p:sldId id="276" r:id="rId21"/>
    <p:sldId id="277" r:id="rId22"/>
    <p:sldId id="278" r:id="rId23"/>
    <p:sldId id="282" r:id="rId24"/>
    <p:sldId id="280" r:id="rId25"/>
    <p:sldId id="281" r:id="rId26"/>
    <p:sldId id="283" r:id="rId27"/>
    <p:sldId id="279"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65C38-F238-4133-B61B-EE6151EEA4EA}" type="datetimeFigureOut">
              <a:rPr lang="fr-FR" smtClean="0"/>
              <a:t>21/06/2024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smtClean="0"/>
              <a:t>Ypto</a:t>
            </a:r>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07CD0E-BD7E-45C6-AC6D-4608A130D0E9}" type="slidenum">
              <a:rPr lang="fr-FR" smtClean="0"/>
              <a:t>‹N°›</a:t>
            </a:fld>
            <a:endParaRPr lang="fr-FR"/>
          </a:p>
        </p:txBody>
      </p:sp>
    </p:spTree>
    <p:extLst>
      <p:ext uri="{BB962C8B-B14F-4D97-AF65-F5344CB8AC3E}">
        <p14:creationId xmlns:p14="http://schemas.microsoft.com/office/powerpoint/2010/main" val="38896038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AE280-6EB0-4FC1-AA05-19B239905D18}" type="datetimeFigureOut">
              <a:rPr lang="fr-FR" smtClean="0"/>
              <a:t>21/06/2024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smtClean="0"/>
              <a:t>Ypto</a:t>
            </a:r>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57B97-93C4-4BD3-BE8F-8FA5480F7A8E}" type="slidenum">
              <a:rPr lang="fr-FR" smtClean="0"/>
              <a:t>‹N°›</a:t>
            </a:fld>
            <a:endParaRPr lang="fr-FR"/>
          </a:p>
        </p:txBody>
      </p:sp>
    </p:spTree>
    <p:extLst>
      <p:ext uri="{BB962C8B-B14F-4D97-AF65-F5344CB8AC3E}">
        <p14:creationId xmlns:p14="http://schemas.microsoft.com/office/powerpoint/2010/main" val="19950183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r>
              <a:rPr lang="fr-FR" smtClean="0"/>
              <a:t>25/06/2024</a:t>
            </a:r>
            <a:endParaRPr lang="fr-FR"/>
          </a:p>
        </p:txBody>
      </p:sp>
      <p:sp>
        <p:nvSpPr>
          <p:cNvPr id="5" name="Footer Placeholder 4"/>
          <p:cNvSpPr>
            <a:spLocks noGrp="1"/>
          </p:cNvSpPr>
          <p:nvPr>
            <p:ph type="ftr" sz="quarter" idx="11"/>
          </p:nvPr>
        </p:nvSpPr>
        <p:spPr>
          <a:xfrm rot="5400000">
            <a:off x="8959592" y="3226820"/>
            <a:ext cx="3859795" cy="304801"/>
          </a:xfrm>
          <a:prstGeom prst="rect">
            <a:avLst/>
          </a:prstGeom>
        </p:spPr>
        <p:txBody>
          <a:bodyPr/>
          <a:lstStyle>
            <a:lvl1pPr>
              <a:defRPr b="0" i="0">
                <a:solidFill>
                  <a:schemeClr val="bg1"/>
                </a:solidFill>
              </a:defRPr>
            </a:lvl1pPr>
          </a:lstStyle>
          <a:p>
            <a:r>
              <a:rPr lang="en-US" smtClean="0"/>
              <a:t>Test Data Scientist: Yassine ZAIM</a:t>
            </a:r>
            <a:endParaRPr lang="fr-F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1800" b="1" i="0">
                <a:latin typeface="Times New Roman" panose="02020603050405020304" pitchFamily="18" charset="0"/>
                <a:cs typeface="Times New Roman" panose="02020603050405020304" pitchFamily="18" charset="0"/>
              </a:defRPr>
            </a:lvl1pPr>
          </a:lstStyle>
          <a:p>
            <a:fld id="{52EE442E-AFCB-49D7-8681-F3FF55F34AB9}" type="slidenum">
              <a:rPr lang="fr-FR" smtClean="0"/>
              <a:pPr/>
              <a:t>‹N°›</a:t>
            </a:fld>
            <a:endParaRPr lang="fr-FR" dirty="0"/>
          </a:p>
        </p:txBody>
      </p:sp>
    </p:spTree>
    <p:extLst>
      <p:ext uri="{BB962C8B-B14F-4D97-AF65-F5344CB8AC3E}">
        <p14:creationId xmlns:p14="http://schemas.microsoft.com/office/powerpoint/2010/main" val="42153709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r>
              <a:rPr lang="fr-FR" smtClean="0"/>
              <a:t>25/06/2024</a:t>
            </a:r>
            <a:endParaRPr lang="fr-FR"/>
          </a:p>
        </p:txBody>
      </p:sp>
      <p:sp>
        <p:nvSpPr>
          <p:cNvPr id="6" name="Footer Placeholder 5"/>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1372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25/06/2024</a:t>
            </a:r>
            <a:endParaRPr lang="fr-FR"/>
          </a:p>
        </p:txBody>
      </p:sp>
      <p:sp>
        <p:nvSpPr>
          <p:cNvPr id="5" name="Footer Placeholder 4"/>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573579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25/06/2024</a:t>
            </a:r>
            <a:endParaRPr lang="fr-FR"/>
          </a:p>
        </p:txBody>
      </p:sp>
      <p:sp>
        <p:nvSpPr>
          <p:cNvPr id="5" name="Footer Placeholder 4"/>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26721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25/06/2024</a:t>
            </a:r>
            <a:endParaRPr lang="fr-FR"/>
          </a:p>
        </p:txBody>
      </p:sp>
      <p:sp>
        <p:nvSpPr>
          <p:cNvPr id="5" name="Footer Placeholder 4"/>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1698655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fr-FR" smtClean="0"/>
              <a:t>25/06/2024</a:t>
            </a:r>
            <a:endParaRPr lang="fr-FR"/>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9" name="Slide Number Placeholder 8"/>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787983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fr-FR" smtClean="0"/>
              <a:t>25/06/2024</a:t>
            </a:r>
            <a:endParaRPr lang="fr-FR"/>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9" name="Slide Number Placeholder 8"/>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2584538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r>
              <a:rPr lang="fr-FR" smtClean="0"/>
              <a:t>25/06/2024</a:t>
            </a:r>
            <a:endParaRPr lang="fr-FR"/>
          </a:p>
        </p:txBody>
      </p:sp>
      <p:sp>
        <p:nvSpPr>
          <p:cNvPr id="5" name="Footer Placeholder 4"/>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395393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r>
              <a:rPr lang="fr-FR" smtClean="0"/>
              <a:t>25/06/2024</a:t>
            </a:r>
            <a:endParaRPr lang="fr-FR"/>
          </a:p>
        </p:txBody>
      </p:sp>
      <p:sp>
        <p:nvSpPr>
          <p:cNvPr id="5" name="Footer Placeholder 4"/>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143965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Modifiez le style du titre</a:t>
            </a:r>
            <a:endParaRPr lang="en-US" dirty="0"/>
          </a:p>
        </p:txBody>
      </p:sp>
      <p:sp>
        <p:nvSpPr>
          <p:cNvPr id="3" name="Content Placeholder 2"/>
          <p:cNvSpPr>
            <a:spLocks noGrp="1"/>
          </p:cNvSpPr>
          <p:nvPr>
            <p:ph idx="1"/>
          </p:nvPr>
        </p:nvSpPr>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Date Placeholder 3"/>
          <p:cNvSpPr>
            <a:spLocks noGrp="1"/>
          </p:cNvSpPr>
          <p:nvPr>
            <p:ph type="dt" sz="half" idx="10"/>
          </p:nvPr>
        </p:nvSpPr>
        <p:spPr/>
        <p:txBody>
          <a:bodyPr/>
          <a:lstStyle/>
          <a:p>
            <a:r>
              <a:rPr lang="fr-FR" smtClean="0"/>
              <a:t>25/06/2024</a:t>
            </a:r>
            <a:endParaRPr lang="fr-FR" dirty="0"/>
          </a:p>
        </p:txBody>
      </p:sp>
      <p:sp>
        <p:nvSpPr>
          <p:cNvPr id="5" name="Footer Placeholder 4"/>
          <p:cNvSpPr>
            <a:spLocks noGrp="1"/>
          </p:cNvSpPr>
          <p:nvPr>
            <p:ph type="ftr" sz="quarter" idx="11"/>
          </p:nvPr>
        </p:nvSpPr>
        <p:spPr>
          <a:xfrm>
            <a:off x="4274837" y="6456221"/>
            <a:ext cx="3859795" cy="355599"/>
          </a:xfrm>
          <a:prstGeom prst="rect">
            <a:avLst/>
          </a:prstGeom>
        </p:spPr>
        <p:txBody>
          <a:bodyPr/>
          <a:lstStyle>
            <a:lvl1pPr marL="0" algn="l" defTabSz="457200" rtl="0" eaLnBrk="1" latinLnBrk="0" hangingPunct="1">
              <a:defRPr lang="en-US" sz="1600" b="1" i="0" kern="1200" smtClean="0">
                <a:solidFill>
                  <a:schemeClr val="accent1"/>
                </a:solidFill>
                <a:latin typeface="+mn-lt"/>
                <a:ea typeface="+mn-ea"/>
                <a:cs typeface="+mn-cs"/>
              </a:defRPr>
            </a:lvl1pPr>
          </a:lstStyle>
          <a:p>
            <a:r>
              <a:rPr lang="en-US" smtClean="0"/>
              <a:t>Test Data Scientist: Yassine ZAIM</a:t>
            </a:r>
            <a:endParaRPr lang="fr-FR" dirty="0"/>
          </a:p>
        </p:txBody>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dirty="0"/>
          </a:p>
        </p:txBody>
      </p:sp>
    </p:spTree>
    <p:extLst>
      <p:ext uri="{BB962C8B-B14F-4D97-AF65-F5344CB8AC3E}">
        <p14:creationId xmlns:p14="http://schemas.microsoft.com/office/powerpoint/2010/main" val="34715154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r>
              <a:rPr lang="fr-FR" smtClean="0"/>
              <a:t>25/06/2024</a:t>
            </a:r>
            <a:endParaRPr lang="fr-FR"/>
          </a:p>
        </p:txBody>
      </p:sp>
      <p:sp>
        <p:nvSpPr>
          <p:cNvPr id="5" name="Footer Placeholder 4"/>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6213861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r>
              <a:rPr lang="fr-FR" smtClean="0"/>
              <a:t>25/06/2024</a:t>
            </a:r>
            <a:endParaRPr lang="fr-FR"/>
          </a:p>
        </p:txBody>
      </p:sp>
      <p:sp>
        <p:nvSpPr>
          <p:cNvPr id="6" name="Footer Placeholder 5"/>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7" name="Slide Number Placeholder 6"/>
          <p:cNvSpPr>
            <a:spLocks noGrp="1"/>
          </p:cNvSpPr>
          <p:nvPr>
            <p:ph type="sldNum" sz="quarter" idx="12"/>
          </p:nvPr>
        </p:nvSpPr>
        <p:spPr/>
        <p:txBody>
          <a:bodyPr/>
          <a:lstStyle/>
          <a:p>
            <a:fld id="{52EE442E-AFCB-49D7-8681-F3FF55F34AB9}" type="slidenum">
              <a:rPr lang="fr-FR" smtClean="0"/>
              <a:t>‹N°›</a:t>
            </a:fld>
            <a:endParaRPr lang="fr-FR" dirty="0"/>
          </a:p>
        </p:txBody>
      </p:sp>
    </p:spTree>
    <p:extLst>
      <p:ext uri="{BB962C8B-B14F-4D97-AF65-F5344CB8AC3E}">
        <p14:creationId xmlns:p14="http://schemas.microsoft.com/office/powerpoint/2010/main" val="40194331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r>
              <a:rPr lang="fr-FR" smtClean="0"/>
              <a:t>25/06/2024</a:t>
            </a:r>
            <a:endParaRPr lang="fr-FR"/>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9" name="Slide Number Placeholder 8"/>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29095095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r>
              <a:rPr lang="fr-FR" smtClean="0"/>
              <a:t>25/06/2024</a:t>
            </a:r>
            <a:endParaRPr lang="fr-FR"/>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5" name="Slide Number Placeholder 4"/>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30555247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smtClean="0"/>
              <a:t>25/06/2024</a:t>
            </a:r>
            <a:endParaRPr lang="fr-FR"/>
          </a:p>
        </p:txBody>
      </p:sp>
      <p:sp>
        <p:nvSpPr>
          <p:cNvPr id="3" name="Footer Placeholder 2"/>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2060265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r>
              <a:rPr lang="fr-FR" smtClean="0"/>
              <a:t>25/06/2024</a:t>
            </a:r>
            <a:endParaRPr lang="fr-FR"/>
          </a:p>
        </p:txBody>
      </p:sp>
      <p:sp>
        <p:nvSpPr>
          <p:cNvPr id="6" name="Footer Placeholder 5"/>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103194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r>
              <a:rPr lang="fr-FR" smtClean="0"/>
              <a:t>25/06/2024</a:t>
            </a:r>
            <a:endParaRPr lang="fr-FR"/>
          </a:p>
        </p:txBody>
      </p:sp>
      <p:sp>
        <p:nvSpPr>
          <p:cNvPr id="6" name="Footer Placeholder 5"/>
          <p:cNvSpPr>
            <a:spLocks noGrp="1"/>
          </p:cNvSpPr>
          <p:nvPr>
            <p:ph type="ftr" sz="quarter" idx="11"/>
          </p:nvPr>
        </p:nvSpPr>
        <p:spPr>
          <a:xfrm>
            <a:off x="528358" y="6391838"/>
            <a:ext cx="3859795" cy="304801"/>
          </a:xfrm>
          <a:prstGeom prst="rect">
            <a:avLst/>
          </a:prstGeom>
        </p:spPr>
        <p:txBody>
          <a:bodyPr/>
          <a:lstStyle/>
          <a:p>
            <a:r>
              <a:rPr lang="en-US" smtClean="0"/>
              <a:t>Test Data Scientist: Yassine ZAIM</a:t>
            </a:r>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EE442E-AFCB-49D7-8681-F3FF55F34AB9}" type="slidenum">
              <a:rPr lang="fr-FR" smtClean="0"/>
              <a:t>‹N°›</a:t>
            </a:fld>
            <a:endParaRPr lang="fr-FR"/>
          </a:p>
        </p:txBody>
      </p:sp>
    </p:spTree>
    <p:extLst>
      <p:ext uri="{BB962C8B-B14F-4D97-AF65-F5344CB8AC3E}">
        <p14:creationId xmlns:p14="http://schemas.microsoft.com/office/powerpoint/2010/main" val="256133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016408" y="632280"/>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951345" y="2398422"/>
            <a:ext cx="10239394" cy="3752996"/>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15596" y="6474693"/>
            <a:ext cx="1756333" cy="337127"/>
          </a:xfrm>
          <a:prstGeom prst="rect">
            <a:avLst/>
          </a:prstGeom>
        </p:spPr>
        <p:txBody>
          <a:bodyPr vert="horz" lIns="91440" tIns="45720" rIns="91440" bIns="45720" rtlCol="0" anchor="t"/>
          <a:lstStyle>
            <a:lvl1pPr algn="r">
              <a:defRPr sz="1600" b="1" i="0">
                <a:solidFill>
                  <a:schemeClr val="accent1"/>
                </a:solidFill>
              </a:defRPr>
            </a:lvl1pPr>
          </a:lstStyle>
          <a:p>
            <a:r>
              <a:rPr lang="fr-FR" smtClean="0"/>
              <a:t>25/06/2024</a:t>
            </a:r>
            <a:endParaRPr lang="fr-FR"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1800" b="1" i="0">
                <a:solidFill>
                  <a:schemeClr val="bg1"/>
                </a:solidFill>
                <a:latin typeface="Times New Roman" panose="02020603050405020304" pitchFamily="18" charset="0"/>
                <a:cs typeface="Times New Roman" panose="02020603050405020304" pitchFamily="18" charset="0"/>
              </a:defRPr>
            </a:lvl1pPr>
          </a:lstStyle>
          <a:p>
            <a:fld id="{52EE442E-AFCB-49D7-8681-F3FF55F34AB9}" type="slidenum">
              <a:rPr lang="fr-FR" smtClean="0"/>
              <a:pPr/>
              <a:t>‹N°›</a:t>
            </a:fld>
            <a:endParaRPr lang="fr-FR" dirty="0"/>
          </a:p>
        </p:txBody>
      </p:sp>
      <p:pic>
        <p:nvPicPr>
          <p:cNvPr id="7" name="Image 6"/>
          <p:cNvPicPr>
            <a:picLocks noChangeAspect="1"/>
          </p:cNvPicPr>
          <p:nvPr userDrawn="1"/>
        </p:nvPicPr>
        <p:blipFill>
          <a:blip r:embed="rId20"/>
          <a:stretch>
            <a:fillRect/>
          </a:stretch>
        </p:blipFill>
        <p:spPr>
          <a:xfrm>
            <a:off x="0" y="6403734"/>
            <a:ext cx="1154953" cy="480990"/>
          </a:xfrm>
          <a:prstGeom prst="rect">
            <a:avLst/>
          </a:prstGeom>
        </p:spPr>
      </p:pic>
      <p:sp>
        <p:nvSpPr>
          <p:cNvPr id="25" name="Footer Placeholder 4"/>
          <p:cNvSpPr>
            <a:spLocks noGrp="1"/>
          </p:cNvSpPr>
          <p:nvPr>
            <p:ph type="ftr" sz="quarter" idx="3"/>
          </p:nvPr>
        </p:nvSpPr>
        <p:spPr>
          <a:xfrm>
            <a:off x="4973779" y="6474693"/>
            <a:ext cx="3859795" cy="355599"/>
          </a:xfrm>
          <a:prstGeom prst="rect">
            <a:avLst/>
          </a:prstGeom>
        </p:spPr>
        <p:txBody>
          <a:bodyPr/>
          <a:lstStyle>
            <a:lvl1pPr marL="0" algn="l" defTabSz="457200" rtl="0" eaLnBrk="1" latinLnBrk="0" hangingPunct="1">
              <a:defRPr lang="en-US" sz="1600" b="1" i="0" kern="1200" smtClean="0">
                <a:solidFill>
                  <a:schemeClr val="accent1"/>
                </a:solidFill>
                <a:latin typeface="+mn-lt"/>
                <a:ea typeface="+mn-ea"/>
                <a:cs typeface="+mn-cs"/>
              </a:defRPr>
            </a:lvl1pPr>
          </a:lstStyle>
          <a:p>
            <a:r>
              <a:rPr lang="en-US" smtClean="0"/>
              <a:t>Test Data Scientist: Yassine ZAIM</a:t>
            </a:r>
            <a:endParaRPr lang="fr-FR" dirty="0"/>
          </a:p>
        </p:txBody>
      </p:sp>
    </p:spTree>
    <p:extLst>
      <p:ext uri="{BB962C8B-B14F-4D97-AF65-F5344CB8AC3E}">
        <p14:creationId xmlns:p14="http://schemas.microsoft.com/office/powerpoint/2010/main" val="3902867996"/>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4054" r:id="rId12"/>
    <p:sldLayoutId id="2147484055" r:id="rId13"/>
    <p:sldLayoutId id="2147484056" r:id="rId14"/>
    <p:sldLayoutId id="2147484057" r:id="rId15"/>
    <p:sldLayoutId id="2147484058" r:id="rId16"/>
    <p:sldLayoutId id="2147484059" r:id="rId17"/>
  </p:sldLayoutIdLst>
  <p:timing>
    <p:tnLst>
      <p:par>
        <p:cTn id="1" dur="indefinite" restart="never" nodeType="tmRoot"/>
      </p:par>
    </p:tnLst>
  </p:timing>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refs_papers/Similar_Infrabel_Lapamonpinyo_EtAl_OJITS_2022.pdf" TargetMode="External"/><Relationship Id="rId2" Type="http://schemas.openxmlformats.org/officeDocument/2006/relationships/hyperlink" Target="https://opendata.meteo.be/downloadPage.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opendata.infrabel.be/explore/?disjunctive.keyword&amp;sort=explore.popularity_sco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nfrabel.opendatasoft.com/explore/dataset/stiptheid-per-type-trein-en-per-moment/table/?disjunctive.rel&amp;disjunctive.instant&amp;sort=maand" TargetMode="External"/><Relationship Id="rId2" Type="http://schemas.openxmlformats.org/officeDocument/2006/relationships/hyperlink" Target="https://infrabel.opendatasoft.com/explore/dataset/belangrijkste-incidenten/information/?disjunctive.lijn&amp;disjunctive.lieu&amp;disjunctive.description_de_l_incid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918692" y="2773987"/>
            <a:ext cx="7181994" cy="2860193"/>
          </a:xfrm>
        </p:spPr>
        <p:txBody>
          <a:bodyPr/>
          <a:lstStyle/>
          <a:p>
            <a:pPr algn="ctr"/>
            <a:r>
              <a:rPr lang="en-US" b="1" dirty="0" smtClean="0"/>
              <a:t>Test Data Scientist</a:t>
            </a:r>
            <a:br>
              <a:rPr lang="en-US" b="1" dirty="0" smtClean="0"/>
            </a:br>
            <a:r>
              <a:rPr lang="en-US" b="1" dirty="0" smtClean="0"/>
              <a:t/>
            </a:r>
            <a:br>
              <a:rPr lang="en-US" b="1" dirty="0" smtClean="0"/>
            </a:br>
            <a:r>
              <a:rPr lang="en-US" sz="4000" b="1" dirty="0" smtClean="0"/>
              <a:t>Yassine ZAIM</a:t>
            </a:r>
            <a:r>
              <a:rPr lang="fr-FR" b="1" dirty="0" smtClean="0"/>
              <a:t/>
            </a:r>
            <a:br>
              <a:rPr lang="fr-FR" b="1" dirty="0" smtClean="0"/>
            </a:br>
            <a:r>
              <a:rPr lang="en-US" b="1" dirty="0" smtClean="0"/>
              <a:t> </a:t>
            </a:r>
            <a:r>
              <a:rPr lang="en-US" sz="4000" b="1" dirty="0" smtClean="0"/>
              <a:t>25/06/2024</a:t>
            </a:r>
            <a:endParaRPr lang="fr-FR" sz="4000" b="1" dirty="0"/>
          </a:p>
        </p:txBody>
      </p:sp>
    </p:spTree>
    <p:extLst>
      <p:ext uri="{BB962C8B-B14F-4D97-AF65-F5344CB8AC3E}">
        <p14:creationId xmlns:p14="http://schemas.microsoft.com/office/powerpoint/2010/main" val="2976409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52EE442E-AFCB-49D7-8681-F3FF55F34AB9}" type="slidenum">
              <a:rPr lang="fr-FR" smtClean="0"/>
              <a:pPr/>
              <a:t>10</a:t>
            </a:fld>
            <a:endParaRPr lang="fr-FR"/>
          </a:p>
        </p:txBody>
      </p:sp>
      <p:sp>
        <p:nvSpPr>
          <p:cNvPr id="14" name="Espace réservé de la date 13"/>
          <p:cNvSpPr>
            <a:spLocks noGrp="1"/>
          </p:cNvSpPr>
          <p:nvPr>
            <p:ph type="dt" sz="half" idx="10"/>
          </p:nvPr>
        </p:nvSpPr>
        <p:spPr/>
        <p:txBody>
          <a:bodyPr/>
          <a:lstStyle/>
          <a:p>
            <a:r>
              <a:rPr lang="fr-FR" smtClean="0"/>
              <a:t>25/06/2024</a:t>
            </a:r>
            <a:endParaRPr lang="fr-FR"/>
          </a:p>
        </p:txBody>
      </p:sp>
      <p:sp>
        <p:nvSpPr>
          <p:cNvPr id="15" name="Espace réservé du pied de page 14"/>
          <p:cNvSpPr>
            <a:spLocks noGrp="1"/>
          </p:cNvSpPr>
          <p:nvPr>
            <p:ph type="ftr" sz="quarter" idx="11"/>
          </p:nvPr>
        </p:nvSpPr>
        <p:spPr/>
        <p:txBody>
          <a:bodyPr/>
          <a:lstStyle/>
          <a:p>
            <a:r>
              <a:rPr lang="en-US" smtClean="0"/>
              <a:t>Test Data Scientist: Yassine ZAIM</a:t>
            </a:r>
            <a:endParaRPr lang="fr-FR" dirty="0"/>
          </a:p>
        </p:txBody>
      </p:sp>
      <p:sp>
        <p:nvSpPr>
          <p:cNvPr id="11" name="Titre 1"/>
          <p:cNvSpPr>
            <a:spLocks noGrp="1"/>
          </p:cNvSpPr>
          <p:nvPr>
            <p:ph type="title"/>
          </p:nvPr>
        </p:nvSpPr>
        <p:spPr>
          <a:xfrm>
            <a:off x="923192" y="632279"/>
            <a:ext cx="9275885" cy="827243"/>
          </a:xfrm>
        </p:spPr>
        <p:txBody>
          <a:bodyPr/>
          <a:lstStyle/>
          <a:p>
            <a:r>
              <a:rPr lang="fr-FR" altLang="fr-FR" sz="3200" dirty="0"/>
              <a:t/>
            </a:r>
            <a:br>
              <a:rPr lang="fr-FR" altLang="fr-FR" sz="3200" dirty="0"/>
            </a:br>
            <a:r>
              <a:rPr lang="fr-FR" altLang="fr-FR" sz="3200" dirty="0"/>
              <a:t>The key </a:t>
            </a:r>
            <a:r>
              <a:rPr lang="fr-FR" altLang="fr-FR" sz="3200" dirty="0" err="1"/>
              <a:t>factors</a:t>
            </a:r>
            <a:r>
              <a:rPr lang="fr-FR" altLang="fr-FR" sz="3200" dirty="0"/>
              <a:t> of train </a:t>
            </a:r>
            <a:r>
              <a:rPr lang="fr-FR" altLang="fr-FR" sz="3200" dirty="0" err="1"/>
              <a:t>delays</a:t>
            </a:r>
            <a:r>
              <a:rPr lang="fr-FR" altLang="fr-FR" sz="3200" dirty="0"/>
              <a:t> in </a:t>
            </a:r>
            <a:r>
              <a:rPr lang="fr-FR" altLang="fr-FR" sz="3200" dirty="0" err="1"/>
              <a:t>Belgium</a:t>
            </a:r>
            <a:r>
              <a:rPr lang="fr-FR" altLang="fr-FR" sz="3200" dirty="0"/>
              <a:t/>
            </a:r>
            <a:br>
              <a:rPr lang="fr-FR" altLang="fr-FR" sz="3200" dirty="0"/>
            </a:br>
            <a:r>
              <a:rPr lang="fr-FR" altLang="fr-FR" sz="2400" b="1" dirty="0">
                <a:solidFill>
                  <a:schemeClr val="accent3"/>
                </a:solidFill>
              </a:rPr>
              <a:t>Delay per </a:t>
            </a:r>
            <a:r>
              <a:rPr lang="fr-FR" altLang="fr-FR" sz="2400" b="1" dirty="0" smtClean="0">
                <a:solidFill>
                  <a:schemeClr val="accent3"/>
                </a:solidFill>
              </a:rPr>
              <a:t>train type</a:t>
            </a:r>
            <a:endParaRPr lang="fr-FR" sz="3200" dirty="0"/>
          </a:p>
        </p:txBody>
      </p:sp>
      <p:pic>
        <p:nvPicPr>
          <p:cNvPr id="8" name="Espace réservé du contenu 7"/>
          <p:cNvPicPr>
            <a:picLocks noGrp="1" noChangeAspect="1"/>
          </p:cNvPicPr>
          <p:nvPr>
            <p:ph idx="1"/>
          </p:nvPr>
        </p:nvPicPr>
        <p:blipFill>
          <a:blip r:embed="rId2"/>
          <a:stretch>
            <a:fillRect/>
          </a:stretch>
        </p:blipFill>
        <p:spPr>
          <a:xfrm>
            <a:off x="4442277" y="2685424"/>
            <a:ext cx="2118544" cy="1882303"/>
          </a:xfrm>
          <a:prstGeom prst="rect">
            <a:avLst/>
          </a:prstGeom>
        </p:spPr>
      </p:pic>
      <p:pic>
        <p:nvPicPr>
          <p:cNvPr id="9" name="Image 8"/>
          <p:cNvPicPr>
            <a:picLocks noChangeAspect="1"/>
          </p:cNvPicPr>
          <p:nvPr/>
        </p:nvPicPr>
        <p:blipFill>
          <a:blip r:embed="rId3"/>
          <a:stretch>
            <a:fillRect/>
          </a:stretch>
        </p:blipFill>
        <p:spPr>
          <a:xfrm>
            <a:off x="6722225" y="2413404"/>
            <a:ext cx="5349704" cy="3825572"/>
          </a:xfrm>
          <a:prstGeom prst="rect">
            <a:avLst/>
          </a:prstGeom>
        </p:spPr>
      </p:pic>
      <p:sp>
        <p:nvSpPr>
          <p:cNvPr id="17" name="ZoneTexte 16"/>
          <p:cNvSpPr txBox="1"/>
          <p:nvPr/>
        </p:nvSpPr>
        <p:spPr>
          <a:xfrm>
            <a:off x="219805" y="2548335"/>
            <a:ext cx="4052276" cy="3693319"/>
          </a:xfrm>
          <a:prstGeom prst="rect">
            <a:avLst/>
          </a:prstGeom>
          <a:noFill/>
        </p:spPr>
        <p:txBody>
          <a:bodyPr wrap="square" rtlCol="0">
            <a:spAutoFit/>
          </a:bodyPr>
          <a:lstStyle/>
          <a:p>
            <a:r>
              <a:rPr lang="en-US" dirty="0"/>
              <a:t>It is clear from the statistics of the sum of minutes of train delay, in terms of train type and the box plot, that the </a:t>
            </a:r>
            <a:r>
              <a:rPr lang="en-US" b="1" dirty="0"/>
              <a:t>IC</a:t>
            </a:r>
            <a:r>
              <a:rPr lang="en-US" dirty="0"/>
              <a:t> trains cause the most delay, followed by </a:t>
            </a:r>
            <a:r>
              <a:rPr lang="en-US" b="1" dirty="0"/>
              <a:t>L</a:t>
            </a:r>
            <a:r>
              <a:rPr lang="en-US" dirty="0"/>
              <a:t>, </a:t>
            </a:r>
            <a:r>
              <a:rPr lang="en-US" b="1" dirty="0"/>
              <a:t>P</a:t>
            </a:r>
            <a:r>
              <a:rPr lang="en-US" dirty="0"/>
              <a:t>, and </a:t>
            </a:r>
            <a:r>
              <a:rPr lang="en-US" b="1" dirty="0"/>
              <a:t>S</a:t>
            </a:r>
            <a:r>
              <a:rPr lang="en-US" dirty="0"/>
              <a:t>. The train types causing the least delay are </a:t>
            </a:r>
            <a:r>
              <a:rPr lang="en-US" b="1" dirty="0"/>
              <a:t>ICT</a:t>
            </a:r>
            <a:r>
              <a:rPr lang="en-US" dirty="0"/>
              <a:t> and </a:t>
            </a:r>
            <a:r>
              <a:rPr lang="en-US" b="1" dirty="0"/>
              <a:t>INT</a:t>
            </a:r>
            <a:r>
              <a:rPr lang="en-US" dirty="0" smtClean="0"/>
              <a:t>.</a:t>
            </a:r>
            <a:br>
              <a:rPr lang="en-US" dirty="0" smtClean="0"/>
            </a:br>
            <a:endParaRPr lang="en-US" dirty="0"/>
          </a:p>
          <a:p>
            <a:r>
              <a:rPr lang="en-US" dirty="0"/>
              <a:t>We also note that, even though </a:t>
            </a:r>
            <a:r>
              <a:rPr lang="en-US" b="1" dirty="0"/>
              <a:t>P</a:t>
            </a:r>
            <a:r>
              <a:rPr lang="en-US" dirty="0"/>
              <a:t> trains cause more delay than </a:t>
            </a:r>
            <a:r>
              <a:rPr lang="en-US" b="1" dirty="0"/>
              <a:t>S</a:t>
            </a:r>
            <a:r>
              <a:rPr lang="en-US" dirty="0"/>
              <a:t> trains, in the box plot, the Quantile Q1, median, and Q3 of train </a:t>
            </a:r>
            <a:r>
              <a:rPr lang="en-US" b="1" dirty="0"/>
              <a:t>S</a:t>
            </a:r>
            <a:r>
              <a:rPr lang="en-US" dirty="0"/>
              <a:t> are higher than those of train </a:t>
            </a:r>
            <a:r>
              <a:rPr lang="en-US" b="1" dirty="0"/>
              <a:t>P</a:t>
            </a:r>
            <a:r>
              <a:rPr lang="en-US" dirty="0" smtClean="0"/>
              <a:t>.</a:t>
            </a:r>
            <a:endParaRPr lang="fr-FR" dirty="0"/>
          </a:p>
        </p:txBody>
      </p:sp>
    </p:spTree>
    <p:extLst>
      <p:ext uri="{BB962C8B-B14F-4D97-AF65-F5344CB8AC3E}">
        <p14:creationId xmlns:p14="http://schemas.microsoft.com/office/powerpoint/2010/main" val="2940082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ctr">
              <a:buNone/>
            </a:pPr>
            <a:endParaRPr lang="en-US" altLang="fr-FR" sz="2800" b="1" dirty="0">
              <a:solidFill>
                <a:schemeClr val="tx2"/>
              </a:solidFill>
              <a:latin typeface="Times New Roman" panose="02020603050405020304" pitchFamily="18" charset="0"/>
              <a:cs typeface="Times New Roman" panose="02020603050405020304" pitchFamily="18" charset="0"/>
            </a:endParaRPr>
          </a:p>
          <a:p>
            <a:pPr marL="0" indent="0" algn="ctr">
              <a:buNone/>
            </a:pPr>
            <a:r>
              <a:rPr lang="en-US" altLang="fr-FR" sz="3600" b="1" dirty="0">
                <a:solidFill>
                  <a:schemeClr val="accent1"/>
                </a:solidFill>
                <a:latin typeface="+mj-lt"/>
                <a:cs typeface="Times New Roman" panose="02020603050405020304" pitchFamily="18" charset="0"/>
              </a:rPr>
              <a:t>II.</a:t>
            </a:r>
            <a:r>
              <a:rPr lang="en-US" altLang="fr-FR" sz="2800" b="1" dirty="0" smtClean="0">
                <a:solidFill>
                  <a:schemeClr val="tx2"/>
                </a:solidFill>
                <a:latin typeface="+mj-lt"/>
                <a:cs typeface="Times New Roman" panose="02020603050405020304" pitchFamily="18" charset="0"/>
              </a:rPr>
              <a:t> </a:t>
            </a:r>
            <a:r>
              <a:rPr lang="fr-FR" altLang="fr-FR" sz="3200" b="1" dirty="0" smtClean="0">
                <a:solidFill>
                  <a:schemeClr val="tx2"/>
                </a:solidFill>
                <a:latin typeface="+mj-lt"/>
                <a:cs typeface="Times New Roman" panose="02020603050405020304" pitchFamily="18" charset="0"/>
              </a:rPr>
              <a:t>A </a:t>
            </a:r>
            <a:r>
              <a:rPr lang="fr-FR" altLang="fr-FR" sz="3200" b="1" dirty="0">
                <a:solidFill>
                  <a:schemeClr val="tx2"/>
                </a:solidFill>
                <a:latin typeface="+mj-lt"/>
                <a:cs typeface="Times New Roman" panose="02020603050405020304" pitchFamily="18" charset="0"/>
              </a:rPr>
              <a:t>data-</a:t>
            </a:r>
            <a:r>
              <a:rPr lang="fr-FR" altLang="fr-FR" sz="3200" b="1" dirty="0" err="1">
                <a:solidFill>
                  <a:schemeClr val="tx2"/>
                </a:solidFill>
                <a:latin typeface="+mj-lt"/>
                <a:cs typeface="Times New Roman" panose="02020603050405020304" pitchFamily="18" charset="0"/>
              </a:rPr>
              <a:t>driven</a:t>
            </a:r>
            <a:r>
              <a:rPr lang="fr-FR" altLang="fr-FR" sz="3200" b="1" dirty="0">
                <a:solidFill>
                  <a:schemeClr val="tx2"/>
                </a:solidFill>
                <a:latin typeface="+mj-lt"/>
                <a:cs typeface="Times New Roman" panose="02020603050405020304" pitchFamily="18" charset="0"/>
              </a:rPr>
              <a:t> </a:t>
            </a:r>
            <a:r>
              <a:rPr lang="fr-FR" altLang="fr-FR" sz="3200" b="1" dirty="0" err="1">
                <a:solidFill>
                  <a:schemeClr val="tx2"/>
                </a:solidFill>
                <a:latin typeface="+mj-lt"/>
                <a:cs typeface="Times New Roman" panose="02020603050405020304" pitchFamily="18" charset="0"/>
              </a:rPr>
              <a:t>approach</a:t>
            </a:r>
            <a:r>
              <a:rPr lang="fr-FR" altLang="fr-FR" sz="3200" b="1" dirty="0">
                <a:solidFill>
                  <a:schemeClr val="tx2"/>
                </a:solidFill>
                <a:latin typeface="+mj-lt"/>
                <a:cs typeface="Times New Roman" panose="02020603050405020304" pitchFamily="18" charset="0"/>
              </a:rPr>
              <a:t> to </a:t>
            </a:r>
            <a:r>
              <a:rPr lang="fr-FR" altLang="fr-FR" sz="3200" b="1" dirty="0" err="1">
                <a:solidFill>
                  <a:schemeClr val="tx2"/>
                </a:solidFill>
                <a:latin typeface="+mj-lt"/>
                <a:cs typeface="Times New Roman" panose="02020603050405020304" pitchFamily="18" charset="0"/>
              </a:rPr>
              <a:t>reduce</a:t>
            </a:r>
            <a:r>
              <a:rPr lang="fr-FR" altLang="fr-FR" sz="3200" b="1" dirty="0">
                <a:solidFill>
                  <a:schemeClr val="tx2"/>
                </a:solidFill>
                <a:latin typeface="+mj-lt"/>
                <a:cs typeface="Times New Roman" panose="02020603050405020304" pitchFamily="18" charset="0"/>
              </a:rPr>
              <a:t> the train </a:t>
            </a:r>
            <a:r>
              <a:rPr lang="fr-FR" altLang="fr-FR" sz="3200" b="1" dirty="0" err="1">
                <a:solidFill>
                  <a:schemeClr val="tx2"/>
                </a:solidFill>
                <a:latin typeface="+mj-lt"/>
                <a:cs typeface="Times New Roman" panose="02020603050405020304" pitchFamily="18" charset="0"/>
              </a:rPr>
              <a:t>delays</a:t>
            </a:r>
            <a:r>
              <a:rPr lang="fr-FR" altLang="fr-FR" sz="3200" b="1" dirty="0">
                <a:solidFill>
                  <a:schemeClr val="tx2"/>
                </a:solidFill>
                <a:latin typeface="+mj-lt"/>
                <a:cs typeface="Times New Roman" panose="02020603050405020304" pitchFamily="18" charset="0"/>
              </a:rPr>
              <a:t> and </a:t>
            </a:r>
            <a:r>
              <a:rPr lang="fr-FR" altLang="fr-FR" sz="3200" b="1" dirty="0" err="1">
                <a:solidFill>
                  <a:schemeClr val="tx2"/>
                </a:solidFill>
                <a:latin typeface="+mj-lt"/>
                <a:cs typeface="Times New Roman" panose="02020603050405020304" pitchFamily="18" charset="0"/>
              </a:rPr>
              <a:t>improve</a:t>
            </a:r>
            <a:r>
              <a:rPr lang="fr-FR" altLang="fr-FR" sz="3200" b="1" dirty="0">
                <a:solidFill>
                  <a:schemeClr val="tx2"/>
                </a:solidFill>
                <a:latin typeface="+mj-lt"/>
                <a:cs typeface="Times New Roman" panose="02020603050405020304" pitchFamily="18" charset="0"/>
              </a:rPr>
              <a:t> </a:t>
            </a:r>
            <a:r>
              <a:rPr lang="fr-FR" altLang="fr-FR" sz="3200" b="1" dirty="0" err="1">
                <a:solidFill>
                  <a:schemeClr val="tx2"/>
                </a:solidFill>
                <a:latin typeface="+mj-lt"/>
                <a:cs typeface="Times New Roman" panose="02020603050405020304" pitchFamily="18" charset="0"/>
              </a:rPr>
              <a:t>punctuality</a:t>
            </a:r>
            <a:r>
              <a:rPr lang="fr-FR" altLang="fr-FR" sz="3200" b="1" dirty="0">
                <a:solidFill>
                  <a:schemeClr val="tx2"/>
                </a:solidFill>
                <a:latin typeface="+mj-lt"/>
                <a:cs typeface="Times New Roman" panose="02020603050405020304" pitchFamily="18" charset="0"/>
              </a:rPr>
              <a:t> in </a:t>
            </a:r>
            <a:r>
              <a:rPr lang="fr-FR" altLang="fr-FR" sz="3200" b="1" dirty="0" err="1">
                <a:solidFill>
                  <a:schemeClr val="tx2"/>
                </a:solidFill>
                <a:latin typeface="+mj-lt"/>
                <a:cs typeface="Times New Roman" panose="02020603050405020304" pitchFamily="18" charset="0"/>
              </a:rPr>
              <a:t>Belgium</a:t>
            </a:r>
            <a:r>
              <a:rPr lang="fr-FR" altLang="fr-FR" sz="3200" b="1" dirty="0">
                <a:solidFill>
                  <a:schemeClr val="tx2"/>
                </a:solidFill>
                <a:latin typeface="+mj-lt"/>
                <a:cs typeface="Times New Roman" panose="02020603050405020304" pitchFamily="18" charset="0"/>
              </a:rPr>
              <a:t>.</a:t>
            </a:r>
          </a:p>
          <a:p>
            <a:pPr marL="400050" indent="-400050">
              <a:buFont typeface="+mj-lt"/>
              <a:buAutoNum type="romanUcPeriod"/>
            </a:pPr>
            <a:endParaRPr lang="fr-FR" altLang="fr-FR" sz="2800" b="1" dirty="0">
              <a:solidFill>
                <a:schemeClr val="tx2"/>
              </a:solidFill>
              <a:latin typeface="Times New Roman" panose="02020603050405020304" pitchFamily="18" charset="0"/>
              <a:cs typeface="Times New Roman" panose="02020603050405020304" pitchFamily="18" charset="0"/>
            </a:endParaRPr>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11</a:t>
            </a:fld>
            <a:endParaRPr lang="fr-FR" dirty="0"/>
          </a:p>
        </p:txBody>
      </p:sp>
    </p:spTree>
    <p:extLst>
      <p:ext uri="{BB962C8B-B14F-4D97-AF65-F5344CB8AC3E}">
        <p14:creationId xmlns:p14="http://schemas.microsoft.com/office/powerpoint/2010/main" val="3604661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3" name="Espace réservé du contenu 2"/>
          <p:cNvSpPr>
            <a:spLocks noGrp="1"/>
          </p:cNvSpPr>
          <p:nvPr>
            <p:ph idx="1"/>
          </p:nvPr>
        </p:nvSpPr>
        <p:spPr>
          <a:xfrm>
            <a:off x="448408" y="2398422"/>
            <a:ext cx="11368453" cy="3752996"/>
          </a:xfrm>
        </p:spPr>
        <p:txBody>
          <a:bodyPr>
            <a:normAutofit fontScale="47500" lnSpcReduction="20000"/>
          </a:bodyPr>
          <a:lstStyle/>
          <a:p>
            <a:pPr marL="0" indent="0">
              <a:buNone/>
            </a:pPr>
            <a:r>
              <a:rPr lang="fr-FR" sz="3800" dirty="0">
                <a:solidFill>
                  <a:schemeClr val="tx1"/>
                </a:solidFill>
              </a:rPr>
              <a:t>To </a:t>
            </a:r>
            <a:r>
              <a:rPr lang="fr-FR" sz="3800" dirty="0" err="1">
                <a:solidFill>
                  <a:schemeClr val="tx1"/>
                </a:solidFill>
              </a:rPr>
              <a:t>achieve</a:t>
            </a:r>
            <a:r>
              <a:rPr lang="fr-FR" sz="3800" dirty="0">
                <a:solidFill>
                  <a:schemeClr val="tx1"/>
                </a:solidFill>
              </a:rPr>
              <a:t> </a:t>
            </a:r>
            <a:r>
              <a:rPr lang="fr-FR" sz="3800" dirty="0" err="1">
                <a:solidFill>
                  <a:schemeClr val="tx1"/>
                </a:solidFill>
              </a:rPr>
              <a:t>this</a:t>
            </a:r>
            <a:r>
              <a:rPr lang="fr-FR" sz="3800" dirty="0">
                <a:solidFill>
                  <a:schemeClr val="tx1"/>
                </a:solidFill>
              </a:rPr>
              <a:t> goal, I </a:t>
            </a:r>
            <a:r>
              <a:rPr lang="fr-FR" sz="3800" dirty="0" err="1">
                <a:solidFill>
                  <a:schemeClr val="tx1"/>
                </a:solidFill>
              </a:rPr>
              <a:t>downloaded</a:t>
            </a:r>
            <a:r>
              <a:rPr lang="fr-FR" sz="3800" dirty="0">
                <a:solidFill>
                  <a:schemeClr val="tx1"/>
                </a:solidFill>
              </a:rPr>
              <a:t> </a:t>
            </a:r>
            <a:r>
              <a:rPr lang="fr-FR" sz="3800" dirty="0" err="1">
                <a:solidFill>
                  <a:schemeClr val="tx1"/>
                </a:solidFill>
              </a:rPr>
              <a:t>different</a:t>
            </a:r>
            <a:r>
              <a:rPr lang="fr-FR" sz="3800" dirty="0">
                <a:solidFill>
                  <a:schemeClr val="tx1"/>
                </a:solidFill>
              </a:rPr>
              <a:t> </a:t>
            </a:r>
            <a:r>
              <a:rPr lang="fr-FR" sz="3800" dirty="0" err="1">
                <a:solidFill>
                  <a:schemeClr val="tx1"/>
                </a:solidFill>
              </a:rPr>
              <a:t>delay</a:t>
            </a:r>
            <a:r>
              <a:rPr lang="fr-FR" sz="3800" dirty="0">
                <a:solidFill>
                  <a:schemeClr val="tx1"/>
                </a:solidFill>
              </a:rPr>
              <a:t> data </a:t>
            </a:r>
            <a:r>
              <a:rPr lang="fr-FR" sz="3800" dirty="0" err="1">
                <a:solidFill>
                  <a:schemeClr val="tx1"/>
                </a:solidFill>
              </a:rPr>
              <a:t>from</a:t>
            </a:r>
            <a:r>
              <a:rPr lang="fr-FR" sz="3800" dirty="0">
                <a:solidFill>
                  <a:schemeClr val="tx1"/>
                </a:solidFill>
              </a:rPr>
              <a:t> </a:t>
            </a:r>
            <a:r>
              <a:rPr lang="fr-FR" sz="3800" dirty="0" err="1">
                <a:solidFill>
                  <a:schemeClr val="tx1"/>
                </a:solidFill>
              </a:rPr>
              <a:t>infrabel</a:t>
            </a:r>
            <a:r>
              <a:rPr lang="fr-FR" sz="3800" dirty="0">
                <a:solidFill>
                  <a:schemeClr val="tx1"/>
                </a:solidFill>
              </a:rPr>
              <a:t> open data to </a:t>
            </a:r>
            <a:r>
              <a:rPr lang="fr-FR" sz="3800" dirty="0" err="1">
                <a:solidFill>
                  <a:schemeClr val="tx1"/>
                </a:solidFill>
              </a:rPr>
              <a:t>see</a:t>
            </a:r>
            <a:r>
              <a:rPr lang="fr-FR" sz="3800" dirty="0">
                <a:solidFill>
                  <a:schemeClr val="tx1"/>
                </a:solidFill>
              </a:rPr>
              <a:t> </a:t>
            </a:r>
            <a:r>
              <a:rPr lang="fr-FR" sz="3800" dirty="0" err="1">
                <a:solidFill>
                  <a:schemeClr val="tx1"/>
                </a:solidFill>
              </a:rPr>
              <a:t>what</a:t>
            </a:r>
            <a:r>
              <a:rPr lang="fr-FR" sz="3800" dirty="0">
                <a:solidFill>
                  <a:schemeClr val="tx1"/>
                </a:solidFill>
              </a:rPr>
              <a:t> </a:t>
            </a:r>
            <a:r>
              <a:rPr lang="fr-FR" sz="3800" dirty="0" err="1">
                <a:solidFill>
                  <a:schemeClr val="tx1"/>
                </a:solidFill>
              </a:rPr>
              <a:t>kind</a:t>
            </a:r>
            <a:r>
              <a:rPr lang="fr-FR" sz="3800" dirty="0">
                <a:solidFill>
                  <a:schemeClr val="tx1"/>
                </a:solidFill>
              </a:rPr>
              <a:t> variables </a:t>
            </a:r>
            <a:r>
              <a:rPr lang="fr-FR" sz="3800" dirty="0" err="1">
                <a:solidFill>
                  <a:schemeClr val="tx1"/>
                </a:solidFill>
              </a:rPr>
              <a:t>we</a:t>
            </a:r>
            <a:r>
              <a:rPr lang="fr-FR" sz="3800" dirty="0">
                <a:solidFill>
                  <a:schemeClr val="tx1"/>
                </a:solidFill>
              </a:rPr>
              <a:t> have and how </a:t>
            </a:r>
            <a:r>
              <a:rPr lang="fr-FR" sz="3800" dirty="0" err="1">
                <a:solidFill>
                  <a:schemeClr val="tx1"/>
                </a:solidFill>
              </a:rPr>
              <a:t>we</a:t>
            </a:r>
            <a:r>
              <a:rPr lang="fr-FR" sz="3800" dirty="0">
                <a:solidFill>
                  <a:schemeClr val="tx1"/>
                </a:solidFill>
              </a:rPr>
              <a:t> </a:t>
            </a:r>
            <a:r>
              <a:rPr lang="fr-FR" sz="3800" dirty="0" err="1">
                <a:solidFill>
                  <a:schemeClr val="tx1"/>
                </a:solidFill>
              </a:rPr>
              <a:t>can</a:t>
            </a:r>
            <a:r>
              <a:rPr lang="fr-FR" sz="3800" dirty="0">
                <a:solidFill>
                  <a:schemeClr val="tx1"/>
                </a:solidFill>
              </a:rPr>
              <a:t> use </a:t>
            </a:r>
            <a:r>
              <a:rPr lang="fr-FR" sz="3800" dirty="0" err="1">
                <a:solidFill>
                  <a:schemeClr val="tx1"/>
                </a:solidFill>
              </a:rPr>
              <a:t>them</a:t>
            </a:r>
            <a:r>
              <a:rPr lang="fr-FR" sz="3800" dirty="0">
                <a:solidFill>
                  <a:schemeClr val="tx1"/>
                </a:solidFill>
              </a:rPr>
              <a:t> to </a:t>
            </a:r>
            <a:r>
              <a:rPr lang="fr-FR" sz="3800" dirty="0" err="1">
                <a:solidFill>
                  <a:schemeClr val="tx1"/>
                </a:solidFill>
              </a:rPr>
              <a:t>predict</a:t>
            </a:r>
            <a:r>
              <a:rPr lang="fr-FR" sz="3800" dirty="0">
                <a:solidFill>
                  <a:schemeClr val="tx1"/>
                </a:solidFill>
              </a:rPr>
              <a:t> the </a:t>
            </a:r>
            <a:r>
              <a:rPr lang="fr-FR" sz="3800" dirty="0" err="1">
                <a:solidFill>
                  <a:schemeClr val="tx1"/>
                </a:solidFill>
              </a:rPr>
              <a:t>delays</a:t>
            </a:r>
            <a:r>
              <a:rPr lang="fr-FR" sz="3800" dirty="0">
                <a:solidFill>
                  <a:schemeClr val="tx1"/>
                </a:solidFill>
              </a:rPr>
              <a:t>. I </a:t>
            </a:r>
            <a:r>
              <a:rPr lang="fr-FR" sz="3800" dirty="0" err="1">
                <a:solidFill>
                  <a:schemeClr val="tx1"/>
                </a:solidFill>
              </a:rPr>
              <a:t>downloaded</a:t>
            </a:r>
            <a:r>
              <a:rPr lang="fr-FR" sz="3800" dirty="0">
                <a:solidFill>
                  <a:schemeClr val="tx1"/>
                </a:solidFill>
              </a:rPr>
              <a:t> the </a:t>
            </a:r>
            <a:r>
              <a:rPr lang="fr-FR" sz="3800" dirty="0" err="1">
                <a:solidFill>
                  <a:schemeClr val="tx1"/>
                </a:solidFill>
              </a:rPr>
              <a:t>following</a:t>
            </a:r>
            <a:r>
              <a:rPr lang="fr-FR" sz="3800" dirty="0">
                <a:solidFill>
                  <a:schemeClr val="tx1"/>
                </a:solidFill>
              </a:rPr>
              <a:t>:</a:t>
            </a:r>
          </a:p>
          <a:p>
            <a:pPr>
              <a:buFont typeface="+mj-lt"/>
              <a:buAutoNum type="arabicPeriod"/>
            </a:pPr>
            <a:r>
              <a:rPr lang="fr-FR" dirty="0" smtClean="0">
                <a:solidFill>
                  <a:schemeClr val="tx1"/>
                </a:solidFill>
              </a:rPr>
              <a:t>Data </a:t>
            </a:r>
            <a:r>
              <a:rPr lang="fr-FR" dirty="0" err="1" smtClean="0">
                <a:solidFill>
                  <a:schemeClr val="tx1"/>
                </a:solidFill>
              </a:rPr>
              <a:t>punctuality</a:t>
            </a:r>
            <a:r>
              <a:rPr lang="fr-FR" dirty="0" smtClean="0">
                <a:solidFill>
                  <a:schemeClr val="tx1"/>
                </a:solidFill>
              </a:rPr>
              <a:t> </a:t>
            </a:r>
            <a:r>
              <a:rPr lang="fr-FR" dirty="0">
                <a:solidFill>
                  <a:schemeClr val="tx1"/>
                </a:solidFill>
              </a:rPr>
              <a:t>per train </a:t>
            </a:r>
            <a:r>
              <a:rPr lang="fr-FR" dirty="0" smtClean="0">
                <a:solidFill>
                  <a:schemeClr val="tx1"/>
                </a:solidFill>
              </a:rPr>
              <a:t>type</a:t>
            </a:r>
          </a:p>
          <a:p>
            <a:pPr>
              <a:buFont typeface="+mj-lt"/>
              <a:buAutoNum type="arabicPeriod"/>
            </a:pPr>
            <a:r>
              <a:rPr lang="fr-FR" dirty="0" smtClean="0">
                <a:solidFill>
                  <a:schemeClr val="tx1"/>
                </a:solidFill>
              </a:rPr>
              <a:t>Data </a:t>
            </a:r>
            <a:r>
              <a:rPr lang="fr-FR" dirty="0" err="1">
                <a:solidFill>
                  <a:schemeClr val="tx1"/>
                </a:solidFill>
              </a:rPr>
              <a:t>delays</a:t>
            </a:r>
            <a:r>
              <a:rPr lang="fr-FR" dirty="0">
                <a:solidFill>
                  <a:schemeClr val="tx1"/>
                </a:solidFill>
              </a:rPr>
              <a:t> allocation per </a:t>
            </a:r>
            <a:r>
              <a:rPr lang="fr-FR" dirty="0" err="1" smtClean="0">
                <a:solidFill>
                  <a:schemeClr val="tx1"/>
                </a:solidFill>
              </a:rPr>
              <a:t>month</a:t>
            </a:r>
            <a:endParaRPr lang="fr-FR" dirty="0" smtClean="0">
              <a:solidFill>
                <a:schemeClr val="tx1"/>
              </a:solidFill>
            </a:endParaRPr>
          </a:p>
          <a:p>
            <a:pPr>
              <a:buFont typeface="+mj-lt"/>
              <a:buAutoNum type="arabicPeriod"/>
            </a:pPr>
            <a:r>
              <a:rPr lang="fr-FR" dirty="0" smtClean="0">
                <a:solidFill>
                  <a:schemeClr val="tx1"/>
                </a:solidFill>
              </a:rPr>
              <a:t>Data </a:t>
            </a:r>
            <a:r>
              <a:rPr lang="fr-FR" dirty="0">
                <a:solidFill>
                  <a:schemeClr val="tx1"/>
                </a:solidFill>
              </a:rPr>
              <a:t>incidents </a:t>
            </a:r>
            <a:r>
              <a:rPr lang="fr-FR" dirty="0" err="1">
                <a:solidFill>
                  <a:schemeClr val="tx1"/>
                </a:solidFill>
              </a:rPr>
              <a:t>with</a:t>
            </a:r>
            <a:r>
              <a:rPr lang="fr-FR" dirty="0">
                <a:solidFill>
                  <a:schemeClr val="tx1"/>
                </a:solidFill>
              </a:rPr>
              <a:t> impact on </a:t>
            </a:r>
            <a:r>
              <a:rPr lang="fr-FR" dirty="0" err="1" smtClean="0">
                <a:solidFill>
                  <a:schemeClr val="tx1"/>
                </a:solidFill>
              </a:rPr>
              <a:t>punctuality</a:t>
            </a:r>
            <a:endParaRPr lang="fr-FR" dirty="0" smtClean="0">
              <a:solidFill>
                <a:schemeClr val="tx1"/>
              </a:solidFill>
            </a:endParaRPr>
          </a:p>
          <a:p>
            <a:pPr>
              <a:buFont typeface="+mj-lt"/>
              <a:buAutoNum type="arabicPeriod"/>
            </a:pPr>
            <a:r>
              <a:rPr lang="fr-FR" dirty="0" smtClean="0">
                <a:solidFill>
                  <a:schemeClr val="tx1"/>
                </a:solidFill>
              </a:rPr>
              <a:t>Data </a:t>
            </a:r>
            <a:r>
              <a:rPr lang="fr-FR" dirty="0">
                <a:solidFill>
                  <a:schemeClr val="tx1"/>
                </a:solidFill>
              </a:rPr>
              <a:t>nationale </a:t>
            </a:r>
            <a:r>
              <a:rPr lang="fr-FR" dirty="0" err="1">
                <a:solidFill>
                  <a:schemeClr val="tx1"/>
                </a:solidFill>
              </a:rPr>
              <a:t>punctuality</a:t>
            </a:r>
            <a:r>
              <a:rPr lang="fr-FR" dirty="0">
                <a:solidFill>
                  <a:schemeClr val="tx1"/>
                </a:solidFill>
              </a:rPr>
              <a:t> </a:t>
            </a:r>
            <a:r>
              <a:rPr lang="fr-FR" dirty="0" err="1">
                <a:solidFill>
                  <a:schemeClr val="tx1"/>
                </a:solidFill>
              </a:rPr>
              <a:t>based</a:t>
            </a:r>
            <a:r>
              <a:rPr lang="fr-FR" dirty="0">
                <a:solidFill>
                  <a:schemeClr val="tx1"/>
                </a:solidFill>
              </a:rPr>
              <a:t> on </a:t>
            </a:r>
            <a:r>
              <a:rPr lang="fr-FR" dirty="0" err="1">
                <a:solidFill>
                  <a:schemeClr val="tx1"/>
                </a:solidFill>
              </a:rPr>
              <a:t>canceled</a:t>
            </a:r>
            <a:r>
              <a:rPr lang="fr-FR" dirty="0">
                <a:solidFill>
                  <a:schemeClr val="tx1"/>
                </a:solidFill>
              </a:rPr>
              <a:t> </a:t>
            </a:r>
            <a:r>
              <a:rPr lang="fr-FR" dirty="0" smtClean="0">
                <a:solidFill>
                  <a:schemeClr val="tx1"/>
                </a:solidFill>
              </a:rPr>
              <a:t>train</a:t>
            </a:r>
          </a:p>
          <a:p>
            <a:pPr>
              <a:buFont typeface="+mj-lt"/>
              <a:buAutoNum type="arabicPeriod"/>
            </a:pPr>
            <a:r>
              <a:rPr lang="fr-FR" dirty="0" smtClean="0">
                <a:solidFill>
                  <a:schemeClr val="tx1"/>
                </a:solidFill>
              </a:rPr>
              <a:t>Data </a:t>
            </a:r>
            <a:r>
              <a:rPr lang="fr-FR" dirty="0">
                <a:solidFill>
                  <a:schemeClr val="tx1"/>
                </a:solidFill>
              </a:rPr>
              <a:t>national </a:t>
            </a:r>
            <a:r>
              <a:rPr lang="fr-FR" dirty="0" err="1">
                <a:solidFill>
                  <a:schemeClr val="tx1"/>
                </a:solidFill>
              </a:rPr>
              <a:t>punctuality</a:t>
            </a:r>
            <a:r>
              <a:rPr lang="fr-FR" dirty="0">
                <a:solidFill>
                  <a:schemeClr val="tx1"/>
                </a:solidFill>
              </a:rPr>
              <a:t> per </a:t>
            </a:r>
            <a:r>
              <a:rPr lang="fr-FR" dirty="0" err="1" smtClean="0">
                <a:solidFill>
                  <a:schemeClr val="tx1"/>
                </a:solidFill>
              </a:rPr>
              <a:t>month</a:t>
            </a:r>
            <a:endParaRPr lang="fr-FR" dirty="0" smtClean="0">
              <a:solidFill>
                <a:schemeClr val="tx1"/>
              </a:solidFill>
            </a:endParaRPr>
          </a:p>
          <a:p>
            <a:pPr>
              <a:buFont typeface="+mj-lt"/>
              <a:buAutoNum type="arabicPeriod"/>
            </a:pPr>
            <a:r>
              <a:rPr lang="fr-FR" dirty="0" smtClean="0">
                <a:solidFill>
                  <a:schemeClr val="tx1"/>
                </a:solidFill>
              </a:rPr>
              <a:t>Data </a:t>
            </a:r>
            <a:r>
              <a:rPr lang="fr-FR" dirty="0" err="1">
                <a:solidFill>
                  <a:schemeClr val="tx1"/>
                </a:solidFill>
              </a:rPr>
              <a:t>punctuality</a:t>
            </a:r>
            <a:r>
              <a:rPr lang="fr-FR" dirty="0">
                <a:solidFill>
                  <a:schemeClr val="tx1"/>
                </a:solidFill>
              </a:rPr>
              <a:t> </a:t>
            </a:r>
            <a:r>
              <a:rPr lang="fr-FR" dirty="0" smtClean="0">
                <a:solidFill>
                  <a:schemeClr val="tx1"/>
                </a:solidFill>
              </a:rPr>
              <a:t>d-1</a:t>
            </a:r>
          </a:p>
          <a:p>
            <a:pPr>
              <a:buFont typeface="+mj-lt"/>
              <a:buAutoNum type="arabicPeriod"/>
            </a:pPr>
            <a:r>
              <a:rPr lang="fr-FR" dirty="0" smtClean="0">
                <a:solidFill>
                  <a:schemeClr val="tx1"/>
                </a:solidFill>
              </a:rPr>
              <a:t>Data </a:t>
            </a:r>
            <a:r>
              <a:rPr lang="fr-FR" dirty="0" err="1">
                <a:solidFill>
                  <a:schemeClr val="tx1"/>
                </a:solidFill>
              </a:rPr>
              <a:t>punctuality</a:t>
            </a:r>
            <a:r>
              <a:rPr lang="fr-FR" dirty="0">
                <a:solidFill>
                  <a:schemeClr val="tx1"/>
                </a:solidFill>
              </a:rPr>
              <a:t> per train type and per </a:t>
            </a:r>
            <a:r>
              <a:rPr lang="fr-FR" dirty="0" smtClean="0">
                <a:solidFill>
                  <a:schemeClr val="tx1"/>
                </a:solidFill>
              </a:rPr>
              <a:t>moment</a:t>
            </a:r>
          </a:p>
          <a:p>
            <a:pPr>
              <a:buFont typeface="+mj-lt"/>
              <a:buAutoNum type="arabicPeriod"/>
            </a:pPr>
            <a:r>
              <a:rPr lang="fr-FR" dirty="0" smtClean="0">
                <a:solidFill>
                  <a:schemeClr val="tx1"/>
                </a:solidFill>
              </a:rPr>
              <a:t> </a:t>
            </a:r>
            <a:r>
              <a:rPr lang="fr-FR" dirty="0">
                <a:solidFill>
                  <a:schemeClr val="tx1"/>
                </a:solidFill>
              </a:rPr>
              <a:t>Data </a:t>
            </a:r>
            <a:r>
              <a:rPr lang="fr-FR" dirty="0" err="1">
                <a:solidFill>
                  <a:schemeClr val="tx1"/>
                </a:solidFill>
              </a:rPr>
              <a:t>punctualite</a:t>
            </a:r>
            <a:r>
              <a:rPr lang="fr-FR" dirty="0">
                <a:solidFill>
                  <a:schemeClr val="tx1"/>
                </a:solidFill>
              </a:rPr>
              <a:t> </a:t>
            </a:r>
            <a:r>
              <a:rPr lang="fr-FR" dirty="0" smtClean="0">
                <a:solidFill>
                  <a:schemeClr val="tx1"/>
                </a:solidFill>
              </a:rPr>
              <a:t>TGV</a:t>
            </a:r>
          </a:p>
          <a:p>
            <a:pPr>
              <a:buFont typeface="+mj-lt"/>
              <a:buAutoNum type="arabicPeriod"/>
            </a:pPr>
            <a:r>
              <a:rPr lang="fr-FR" dirty="0" smtClean="0">
                <a:solidFill>
                  <a:schemeClr val="tx1"/>
                </a:solidFill>
              </a:rPr>
              <a:t>Data </a:t>
            </a:r>
            <a:r>
              <a:rPr lang="fr-FR" dirty="0" err="1">
                <a:solidFill>
                  <a:schemeClr val="tx1"/>
                </a:solidFill>
              </a:rPr>
              <a:t>punctuality</a:t>
            </a:r>
            <a:r>
              <a:rPr lang="fr-FR" dirty="0">
                <a:solidFill>
                  <a:schemeClr val="tx1"/>
                </a:solidFill>
              </a:rPr>
              <a:t> train </a:t>
            </a:r>
            <a:r>
              <a:rPr lang="fr-FR" dirty="0" err="1" smtClean="0">
                <a:solidFill>
                  <a:schemeClr val="tx1"/>
                </a:solidFill>
              </a:rPr>
              <a:t>arrived_in</a:t>
            </a:r>
            <a:r>
              <a:rPr lang="fr-FR" dirty="0" smtClean="0">
                <a:solidFill>
                  <a:schemeClr val="tx1"/>
                </a:solidFill>
              </a:rPr>
              <a:t> </a:t>
            </a:r>
            <a:r>
              <a:rPr lang="fr-FR" dirty="0" err="1" smtClean="0">
                <a:solidFill>
                  <a:schemeClr val="tx1"/>
                </a:solidFill>
              </a:rPr>
              <a:t>brussels</a:t>
            </a:r>
            <a:r>
              <a:rPr lang="fr-FR" dirty="0" smtClean="0">
                <a:solidFill>
                  <a:schemeClr val="tx1"/>
                </a:solidFill>
              </a:rPr>
              <a:t> </a:t>
            </a:r>
            <a:r>
              <a:rPr lang="fr-FR" dirty="0">
                <a:solidFill>
                  <a:schemeClr val="tx1"/>
                </a:solidFill>
              </a:rPr>
              <a:t>per </a:t>
            </a:r>
            <a:r>
              <a:rPr lang="fr-FR" dirty="0" smtClean="0">
                <a:solidFill>
                  <a:schemeClr val="tx1"/>
                </a:solidFill>
              </a:rPr>
              <a:t>moment</a:t>
            </a:r>
          </a:p>
          <a:p>
            <a:pPr>
              <a:buFont typeface="+mj-lt"/>
              <a:buAutoNum type="arabicPeriod"/>
            </a:pPr>
            <a:r>
              <a:rPr lang="fr-FR" dirty="0" smtClean="0">
                <a:solidFill>
                  <a:schemeClr val="tx1"/>
                </a:solidFill>
              </a:rPr>
              <a:t>Data </a:t>
            </a:r>
            <a:r>
              <a:rPr lang="fr-FR" dirty="0" err="1">
                <a:solidFill>
                  <a:schemeClr val="tx1"/>
                </a:solidFill>
              </a:rPr>
              <a:t>punctuality</a:t>
            </a:r>
            <a:r>
              <a:rPr lang="fr-FR" dirty="0">
                <a:solidFill>
                  <a:schemeClr val="tx1"/>
                </a:solidFill>
              </a:rPr>
              <a:t> train </a:t>
            </a:r>
            <a:r>
              <a:rPr lang="fr-FR" dirty="0" err="1">
                <a:solidFill>
                  <a:schemeClr val="tx1"/>
                </a:solidFill>
              </a:rPr>
              <a:t>arrived</a:t>
            </a:r>
            <a:r>
              <a:rPr lang="fr-FR" dirty="0">
                <a:solidFill>
                  <a:schemeClr val="tx1"/>
                </a:solidFill>
              </a:rPr>
              <a:t> </a:t>
            </a:r>
            <a:r>
              <a:rPr lang="fr-FR" dirty="0" smtClean="0">
                <a:solidFill>
                  <a:schemeClr val="tx1"/>
                </a:solidFill>
              </a:rPr>
              <a:t>in </a:t>
            </a:r>
            <a:r>
              <a:rPr lang="fr-FR" dirty="0" err="1" smtClean="0">
                <a:solidFill>
                  <a:schemeClr val="tx1"/>
                </a:solidFill>
              </a:rPr>
              <a:t>brussels</a:t>
            </a:r>
            <a:r>
              <a:rPr lang="fr-FR" dirty="0" smtClean="0">
                <a:solidFill>
                  <a:schemeClr val="tx1"/>
                </a:solidFill>
              </a:rPr>
              <a:t> </a:t>
            </a:r>
            <a:r>
              <a:rPr lang="fr-FR" dirty="0">
                <a:solidFill>
                  <a:schemeClr val="tx1"/>
                </a:solidFill>
              </a:rPr>
              <a:t>per moment and long </a:t>
            </a:r>
            <a:r>
              <a:rPr lang="fr-FR" dirty="0" smtClean="0">
                <a:solidFill>
                  <a:schemeClr val="tx1"/>
                </a:solidFill>
              </a:rPr>
              <a:t>line</a:t>
            </a:r>
          </a:p>
          <a:p>
            <a:pPr>
              <a:buFont typeface="+mj-lt"/>
              <a:buAutoNum type="arabicPeriod"/>
            </a:pPr>
            <a:r>
              <a:rPr lang="fr-FR" dirty="0" smtClean="0">
                <a:solidFill>
                  <a:schemeClr val="tx1"/>
                </a:solidFill>
              </a:rPr>
              <a:t>Data </a:t>
            </a:r>
            <a:r>
              <a:rPr lang="fr-FR" dirty="0" err="1">
                <a:solidFill>
                  <a:schemeClr val="tx1"/>
                </a:solidFill>
              </a:rPr>
              <a:t>punctuality</a:t>
            </a:r>
            <a:r>
              <a:rPr lang="fr-FR" dirty="0">
                <a:solidFill>
                  <a:schemeClr val="tx1"/>
                </a:solidFill>
              </a:rPr>
              <a:t> train </a:t>
            </a:r>
            <a:r>
              <a:rPr lang="fr-FR" dirty="0" smtClean="0">
                <a:solidFill>
                  <a:schemeClr val="tx1"/>
                </a:solidFill>
              </a:rPr>
              <a:t>ICE</a:t>
            </a:r>
          </a:p>
          <a:p>
            <a:pPr>
              <a:buFont typeface="+mj-lt"/>
              <a:buAutoNum type="arabicPeriod"/>
            </a:pPr>
            <a:r>
              <a:rPr lang="fr-FR" dirty="0" smtClean="0">
                <a:solidFill>
                  <a:schemeClr val="tx1"/>
                </a:solidFill>
              </a:rPr>
              <a:t>Data </a:t>
            </a:r>
            <a:r>
              <a:rPr lang="fr-FR" dirty="0">
                <a:solidFill>
                  <a:schemeClr val="tx1"/>
                </a:solidFill>
              </a:rPr>
              <a:t>distance station to </a:t>
            </a:r>
            <a:r>
              <a:rPr lang="fr-FR" dirty="0" smtClean="0">
                <a:solidFill>
                  <a:schemeClr val="tx1"/>
                </a:solidFill>
              </a:rPr>
              <a:t>station</a:t>
            </a:r>
          </a:p>
          <a:p>
            <a:pPr>
              <a:buFont typeface="+mj-lt"/>
              <a:buAutoNum type="arabicPeriod"/>
            </a:pPr>
            <a:r>
              <a:rPr lang="fr-FR" dirty="0" smtClean="0">
                <a:solidFill>
                  <a:schemeClr val="tx1"/>
                </a:solidFill>
              </a:rPr>
              <a:t>Data </a:t>
            </a:r>
            <a:r>
              <a:rPr lang="fr-FR" dirty="0" err="1">
                <a:solidFill>
                  <a:schemeClr val="tx1"/>
                </a:solidFill>
              </a:rPr>
              <a:t>Monthly</a:t>
            </a:r>
            <a:r>
              <a:rPr lang="fr-FR" dirty="0">
                <a:solidFill>
                  <a:schemeClr val="tx1"/>
                </a:solidFill>
              </a:rPr>
              <a:t> </a:t>
            </a:r>
            <a:r>
              <a:rPr lang="fr-FR" dirty="0" err="1" smtClean="0">
                <a:solidFill>
                  <a:schemeClr val="tx1"/>
                </a:solidFill>
              </a:rPr>
              <a:t>correspondence</a:t>
            </a:r>
            <a:r>
              <a:rPr lang="fr-FR" dirty="0">
                <a:solidFill>
                  <a:schemeClr val="tx1"/>
                </a:solidFill>
              </a:rPr>
              <a:t>.</a:t>
            </a:r>
            <a:endParaRPr lang="fr-FR" dirty="0" smtClean="0">
              <a:solidFill>
                <a:schemeClr val="tx1"/>
              </a:solidFill>
            </a:endParaRPr>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12</a:t>
            </a:fld>
            <a:endParaRPr lang="fr-FR" dirty="0"/>
          </a:p>
        </p:txBody>
      </p:sp>
    </p:spTree>
    <p:extLst>
      <p:ext uri="{BB962C8B-B14F-4D97-AF65-F5344CB8AC3E}">
        <p14:creationId xmlns:p14="http://schemas.microsoft.com/office/powerpoint/2010/main" val="719609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3" name="Espace réservé du contenu 2"/>
          <p:cNvSpPr>
            <a:spLocks noGrp="1"/>
          </p:cNvSpPr>
          <p:nvPr>
            <p:ph idx="1"/>
          </p:nvPr>
        </p:nvSpPr>
        <p:spPr/>
        <p:txBody>
          <a:bodyPr>
            <a:normAutofit/>
          </a:bodyPr>
          <a:lstStyle/>
          <a:p>
            <a:pPr marL="0" lvl="1" indent="0">
              <a:buNone/>
            </a:pPr>
            <a:r>
              <a:rPr lang="en-US" sz="1800" dirty="0"/>
              <a:t>As we saw before, two of the reasons for delays are </a:t>
            </a:r>
            <a:r>
              <a:rPr lang="en-US" sz="1800" b="1" dirty="0" smtClean="0"/>
              <a:t>Damage </a:t>
            </a:r>
            <a:r>
              <a:rPr lang="en-US" sz="1800" b="1" dirty="0"/>
              <a:t>rolling </a:t>
            </a:r>
            <a:r>
              <a:rPr lang="en-US" sz="1800" b="1" dirty="0" smtClean="0"/>
              <a:t>stock </a:t>
            </a:r>
            <a:r>
              <a:rPr lang="fr-FR" sz="1800" dirty="0" smtClean="0"/>
              <a:t>and </a:t>
            </a:r>
            <a:r>
              <a:rPr lang="fr-FR" sz="1800" b="1" dirty="0" smtClean="0"/>
              <a:t>Damage </a:t>
            </a:r>
            <a:r>
              <a:rPr lang="fr-FR" sz="1800" b="1" dirty="0" err="1" smtClean="0"/>
              <a:t>Catenary</a:t>
            </a:r>
            <a:r>
              <a:rPr lang="fr-FR" sz="1800" b="1" dirty="0" smtClean="0"/>
              <a:t>. </a:t>
            </a:r>
            <a:r>
              <a:rPr lang="en-US" sz="1800" dirty="0"/>
              <a:t>To prepare a </a:t>
            </a:r>
            <a:r>
              <a:rPr lang="en-US" sz="1800" dirty="0" smtClean="0"/>
              <a:t>study in this direction, </a:t>
            </a:r>
            <a:r>
              <a:rPr lang="en-US" sz="1800" dirty="0"/>
              <a:t>we need some data such as:</a:t>
            </a:r>
          </a:p>
          <a:p>
            <a:pPr>
              <a:buFont typeface="Wingdings" panose="05000000000000000000" pitchFamily="2" charset="2"/>
              <a:buChar char="§"/>
            </a:pPr>
            <a:r>
              <a:rPr lang="en-US" dirty="0"/>
              <a:t>Data about the state of the trains.</a:t>
            </a:r>
          </a:p>
          <a:p>
            <a:pPr>
              <a:buFont typeface="Wingdings" panose="05000000000000000000" pitchFamily="2" charset="2"/>
              <a:buChar char="§"/>
            </a:pPr>
            <a:r>
              <a:rPr lang="en-US" dirty="0"/>
              <a:t>Data about the catenary </a:t>
            </a:r>
            <a:r>
              <a:rPr lang="en-US" dirty="0" smtClean="0"/>
              <a:t>state</a:t>
            </a:r>
            <a:r>
              <a:rPr lang="en-US" dirty="0"/>
              <a:t>.</a:t>
            </a:r>
          </a:p>
          <a:p>
            <a:pPr>
              <a:buFont typeface="Wingdings" panose="05000000000000000000" pitchFamily="2" charset="2"/>
              <a:buChar char="§"/>
            </a:pPr>
            <a:r>
              <a:rPr lang="en-US" dirty="0"/>
              <a:t>Data about </a:t>
            </a:r>
            <a:r>
              <a:rPr lang="en-US" dirty="0" smtClean="0"/>
              <a:t>the </a:t>
            </a:r>
            <a:r>
              <a:rPr lang="en-US" dirty="0"/>
              <a:t>tracks state.</a:t>
            </a:r>
          </a:p>
          <a:p>
            <a:pPr marL="0" indent="0">
              <a:buNone/>
            </a:pPr>
            <a:endParaRPr lang="en-US" dirty="0" smtClean="0"/>
          </a:p>
          <a:p>
            <a:pPr marL="0" indent="0">
              <a:buNone/>
            </a:pPr>
            <a:r>
              <a:rPr lang="en-US" dirty="0" smtClean="0"/>
              <a:t>However</a:t>
            </a:r>
            <a:r>
              <a:rPr lang="en-US" dirty="0"/>
              <a:t>, the majority of these datasets don’t have any relevant variables that would allow us to conduct such a study correctly to predict the delays or </a:t>
            </a:r>
            <a:r>
              <a:rPr lang="en-US" dirty="0" smtClean="0"/>
              <a:t>even to train </a:t>
            </a:r>
            <a:r>
              <a:rPr lang="en-US" dirty="0"/>
              <a:t>a model for predictive maintenance to avoid these problems.</a:t>
            </a:r>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13</a:t>
            </a:fld>
            <a:endParaRPr lang="fr-FR" dirty="0"/>
          </a:p>
        </p:txBody>
      </p:sp>
    </p:spTree>
    <p:extLst>
      <p:ext uri="{BB962C8B-B14F-4D97-AF65-F5344CB8AC3E}">
        <p14:creationId xmlns:p14="http://schemas.microsoft.com/office/powerpoint/2010/main" val="2131458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3" name="Espace réservé du contenu 2"/>
          <p:cNvSpPr>
            <a:spLocks noGrp="1"/>
          </p:cNvSpPr>
          <p:nvPr>
            <p:ph idx="1"/>
          </p:nvPr>
        </p:nvSpPr>
        <p:spPr/>
        <p:txBody>
          <a:bodyPr>
            <a:normAutofit/>
          </a:bodyPr>
          <a:lstStyle/>
          <a:p>
            <a:pPr marL="0" indent="0">
              <a:buNone/>
            </a:pPr>
            <a:r>
              <a:rPr lang="en-US" dirty="0"/>
              <a:t>As we saw before, </a:t>
            </a:r>
            <a:r>
              <a:rPr lang="en-US" dirty="0" smtClean="0"/>
              <a:t>there is also </a:t>
            </a:r>
            <a:r>
              <a:rPr lang="fr-FR" b="1" dirty="0" err="1" smtClean="0"/>
              <a:t>Weather</a:t>
            </a:r>
            <a:r>
              <a:rPr lang="fr-FR" b="1" dirty="0" smtClean="0"/>
              <a:t> </a:t>
            </a:r>
            <a:r>
              <a:rPr lang="fr-FR" b="1" dirty="0"/>
              <a:t>conditions </a:t>
            </a:r>
            <a:r>
              <a:rPr lang="en-US" dirty="0"/>
              <a:t>reasons for </a:t>
            </a:r>
            <a:r>
              <a:rPr lang="en-US" dirty="0" smtClean="0"/>
              <a:t>the delays. However, t</a:t>
            </a:r>
            <a:r>
              <a:rPr lang="fr-FR" dirty="0" err="1" smtClean="0"/>
              <a:t>here</a:t>
            </a:r>
            <a:r>
              <a:rPr lang="fr-FR" dirty="0" smtClean="0"/>
              <a:t> </a:t>
            </a:r>
            <a:r>
              <a:rPr lang="fr-FR" dirty="0" err="1" smtClean="0"/>
              <a:t>is</a:t>
            </a:r>
            <a:r>
              <a:rPr lang="fr-FR" dirty="0" smtClean="0"/>
              <a:t> </a:t>
            </a:r>
            <a:r>
              <a:rPr lang="fr-FR" dirty="0" err="1" smtClean="0"/>
              <a:t>also</a:t>
            </a:r>
            <a:r>
              <a:rPr lang="fr-FR" dirty="0" smtClean="0"/>
              <a:t> no data about </a:t>
            </a:r>
            <a:r>
              <a:rPr lang="fr-FR" dirty="0" err="1" smtClean="0"/>
              <a:t>about</a:t>
            </a:r>
            <a:r>
              <a:rPr lang="fr-FR" dirty="0" smtClean="0"/>
              <a:t> </a:t>
            </a:r>
            <a:r>
              <a:rPr lang="fr-FR" dirty="0" err="1" smtClean="0"/>
              <a:t>weather</a:t>
            </a:r>
            <a:r>
              <a:rPr lang="fr-FR" dirty="0" smtClean="0"/>
              <a:t>. I </a:t>
            </a:r>
            <a:r>
              <a:rPr lang="fr-FR" dirty="0" err="1" smtClean="0"/>
              <a:t>thought</a:t>
            </a:r>
            <a:r>
              <a:rPr lang="fr-FR" dirty="0" smtClean="0"/>
              <a:t> to have </a:t>
            </a:r>
            <a:r>
              <a:rPr lang="fr-FR" dirty="0" err="1" smtClean="0"/>
              <a:t>these</a:t>
            </a:r>
            <a:r>
              <a:rPr lang="fr-FR" dirty="0" smtClean="0"/>
              <a:t> latter by </a:t>
            </a:r>
            <a:r>
              <a:rPr lang="fr-FR" dirty="0" err="1" smtClean="0"/>
              <a:t>webscraping</a:t>
            </a:r>
            <a:r>
              <a:rPr lang="fr-FR" dirty="0" smtClean="0"/>
              <a:t> </a:t>
            </a:r>
            <a:r>
              <a:rPr lang="fr-FR" dirty="0" err="1" smtClean="0"/>
              <a:t>using</a:t>
            </a:r>
            <a:r>
              <a:rPr lang="fr-FR" dirty="0" smtClean="0"/>
              <a:t> the open data of: </a:t>
            </a:r>
            <a:r>
              <a:rPr lang="fr-FR" dirty="0">
                <a:hlinkClick r:id="rId2"/>
              </a:rPr>
              <a:t>https://</a:t>
            </a:r>
            <a:r>
              <a:rPr lang="fr-FR" dirty="0" smtClean="0">
                <a:hlinkClick r:id="rId2"/>
              </a:rPr>
              <a:t>opendata.meteo.be/downloadPage.php</a:t>
            </a:r>
            <a:endParaRPr lang="fr-FR" dirty="0"/>
          </a:p>
          <a:p>
            <a:pPr marL="0" indent="0">
              <a:buNone/>
            </a:pPr>
            <a:endParaRPr lang="fr-FR" dirty="0" smtClean="0"/>
          </a:p>
          <a:p>
            <a:pPr marL="0" indent="0">
              <a:buNone/>
            </a:pPr>
            <a:r>
              <a:rPr lang="fr-FR" dirty="0"/>
              <a:t>I </a:t>
            </a:r>
            <a:r>
              <a:rPr lang="fr-FR" dirty="0" err="1"/>
              <a:t>found</a:t>
            </a:r>
            <a:r>
              <a:rPr lang="fr-FR" dirty="0"/>
              <a:t> </a:t>
            </a:r>
            <a:r>
              <a:rPr lang="fr-FR" dirty="0" err="1"/>
              <a:t>some</a:t>
            </a:r>
            <a:r>
              <a:rPr lang="fr-FR" dirty="0"/>
              <a:t> </a:t>
            </a:r>
            <a:r>
              <a:rPr lang="fr-FR" dirty="0" err="1"/>
              <a:t>research</a:t>
            </a:r>
            <a:r>
              <a:rPr lang="fr-FR" dirty="0"/>
              <a:t> </a:t>
            </a:r>
            <a:r>
              <a:rPr lang="fr-FR" dirty="0" err="1"/>
              <a:t>papers</a:t>
            </a:r>
            <a:r>
              <a:rPr lang="fr-FR" dirty="0"/>
              <a:t> </a:t>
            </a:r>
            <a:r>
              <a:rPr lang="fr-FR" dirty="0" err="1"/>
              <a:t>which</a:t>
            </a:r>
            <a:r>
              <a:rPr lang="fr-FR" dirty="0"/>
              <a:t> support </a:t>
            </a:r>
            <a:r>
              <a:rPr lang="fr-FR" dirty="0" err="1"/>
              <a:t>my</a:t>
            </a:r>
            <a:r>
              <a:rPr lang="fr-FR" dirty="0"/>
              <a:t> </a:t>
            </a:r>
            <a:r>
              <a:rPr lang="fr-FR" dirty="0" err="1"/>
              <a:t>idea</a:t>
            </a:r>
            <a:r>
              <a:rPr lang="fr-FR" dirty="0"/>
              <a:t>, </a:t>
            </a:r>
            <a:r>
              <a:rPr lang="fr-FR" dirty="0" err="1"/>
              <a:t>see</a:t>
            </a:r>
            <a:r>
              <a:rPr lang="fr-FR" dirty="0"/>
              <a:t> P. </a:t>
            </a:r>
            <a:r>
              <a:rPr lang="fr-FR" dirty="0" err="1"/>
              <a:t>Lapamonpinyo</a:t>
            </a:r>
            <a:r>
              <a:rPr lang="fr-FR" dirty="0"/>
              <a:t> et al., </a:t>
            </a:r>
            <a:r>
              <a:rPr lang="en-US" dirty="0"/>
              <a:t>Real-Time Passenger Train Delay Prediction using Machine Learning: A Case Study with Amtrak Passenger Train Routes, 2022, </a:t>
            </a:r>
            <a:r>
              <a:rPr lang="fr-FR" dirty="0" smtClean="0">
                <a:hlinkClick r:id="rId3" action="ppaction://hlinkfile"/>
              </a:rPr>
              <a:t>Click</a:t>
            </a:r>
            <a:r>
              <a:rPr lang="fr-FR" dirty="0" smtClean="0"/>
              <a:t>. </a:t>
            </a:r>
          </a:p>
          <a:p>
            <a:pPr marL="0" indent="0">
              <a:buNone/>
            </a:pPr>
            <a:endParaRPr lang="fr-FR" dirty="0"/>
          </a:p>
          <a:p>
            <a:pPr marL="0" indent="0">
              <a:buNone/>
            </a:pPr>
            <a:r>
              <a:rPr lang="fr-FR" dirty="0" smtClean="0"/>
              <a:t>The data </a:t>
            </a:r>
            <a:r>
              <a:rPr lang="fr-FR" dirty="0" err="1" smtClean="0"/>
              <a:t>used</a:t>
            </a:r>
            <a:r>
              <a:rPr lang="fr-FR" dirty="0" smtClean="0"/>
              <a:t> in the </a:t>
            </a:r>
            <a:r>
              <a:rPr lang="fr-FR" dirty="0" err="1" smtClean="0"/>
              <a:t>paper</a:t>
            </a:r>
            <a:r>
              <a:rPr lang="fr-FR" dirty="0" smtClean="0"/>
              <a:t> are </a:t>
            </a:r>
            <a:r>
              <a:rPr lang="fr-FR" dirty="0" err="1" smtClean="0"/>
              <a:t>given</a:t>
            </a:r>
            <a:r>
              <a:rPr lang="fr-FR" dirty="0" smtClean="0"/>
              <a:t> in the </a:t>
            </a:r>
            <a:r>
              <a:rPr lang="fr-FR" dirty="0" err="1" smtClean="0"/>
              <a:t>next</a:t>
            </a:r>
            <a:r>
              <a:rPr lang="fr-FR" dirty="0" smtClean="0"/>
              <a:t> diapo:</a:t>
            </a:r>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14</a:t>
            </a:fld>
            <a:endParaRPr lang="fr-FR" dirty="0"/>
          </a:p>
        </p:txBody>
      </p:sp>
    </p:spTree>
    <p:extLst>
      <p:ext uri="{BB962C8B-B14F-4D97-AF65-F5344CB8AC3E}">
        <p14:creationId xmlns:p14="http://schemas.microsoft.com/office/powerpoint/2010/main" val="1496655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pic>
        <p:nvPicPr>
          <p:cNvPr id="7" name="Espace réservé du contenu 6"/>
          <p:cNvPicPr>
            <a:picLocks noGrp="1" noChangeAspect="1"/>
          </p:cNvPicPr>
          <p:nvPr>
            <p:ph idx="1"/>
          </p:nvPr>
        </p:nvPicPr>
        <p:blipFill>
          <a:blip r:embed="rId2"/>
          <a:stretch>
            <a:fillRect/>
          </a:stretch>
        </p:blipFill>
        <p:spPr>
          <a:xfrm>
            <a:off x="117716" y="2459393"/>
            <a:ext cx="4101913" cy="2736861"/>
          </a:xfrm>
          <a:prstGeom prst="rect">
            <a:avLst/>
          </a:prstGeom>
        </p:spPr>
      </p:pic>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15</a:t>
            </a:fld>
            <a:endParaRPr lang="fr-FR" dirty="0"/>
          </a:p>
        </p:txBody>
      </p:sp>
      <p:pic>
        <p:nvPicPr>
          <p:cNvPr id="9" name="Image 8"/>
          <p:cNvPicPr>
            <a:picLocks noChangeAspect="1"/>
          </p:cNvPicPr>
          <p:nvPr/>
        </p:nvPicPr>
        <p:blipFill>
          <a:blip r:embed="rId3"/>
          <a:stretch>
            <a:fillRect/>
          </a:stretch>
        </p:blipFill>
        <p:spPr>
          <a:xfrm>
            <a:off x="4297839" y="2459392"/>
            <a:ext cx="3650407" cy="3386609"/>
          </a:xfrm>
          <a:prstGeom prst="rect">
            <a:avLst/>
          </a:prstGeom>
        </p:spPr>
      </p:pic>
      <p:pic>
        <p:nvPicPr>
          <p:cNvPr id="10" name="Image 9"/>
          <p:cNvPicPr>
            <a:picLocks noChangeAspect="1"/>
          </p:cNvPicPr>
          <p:nvPr/>
        </p:nvPicPr>
        <p:blipFill>
          <a:blip r:embed="rId4"/>
          <a:stretch>
            <a:fillRect/>
          </a:stretch>
        </p:blipFill>
        <p:spPr>
          <a:xfrm>
            <a:off x="8054757" y="2532186"/>
            <a:ext cx="4102752" cy="3269380"/>
          </a:xfrm>
          <a:prstGeom prst="rect">
            <a:avLst/>
          </a:prstGeom>
        </p:spPr>
      </p:pic>
    </p:spTree>
    <p:extLst>
      <p:ext uri="{BB962C8B-B14F-4D97-AF65-F5344CB8AC3E}">
        <p14:creationId xmlns:p14="http://schemas.microsoft.com/office/powerpoint/2010/main" val="3598185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3" name="Espace réservé du contenu 2"/>
          <p:cNvSpPr>
            <a:spLocks noGrp="1"/>
          </p:cNvSpPr>
          <p:nvPr>
            <p:ph idx="1"/>
          </p:nvPr>
        </p:nvSpPr>
        <p:spPr>
          <a:xfrm>
            <a:off x="105508" y="5064873"/>
            <a:ext cx="6756395" cy="1318341"/>
          </a:xfrm>
        </p:spPr>
        <p:txBody>
          <a:bodyPr>
            <a:noAutofit/>
          </a:bodyPr>
          <a:lstStyle/>
          <a:p>
            <a:pPr marL="0" indent="0" algn="just">
              <a:buNone/>
            </a:pPr>
            <a:r>
              <a:rPr lang="en-US" sz="1600" dirty="0" smtClean="0"/>
              <a:t>The </a:t>
            </a:r>
            <a:r>
              <a:rPr lang="en-US" sz="1600" dirty="0"/>
              <a:t>dataset of punctuality for day d-1 is the only one similar to what was used in the paper. However, when we examine the data, we see that it covers only a single day (see the figure on the right). Additionally, we do not know whether the cause of the delay on that day was </a:t>
            </a:r>
            <a:r>
              <a:rPr lang="en-US" sz="1600" b="1" dirty="0"/>
              <a:t>weather-related</a:t>
            </a:r>
            <a:r>
              <a:rPr lang="en-US" sz="1600" dirty="0"/>
              <a:t> or due to another factor.</a:t>
            </a:r>
            <a:endParaRPr lang="fr-FR" sz="16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16</a:t>
            </a:fld>
            <a:endParaRPr lang="fr-FR" dirty="0"/>
          </a:p>
        </p:txBody>
      </p:sp>
      <p:pic>
        <p:nvPicPr>
          <p:cNvPr id="8" name="Image 7"/>
          <p:cNvPicPr>
            <a:picLocks noChangeAspect="1"/>
          </p:cNvPicPr>
          <p:nvPr/>
        </p:nvPicPr>
        <p:blipFill>
          <a:blip r:embed="rId2"/>
          <a:stretch>
            <a:fillRect/>
          </a:stretch>
        </p:blipFill>
        <p:spPr>
          <a:xfrm>
            <a:off x="6861903" y="5200594"/>
            <a:ext cx="4587638" cy="1028789"/>
          </a:xfrm>
          <a:prstGeom prst="rect">
            <a:avLst/>
          </a:prstGeom>
        </p:spPr>
      </p:pic>
      <p:pic>
        <p:nvPicPr>
          <p:cNvPr id="9" name="Image 8"/>
          <p:cNvPicPr>
            <a:picLocks noChangeAspect="1"/>
          </p:cNvPicPr>
          <p:nvPr/>
        </p:nvPicPr>
        <p:blipFill>
          <a:blip r:embed="rId3"/>
          <a:stretch>
            <a:fillRect/>
          </a:stretch>
        </p:blipFill>
        <p:spPr>
          <a:xfrm>
            <a:off x="0" y="2380961"/>
            <a:ext cx="10211685" cy="2636748"/>
          </a:xfrm>
          <a:prstGeom prst="rect">
            <a:avLst/>
          </a:prstGeom>
        </p:spPr>
      </p:pic>
      <p:pic>
        <p:nvPicPr>
          <p:cNvPr id="11" name="Image 10"/>
          <p:cNvPicPr>
            <a:picLocks noChangeAspect="1"/>
          </p:cNvPicPr>
          <p:nvPr/>
        </p:nvPicPr>
        <p:blipFill>
          <a:blip r:embed="rId4"/>
          <a:stretch>
            <a:fillRect/>
          </a:stretch>
        </p:blipFill>
        <p:spPr>
          <a:xfrm>
            <a:off x="10042081" y="2345793"/>
            <a:ext cx="1205729" cy="2657211"/>
          </a:xfrm>
          <a:prstGeom prst="rect">
            <a:avLst/>
          </a:prstGeom>
        </p:spPr>
      </p:pic>
    </p:spTree>
    <p:extLst>
      <p:ext uri="{BB962C8B-B14F-4D97-AF65-F5344CB8AC3E}">
        <p14:creationId xmlns:p14="http://schemas.microsoft.com/office/powerpoint/2010/main" val="3432936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17</a:t>
            </a:fld>
            <a:endParaRPr lang="fr-FR" dirty="0"/>
          </a:p>
        </p:txBody>
      </p:sp>
      <p:pic>
        <p:nvPicPr>
          <p:cNvPr id="12" name="Espace réservé du contenu 6"/>
          <p:cNvPicPr>
            <a:picLocks noGrp="1" noChangeAspect="1"/>
          </p:cNvPicPr>
          <p:nvPr>
            <p:ph idx="1"/>
          </p:nvPr>
        </p:nvPicPr>
        <p:blipFill>
          <a:blip r:embed="rId2"/>
          <a:stretch>
            <a:fillRect/>
          </a:stretch>
        </p:blipFill>
        <p:spPr>
          <a:xfrm>
            <a:off x="1953487" y="2459959"/>
            <a:ext cx="10118442" cy="3752850"/>
          </a:xfrm>
          <a:prstGeom prst="rect">
            <a:avLst/>
          </a:prstGeom>
        </p:spPr>
      </p:pic>
      <p:sp>
        <p:nvSpPr>
          <p:cNvPr id="3" name="ZoneTexte 2"/>
          <p:cNvSpPr txBox="1"/>
          <p:nvPr/>
        </p:nvSpPr>
        <p:spPr>
          <a:xfrm>
            <a:off x="185535" y="2459959"/>
            <a:ext cx="1661746" cy="3539430"/>
          </a:xfrm>
          <a:prstGeom prst="rect">
            <a:avLst/>
          </a:prstGeom>
          <a:noFill/>
        </p:spPr>
        <p:txBody>
          <a:bodyPr wrap="square" rtlCol="0">
            <a:spAutoFit/>
          </a:bodyPr>
          <a:lstStyle/>
          <a:p>
            <a:r>
              <a:rPr lang="en-US" sz="1600" dirty="0">
                <a:solidFill>
                  <a:schemeClr val="tx1">
                    <a:lumMod val="75000"/>
                    <a:lumOff val="25000"/>
                  </a:schemeClr>
                </a:solidFill>
              </a:rPr>
              <a:t>If we </a:t>
            </a:r>
            <a:r>
              <a:rPr lang="en-US" sz="1600" dirty="0" smtClean="0">
                <a:solidFill>
                  <a:schemeClr val="tx1">
                    <a:lumMod val="75000"/>
                    <a:lumOff val="25000"/>
                  </a:schemeClr>
                </a:solidFill>
              </a:rPr>
              <a:t>want to </a:t>
            </a:r>
            <a:r>
              <a:rPr lang="en-US" sz="1600" dirty="0">
                <a:solidFill>
                  <a:schemeClr val="tx1">
                    <a:lumMod val="75000"/>
                    <a:lumOff val="25000"/>
                  </a:schemeClr>
                </a:solidFill>
              </a:rPr>
              <a:t>add the </a:t>
            </a:r>
            <a:r>
              <a:rPr lang="en-US" sz="1600" b="1" dirty="0" smtClean="0">
                <a:solidFill>
                  <a:schemeClr val="tx1">
                    <a:lumMod val="75000"/>
                    <a:lumOff val="25000"/>
                  </a:schemeClr>
                </a:solidFill>
              </a:rPr>
              <a:t>distances between the different stations </a:t>
            </a:r>
            <a:r>
              <a:rPr lang="en-US" sz="1600" dirty="0">
                <a:solidFill>
                  <a:schemeClr val="tx1">
                    <a:lumMod val="75000"/>
                    <a:lumOff val="25000"/>
                  </a:schemeClr>
                </a:solidFill>
              </a:rPr>
              <a:t>as it is done in the paper. We don’t </a:t>
            </a:r>
            <a:r>
              <a:rPr lang="en-US" sz="1600" dirty="0" smtClean="0">
                <a:solidFill>
                  <a:schemeClr val="tx1">
                    <a:lumMod val="75000"/>
                    <a:lumOff val="25000"/>
                  </a:schemeClr>
                </a:solidFill>
              </a:rPr>
              <a:t>find all distances </a:t>
            </a:r>
            <a:r>
              <a:rPr lang="en-US" sz="1600" dirty="0">
                <a:solidFill>
                  <a:schemeClr val="tx1">
                    <a:lumMod val="75000"/>
                    <a:lumOff val="25000"/>
                  </a:schemeClr>
                </a:solidFill>
              </a:rPr>
              <a:t>(see for </a:t>
            </a:r>
            <a:r>
              <a:rPr lang="en-US" sz="1600" dirty="0" smtClean="0">
                <a:solidFill>
                  <a:schemeClr val="tx1">
                    <a:lumMod val="75000"/>
                    <a:lumOff val="25000"/>
                  </a:schemeClr>
                </a:solidFill>
              </a:rPr>
              <a:t>example the travel from ARLON -&gt; LIBRAMONT</a:t>
            </a:r>
            <a:endParaRPr lang="fr-FR" sz="1600" dirty="0">
              <a:solidFill>
                <a:schemeClr val="tx1">
                  <a:lumMod val="75000"/>
                  <a:lumOff val="25000"/>
                </a:schemeClr>
              </a:solidFill>
            </a:endParaRPr>
          </a:p>
        </p:txBody>
      </p:sp>
    </p:spTree>
    <p:extLst>
      <p:ext uri="{BB962C8B-B14F-4D97-AF65-F5344CB8AC3E}">
        <p14:creationId xmlns:p14="http://schemas.microsoft.com/office/powerpoint/2010/main" val="4277388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18</a:t>
            </a:fld>
            <a:endParaRPr lang="fr-FR" dirty="0"/>
          </a:p>
        </p:txBody>
      </p:sp>
      <p:pic>
        <p:nvPicPr>
          <p:cNvPr id="9" name="Espace réservé du contenu 8"/>
          <p:cNvPicPr>
            <a:picLocks noGrp="1" noChangeAspect="1"/>
          </p:cNvPicPr>
          <p:nvPr>
            <p:ph idx="1"/>
          </p:nvPr>
        </p:nvPicPr>
        <p:blipFill>
          <a:blip r:embed="rId2"/>
          <a:stretch>
            <a:fillRect/>
          </a:stretch>
        </p:blipFill>
        <p:spPr>
          <a:xfrm>
            <a:off x="3297115" y="2265212"/>
            <a:ext cx="8212015" cy="4142344"/>
          </a:xfrm>
          <a:prstGeom prst="rect">
            <a:avLst/>
          </a:prstGeom>
        </p:spPr>
      </p:pic>
      <p:sp>
        <p:nvSpPr>
          <p:cNvPr id="10" name="ZoneTexte 9"/>
          <p:cNvSpPr txBox="1"/>
          <p:nvPr/>
        </p:nvSpPr>
        <p:spPr>
          <a:xfrm>
            <a:off x="185535" y="2459958"/>
            <a:ext cx="3111580" cy="3785652"/>
          </a:xfrm>
          <a:prstGeom prst="rect">
            <a:avLst/>
          </a:prstGeom>
          <a:noFill/>
        </p:spPr>
        <p:txBody>
          <a:bodyPr wrap="square" rtlCol="0">
            <a:spAutoFit/>
          </a:bodyPr>
          <a:lstStyle/>
          <a:p>
            <a:r>
              <a:rPr lang="en-US" sz="1600" dirty="0" smtClean="0">
                <a:solidFill>
                  <a:schemeClr val="tx1">
                    <a:lumMod val="75000"/>
                    <a:lumOff val="25000"/>
                  </a:schemeClr>
                </a:solidFill>
              </a:rPr>
              <a:t>To add </a:t>
            </a:r>
            <a:r>
              <a:rPr lang="en-US" sz="1600" dirty="0">
                <a:solidFill>
                  <a:schemeClr val="tx1">
                    <a:lumMod val="75000"/>
                    <a:lumOff val="25000"/>
                  </a:schemeClr>
                </a:solidFill>
              </a:rPr>
              <a:t>the </a:t>
            </a:r>
            <a:r>
              <a:rPr lang="en-US" sz="1600" dirty="0" smtClean="0">
                <a:solidFill>
                  <a:schemeClr val="tx1">
                    <a:lumMod val="75000"/>
                    <a:lumOff val="25000"/>
                  </a:schemeClr>
                </a:solidFill>
              </a:rPr>
              <a:t>weather data</a:t>
            </a:r>
            <a:r>
              <a:rPr lang="en-US" sz="1600" b="1" dirty="0" smtClean="0">
                <a:solidFill>
                  <a:schemeClr val="tx1">
                    <a:lumMod val="75000"/>
                    <a:lumOff val="25000"/>
                  </a:schemeClr>
                </a:solidFill>
              </a:rPr>
              <a:t>, </a:t>
            </a:r>
            <a:r>
              <a:rPr lang="en-US" sz="1600" dirty="0" smtClean="0">
                <a:solidFill>
                  <a:schemeClr val="tx1">
                    <a:lumMod val="75000"/>
                    <a:lumOff val="25000"/>
                  </a:schemeClr>
                </a:solidFill>
              </a:rPr>
              <a:t>I tried to match between </a:t>
            </a:r>
            <a:r>
              <a:rPr lang="en-US" sz="1600" dirty="0" err="1" smtClean="0">
                <a:solidFill>
                  <a:schemeClr val="tx1">
                    <a:lumMod val="75000"/>
                    <a:lumOff val="25000"/>
                  </a:schemeClr>
                </a:solidFill>
              </a:rPr>
              <a:t>geolocalisation</a:t>
            </a:r>
            <a:r>
              <a:rPr lang="en-US" sz="1600" dirty="0" smtClean="0">
                <a:solidFill>
                  <a:schemeClr val="tx1">
                    <a:lumMod val="75000"/>
                    <a:lumOff val="25000"/>
                  </a:schemeClr>
                </a:solidFill>
              </a:rPr>
              <a:t> points to join the right weather data to the right station. However, when I tried to match the </a:t>
            </a:r>
            <a:r>
              <a:rPr lang="en-US" sz="1600" dirty="0" err="1" smtClean="0">
                <a:solidFill>
                  <a:schemeClr val="tx1">
                    <a:lumMod val="75000"/>
                    <a:lumOff val="25000"/>
                  </a:schemeClr>
                </a:solidFill>
              </a:rPr>
              <a:t>geolocalisation</a:t>
            </a:r>
            <a:r>
              <a:rPr lang="en-US" sz="1600" dirty="0" smtClean="0">
                <a:solidFill>
                  <a:schemeClr val="tx1">
                    <a:lumMod val="75000"/>
                    <a:lumOff val="25000"/>
                  </a:schemeClr>
                </a:solidFill>
              </a:rPr>
              <a:t> points, I didn’t find any </a:t>
            </a:r>
            <a:r>
              <a:rPr lang="en-US" sz="1600" dirty="0" err="1" smtClean="0">
                <a:solidFill>
                  <a:schemeClr val="tx1">
                    <a:lumMod val="75000"/>
                    <a:lumOff val="25000"/>
                  </a:schemeClr>
                </a:solidFill>
              </a:rPr>
              <a:t>commun</a:t>
            </a:r>
            <a:r>
              <a:rPr lang="en-US" sz="1600" dirty="0" smtClean="0">
                <a:solidFill>
                  <a:schemeClr val="tx1">
                    <a:lumMod val="75000"/>
                    <a:lumOff val="25000"/>
                  </a:schemeClr>
                </a:solidFill>
              </a:rPr>
              <a:t> </a:t>
            </a:r>
            <a:r>
              <a:rPr lang="en-US" sz="1600" dirty="0" err="1" smtClean="0">
                <a:solidFill>
                  <a:schemeClr val="tx1">
                    <a:lumMod val="75000"/>
                    <a:lumOff val="25000"/>
                  </a:schemeClr>
                </a:solidFill>
              </a:rPr>
              <a:t>commun</a:t>
            </a:r>
            <a:r>
              <a:rPr lang="en-US" sz="1600" dirty="0" smtClean="0">
                <a:solidFill>
                  <a:schemeClr val="tx1">
                    <a:lumMod val="75000"/>
                    <a:lumOff val="25000"/>
                  </a:schemeClr>
                </a:solidFill>
              </a:rPr>
              <a:t> points between the </a:t>
            </a:r>
            <a:r>
              <a:rPr lang="en-US" sz="1600" b="1" dirty="0" smtClean="0">
                <a:solidFill>
                  <a:schemeClr val="tx1">
                    <a:lumMod val="75000"/>
                    <a:lumOff val="25000"/>
                  </a:schemeClr>
                </a:solidFill>
              </a:rPr>
              <a:t>weather data </a:t>
            </a:r>
            <a:r>
              <a:rPr lang="en-US" sz="1600" dirty="0" smtClean="0">
                <a:solidFill>
                  <a:schemeClr val="tx1">
                    <a:lumMod val="75000"/>
                    <a:lumOff val="25000"/>
                  </a:schemeClr>
                </a:solidFill>
              </a:rPr>
              <a:t>and </a:t>
            </a:r>
            <a:r>
              <a:rPr lang="en-US" sz="1600" b="1" dirty="0" smtClean="0">
                <a:solidFill>
                  <a:schemeClr val="tx1">
                    <a:lumMod val="75000"/>
                    <a:lumOff val="25000"/>
                  </a:schemeClr>
                </a:solidFill>
              </a:rPr>
              <a:t>distances data from station to station</a:t>
            </a:r>
            <a:r>
              <a:rPr lang="en-US" sz="1600" dirty="0" smtClean="0">
                <a:solidFill>
                  <a:schemeClr val="tx1">
                    <a:lumMod val="75000"/>
                    <a:lumOff val="25000"/>
                  </a:schemeClr>
                </a:solidFill>
              </a:rPr>
              <a:t>. It will be appropriate to find some threshold to do that but it will be not easy to be accurate.</a:t>
            </a:r>
            <a:endParaRPr lang="fr-FR" sz="1600" dirty="0">
              <a:solidFill>
                <a:schemeClr val="tx1">
                  <a:lumMod val="75000"/>
                  <a:lumOff val="25000"/>
                </a:schemeClr>
              </a:solidFill>
            </a:endParaRPr>
          </a:p>
        </p:txBody>
      </p:sp>
      <p:pic>
        <p:nvPicPr>
          <p:cNvPr id="11" name="Image 10"/>
          <p:cNvPicPr>
            <a:picLocks noChangeAspect="1"/>
          </p:cNvPicPr>
          <p:nvPr/>
        </p:nvPicPr>
        <p:blipFill>
          <a:blip r:embed="rId3"/>
          <a:stretch>
            <a:fillRect/>
          </a:stretch>
        </p:blipFill>
        <p:spPr>
          <a:xfrm>
            <a:off x="3297115" y="6128446"/>
            <a:ext cx="8212015" cy="396274"/>
          </a:xfrm>
          <a:prstGeom prst="rect">
            <a:avLst/>
          </a:prstGeom>
        </p:spPr>
      </p:pic>
    </p:spTree>
    <p:extLst>
      <p:ext uri="{BB962C8B-B14F-4D97-AF65-F5344CB8AC3E}">
        <p14:creationId xmlns:p14="http://schemas.microsoft.com/office/powerpoint/2010/main" val="3732348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19</a:t>
            </a:fld>
            <a:endParaRPr lang="fr-FR" dirty="0"/>
          </a:p>
        </p:txBody>
      </p:sp>
      <p:sp>
        <p:nvSpPr>
          <p:cNvPr id="7" name="Espace réservé du contenu 6"/>
          <p:cNvSpPr>
            <a:spLocks noGrp="1"/>
          </p:cNvSpPr>
          <p:nvPr>
            <p:ph idx="1"/>
          </p:nvPr>
        </p:nvSpPr>
        <p:spPr>
          <a:xfrm>
            <a:off x="720969" y="2398422"/>
            <a:ext cx="10990385" cy="3752996"/>
          </a:xfrm>
        </p:spPr>
        <p:txBody>
          <a:bodyPr>
            <a:normAutofit fontScale="70000" lnSpcReduction="20000"/>
          </a:bodyPr>
          <a:lstStyle/>
          <a:p>
            <a:pPr marL="0" indent="0">
              <a:buNone/>
            </a:pPr>
            <a:r>
              <a:rPr lang="en-US" sz="2600" dirty="0" smtClean="0"/>
              <a:t>As I can’t use data in a similar way as in the literature. We don’t have information about the passenger neither. I will train two regression models even if it not the best solution. But, with the data we have, this is what I think it is possible.</a:t>
            </a:r>
          </a:p>
          <a:p>
            <a:pPr marL="0" indent="0">
              <a:buNone/>
            </a:pPr>
            <a:endParaRPr lang="en-US" dirty="0"/>
          </a:p>
          <a:p>
            <a:pPr marL="0" indent="0">
              <a:buNone/>
            </a:pPr>
            <a:r>
              <a:rPr lang="en-US" sz="2300" b="1" u="sng" dirty="0"/>
              <a:t>Model 1:</a:t>
            </a:r>
          </a:p>
          <a:p>
            <a:pPr marL="0" indent="0">
              <a:buNone/>
            </a:pPr>
            <a:r>
              <a:rPr lang="en-US" sz="2300" b="1" dirty="0" smtClean="0"/>
              <a:t>		</a:t>
            </a:r>
            <a:r>
              <a:rPr lang="en-US" sz="2300" b="1" dirty="0" err="1" smtClean="0"/>
              <a:t>Sum_Dealy</a:t>
            </a:r>
            <a:r>
              <a:rPr lang="en-US" sz="2300" b="1" dirty="0" smtClean="0"/>
              <a:t>(</a:t>
            </a:r>
            <a:r>
              <a:rPr lang="en-US" sz="2300" b="1" dirty="0" err="1" smtClean="0"/>
              <a:t>mins</a:t>
            </a:r>
            <a:r>
              <a:rPr lang="en-US" sz="2300" b="1" dirty="0" smtClean="0"/>
              <a:t>) = Function(</a:t>
            </a:r>
            <a:r>
              <a:rPr lang="en-US" sz="2300" b="1" dirty="0" err="1" smtClean="0"/>
              <a:t>Train_type</a:t>
            </a:r>
            <a:r>
              <a:rPr lang="en-US" sz="2300" b="1" dirty="0" smtClean="0"/>
              <a:t>, Punctuality, </a:t>
            </a:r>
            <a:r>
              <a:rPr lang="en-US" sz="2300" b="1" dirty="0" err="1" smtClean="0"/>
              <a:t>Train_nbr</a:t>
            </a:r>
            <a:r>
              <a:rPr lang="en-US" sz="2300" b="1" dirty="0" smtClean="0"/>
              <a:t>, 						  									Train_nbr_with_less_6min_delay, Instant)</a:t>
            </a:r>
          </a:p>
          <a:p>
            <a:pPr marL="0" indent="0">
              <a:buNone/>
            </a:pPr>
            <a:endParaRPr lang="en-US" sz="2300" b="1" dirty="0"/>
          </a:p>
          <a:p>
            <a:pPr marL="0" indent="0">
              <a:buNone/>
            </a:pPr>
            <a:r>
              <a:rPr lang="en-US" sz="2300" b="1" i="1" dirty="0" smtClean="0"/>
              <a:t>Correlation():</a:t>
            </a:r>
            <a:r>
              <a:rPr lang="en-US" sz="2300" b="1" dirty="0" smtClean="0"/>
              <a:t> </a:t>
            </a:r>
            <a:r>
              <a:rPr lang="en-US" sz="2300" b="1" dirty="0" err="1" smtClean="0"/>
              <a:t>Train_nbr</a:t>
            </a:r>
            <a:r>
              <a:rPr lang="en-US" sz="2300" dirty="0" smtClean="0"/>
              <a:t> </a:t>
            </a:r>
            <a:r>
              <a:rPr lang="en-US" sz="2300" dirty="0"/>
              <a:t>will be deleted as it very correlated to </a:t>
            </a:r>
            <a:r>
              <a:rPr lang="en-US" sz="2300" b="1" dirty="0" smtClean="0"/>
              <a:t>Train_nbr_with_less_6min_delay</a:t>
            </a:r>
          </a:p>
          <a:p>
            <a:pPr marL="0" indent="0">
              <a:buNone/>
            </a:pPr>
            <a:endParaRPr lang="en-US" sz="2300" b="1" dirty="0"/>
          </a:p>
          <a:p>
            <a:pPr marL="0" indent="0">
              <a:buNone/>
            </a:pPr>
            <a:r>
              <a:rPr lang="en-US" sz="2300" b="1" u="sng" dirty="0" smtClean="0"/>
              <a:t>Model 2:</a:t>
            </a:r>
          </a:p>
          <a:p>
            <a:pPr marL="0" indent="0">
              <a:buNone/>
            </a:pPr>
            <a:r>
              <a:rPr lang="en-US" sz="2300" b="1" dirty="0"/>
              <a:t>		</a:t>
            </a:r>
            <a:r>
              <a:rPr lang="en-US" sz="2300" b="1" dirty="0" err="1"/>
              <a:t>Sum_Dealy</a:t>
            </a:r>
            <a:r>
              <a:rPr lang="en-US" sz="2300" b="1" dirty="0"/>
              <a:t>(</a:t>
            </a:r>
            <a:r>
              <a:rPr lang="en-US" sz="2300" b="1" dirty="0" err="1"/>
              <a:t>mins</a:t>
            </a:r>
            <a:r>
              <a:rPr lang="en-US" sz="2300" b="1" dirty="0"/>
              <a:t>) = </a:t>
            </a:r>
            <a:r>
              <a:rPr lang="en-US" sz="2300" b="1" dirty="0" smtClean="0"/>
              <a:t>Function(</a:t>
            </a:r>
            <a:r>
              <a:rPr lang="en-US" sz="2300" b="1" dirty="0" err="1" smtClean="0"/>
              <a:t>Canceled_train_nbr</a:t>
            </a:r>
            <a:r>
              <a:rPr lang="en-US" sz="2300" b="1" dirty="0" smtClean="0"/>
              <a:t>, </a:t>
            </a:r>
            <a:r>
              <a:rPr lang="en-US" sz="2300" b="1" dirty="0" err="1" smtClean="0"/>
              <a:t>Station_place</a:t>
            </a:r>
            <a:r>
              <a:rPr lang="en-US" sz="2300" b="1" dirty="0" smtClean="0"/>
              <a:t>, </a:t>
            </a:r>
            <a:r>
              <a:rPr lang="en-US" sz="2300" b="1" dirty="0"/>
              <a:t>						  									</a:t>
            </a:r>
            <a:r>
              <a:rPr lang="en-US" sz="2300" b="1" dirty="0" err="1" smtClean="0"/>
              <a:t>Incident_description</a:t>
            </a:r>
            <a:r>
              <a:rPr lang="en-US" sz="2300" b="1" dirty="0" smtClean="0"/>
              <a:t>)</a:t>
            </a:r>
            <a:endParaRPr lang="en-US" sz="2300" b="1" dirty="0"/>
          </a:p>
          <a:p>
            <a:pPr marL="0" indent="0">
              <a:buNone/>
            </a:pPr>
            <a:endParaRPr lang="fr-FR" b="1" dirty="0"/>
          </a:p>
        </p:txBody>
      </p:sp>
    </p:spTree>
    <p:extLst>
      <p:ext uri="{BB962C8B-B14F-4D97-AF65-F5344CB8AC3E}">
        <p14:creationId xmlns:p14="http://schemas.microsoft.com/office/powerpoint/2010/main" val="1302532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80"/>
            <a:ext cx="9106647" cy="1510556"/>
          </a:xfrm>
        </p:spPr>
        <p:txBody>
          <a:bodyPr/>
          <a:lstStyle/>
          <a:p>
            <a:pPr lvl="0" defTabSz="914400" eaLnBrk="0" fontAlgn="base" hangingPunct="0">
              <a:spcAft>
                <a:spcPct val="0"/>
              </a:spcAft>
            </a:pPr>
            <a:r>
              <a:rPr lang="fr-FR" altLang="fr-FR" sz="2400" b="1" dirty="0"/>
              <a:t>Data Science Use Case </a:t>
            </a:r>
            <a:r>
              <a:rPr lang="fr-FR" altLang="fr-FR" sz="2400" b="1" dirty="0" err="1"/>
              <a:t>Assignment</a:t>
            </a:r>
            <a:r>
              <a:rPr lang="fr-FR" altLang="fr-FR" sz="2400" b="1" dirty="0"/>
              <a:t>: </a:t>
            </a:r>
            <a:r>
              <a:rPr lang="fr-FR" altLang="fr-FR" sz="2400" b="1" dirty="0" err="1"/>
              <a:t>Reducing</a:t>
            </a:r>
            <a:r>
              <a:rPr lang="fr-FR" altLang="fr-FR" sz="2400" b="1" dirty="0"/>
              <a:t> Train </a:t>
            </a:r>
            <a:r>
              <a:rPr lang="fr-FR" altLang="fr-FR" sz="2400" b="1" dirty="0" err="1"/>
              <a:t>Delays</a:t>
            </a:r>
            <a:r>
              <a:rPr lang="fr-FR" altLang="fr-FR" sz="2400" b="1" dirty="0"/>
              <a:t> in </a:t>
            </a:r>
            <a:r>
              <a:rPr lang="fr-FR" altLang="fr-FR" sz="2400" b="1" dirty="0" err="1"/>
              <a:t>Belgium</a:t>
            </a:r>
            <a:r>
              <a:rPr lang="fr-FR" altLang="fr-FR" sz="2400" b="1" dirty="0"/>
              <a:t> </a:t>
            </a:r>
            <a:r>
              <a:rPr lang="fr-FR" altLang="fr-FR" sz="2400" b="1" dirty="0" err="1" smtClean="0"/>
              <a:t>Using</a:t>
            </a:r>
            <a:r>
              <a:rPr lang="fr-FR" altLang="fr-FR" sz="2400" b="1" dirty="0" smtClean="0"/>
              <a:t> </a:t>
            </a:r>
            <a:r>
              <a:rPr lang="fr-FR" altLang="fr-FR" sz="2400" b="1" dirty="0" err="1"/>
              <a:t>Infrabel</a:t>
            </a:r>
            <a:r>
              <a:rPr lang="fr-FR" altLang="fr-FR" sz="2400" b="1" dirty="0"/>
              <a:t> Open </a:t>
            </a:r>
            <a:r>
              <a:rPr lang="fr-FR" altLang="fr-FR" sz="2400" b="1" dirty="0" smtClean="0"/>
              <a:t>Data Background</a:t>
            </a:r>
            <a:r>
              <a:rPr lang="fr-FR" altLang="fr-FR" sz="1800" dirty="0">
                <a:solidFill>
                  <a:schemeClr val="tx1"/>
                </a:solidFill>
                <a:latin typeface="Times New Roman" panose="02020603050405020304" pitchFamily="18" charset="0"/>
                <a:cs typeface="Times New Roman" panose="02020603050405020304" pitchFamily="18" charset="0"/>
              </a:rPr>
              <a:t/>
            </a:r>
            <a:br>
              <a:rPr lang="fr-FR" altLang="fr-FR" sz="1800" dirty="0">
                <a:solidFill>
                  <a:schemeClr val="tx1"/>
                </a:solidFill>
                <a:latin typeface="Times New Roman" panose="02020603050405020304" pitchFamily="18" charset="0"/>
                <a:cs typeface="Times New Roman" panose="02020603050405020304" pitchFamily="18" charset="0"/>
              </a:rPr>
            </a:br>
            <a:endParaRPr lang="fr-FR" dirty="0"/>
          </a:p>
        </p:txBody>
      </p:sp>
      <p:sp>
        <p:nvSpPr>
          <p:cNvPr id="5" name="Espace réservé du numéro de diapositive 4"/>
          <p:cNvSpPr>
            <a:spLocks noGrp="1"/>
          </p:cNvSpPr>
          <p:nvPr>
            <p:ph type="sldNum" sz="quarter" idx="12"/>
          </p:nvPr>
        </p:nvSpPr>
        <p:spPr/>
        <p:txBody>
          <a:bodyPr/>
          <a:lstStyle/>
          <a:p>
            <a:fld id="{52EE442E-AFCB-49D7-8681-F3FF55F34AB9}" type="slidenum">
              <a:rPr lang="fr-FR" smtClean="0"/>
              <a:t>2</a:t>
            </a:fld>
            <a:endParaRPr lang="fr-FR"/>
          </a:p>
        </p:txBody>
      </p:sp>
      <p:sp>
        <p:nvSpPr>
          <p:cNvPr id="8" name="Espace réservé de la date 7"/>
          <p:cNvSpPr>
            <a:spLocks noGrp="1"/>
          </p:cNvSpPr>
          <p:nvPr>
            <p:ph type="dt" sz="half" idx="10"/>
          </p:nvPr>
        </p:nvSpPr>
        <p:spPr/>
        <p:txBody>
          <a:bodyPr/>
          <a:lstStyle/>
          <a:p>
            <a:r>
              <a:rPr lang="fr-FR" smtClean="0"/>
              <a:t>25/06/2024</a:t>
            </a:r>
            <a:endParaRPr lang="fr-FR"/>
          </a:p>
        </p:txBody>
      </p:sp>
      <p:sp>
        <p:nvSpPr>
          <p:cNvPr id="9" name="Espace réservé du pied de page 8"/>
          <p:cNvSpPr>
            <a:spLocks noGrp="1"/>
          </p:cNvSpPr>
          <p:nvPr>
            <p:ph type="ftr" sz="quarter" idx="11"/>
          </p:nvPr>
        </p:nvSpPr>
        <p:spPr/>
        <p:txBody>
          <a:bodyPr/>
          <a:lstStyle/>
          <a:p>
            <a:r>
              <a:rPr lang="en-US" smtClean="0"/>
              <a:t>Test Data Scientist: Yassine ZAIM</a:t>
            </a:r>
            <a:endParaRPr lang="fr-FR" dirty="0"/>
          </a:p>
        </p:txBody>
      </p:sp>
      <p:sp>
        <p:nvSpPr>
          <p:cNvPr id="11" name="Rectangle 2"/>
          <p:cNvSpPr>
            <a:spLocks noGrp="1" noChangeArrowheads="1"/>
          </p:cNvSpPr>
          <p:nvPr>
            <p:ph idx="1"/>
          </p:nvPr>
        </p:nvSpPr>
        <p:spPr bwMode="auto">
          <a:xfrm>
            <a:off x="711200" y="2376257"/>
            <a:ext cx="10575637" cy="36856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Infrabel</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the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Belgian</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railway</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infrastructure manager,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provides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open data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regarding</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train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operations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delays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infrastructure issues, and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other</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relevant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factors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This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assignment</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focuses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on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analyzing</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this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data to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identify</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actionable</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strategies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to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reduce</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train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delays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and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improve</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overall</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punctuality</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050" b="0" i="0" u="none" strike="noStrike" cap="none" normalizeH="0" baseline="0" dirty="0" smtClean="0">
              <a:ln>
                <a:noFill/>
              </a:ln>
              <a:solidFill>
                <a:schemeClr val="tx1"/>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smtClean="0">
                <a:ln>
                  <a:noFill/>
                </a:ln>
                <a:solidFill>
                  <a:srgbClr val="222222"/>
                </a:solidFill>
                <a:effectLst/>
                <a:latin typeface="+mj-lt"/>
                <a:cs typeface="Times New Roman" panose="02020603050405020304" pitchFamily="18" charset="0"/>
              </a:rPr>
              <a:t>Objective</a:t>
            </a:r>
            <a:endParaRPr kumimoji="0" lang="fr-FR" altLang="fr-FR" sz="1050" b="0" i="0" u="none" strike="noStrike" cap="none" normalizeH="0" baseline="0" dirty="0" smtClean="0">
              <a:ln>
                <a:noFill/>
              </a:ln>
              <a:solidFill>
                <a:schemeClr val="tx1"/>
              </a:solidFill>
              <a:effectLst/>
              <a:latin typeface="+mj-lt"/>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Identify</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the key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factors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contributing</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to train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delays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in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Belgium</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using</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Infrabel</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open data.</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Propose a data-</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driven</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approach</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to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reduce</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these</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delays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and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improve</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punctuality</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Develop</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and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present</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 data science-</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centric</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solution,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including</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code, to support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your</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analysis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 and </a:t>
            </a:r>
            <a:r>
              <a:rPr kumimoji="0" lang="fr-FR" altLang="fr-FR" b="0" i="0" u="none" strike="noStrike" cap="none" normalizeH="0" baseline="0" dirty="0" err="1" smtClean="0">
                <a:ln>
                  <a:noFill/>
                </a:ln>
                <a:solidFill>
                  <a:srgbClr val="222222"/>
                </a:solidFill>
                <a:effectLst/>
                <a:latin typeface="+mj-lt"/>
                <a:cs typeface="Times New Roman" panose="02020603050405020304" pitchFamily="18" charset="0"/>
              </a:rPr>
              <a:t>recommendations</a:t>
            </a:r>
            <a:r>
              <a:rPr kumimoji="0" lang="fr-FR" altLang="fr-FR" b="0" i="0" u="none" strike="noStrike" cap="none" normalizeH="0" baseline="0" dirty="0" smtClean="0">
                <a:ln>
                  <a:noFill/>
                </a:ln>
                <a:solidFill>
                  <a:srgbClr val="222222"/>
                </a:solidFill>
                <a:effectLst/>
                <a:latin typeface="+mj-lt"/>
                <a:cs typeface="Times New Roman" panose="02020603050405020304" pitchFamily="18" charset="0"/>
              </a:rPr>
              <a:t>.</a:t>
            </a:r>
            <a:endParaRPr kumimoji="0" lang="fr-FR" altLang="fr-FR" sz="1050" b="0" i="0" u="none" strike="noStrike" cap="none" normalizeH="0" baseline="0" dirty="0" smtClean="0">
              <a:ln>
                <a:noFill/>
              </a:ln>
              <a:solidFill>
                <a:srgbClr val="222222"/>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dirty="0" smtClean="0">
                <a:ln>
                  <a:noFill/>
                </a:ln>
                <a:solidFill>
                  <a:srgbClr val="222222"/>
                </a:solidFill>
                <a:effectLst/>
                <a:latin typeface="+mj-lt"/>
                <a:cs typeface="Times New Roman" panose="02020603050405020304" pitchFamily="18" charset="0"/>
              </a:rPr>
              <a:t> </a:t>
            </a:r>
            <a:endParaRPr kumimoji="0" lang="en-US" altLang="fr-FR" sz="2800" b="0" i="0" u="none" strike="noStrike" cap="none" normalizeH="0" baseline="0" dirty="0" smtClean="0">
              <a:ln>
                <a:noFill/>
              </a:ln>
              <a:solidFill>
                <a:schemeClr val="tx1"/>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b="0" i="0" u="none" strike="noStrike" cap="none" normalizeH="0" baseline="0" dirty="0" smtClean="0">
                <a:ln>
                  <a:noFill/>
                </a:ln>
                <a:solidFill>
                  <a:srgbClr val="1155CC"/>
                </a:solidFill>
                <a:effectLst/>
                <a:latin typeface="+mj-lt"/>
                <a:cs typeface="Times New Roman" panose="02020603050405020304" pitchFamily="18" charset="0"/>
                <a:hlinkClick r:id="rId2"/>
              </a:rPr>
              <a:t>https://opendata.infrabel.be/explore/?disjunctive.keyword&amp;sort=explore.popularity_score</a:t>
            </a:r>
            <a:endParaRPr kumimoji="0" lang="en-US" altLang="fr-FR" b="0" i="0" u="none" strike="noStrike" cap="none" normalizeH="0" baseline="0" dirty="0" smtClean="0">
              <a:ln>
                <a:noFill/>
              </a:ln>
              <a:solidFill>
                <a:schemeClr val="tx1"/>
              </a:solidFill>
              <a:effectLst/>
              <a:latin typeface="+mj-lt"/>
              <a:cs typeface="Times New Roman" panose="02020603050405020304" pitchFamily="18" charset="0"/>
            </a:endParaRPr>
          </a:p>
        </p:txBody>
      </p:sp>
    </p:spTree>
    <p:extLst>
      <p:ext uri="{BB962C8B-B14F-4D97-AF65-F5344CB8AC3E}">
        <p14:creationId xmlns:p14="http://schemas.microsoft.com/office/powerpoint/2010/main" val="933896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20</a:t>
            </a:fld>
            <a:endParaRPr lang="fr-FR" dirty="0"/>
          </a:p>
        </p:txBody>
      </p:sp>
      <p:sp>
        <p:nvSpPr>
          <p:cNvPr id="7" name="Espace réservé du contenu 6"/>
          <p:cNvSpPr>
            <a:spLocks noGrp="1"/>
          </p:cNvSpPr>
          <p:nvPr>
            <p:ph idx="1"/>
          </p:nvPr>
        </p:nvSpPr>
        <p:spPr>
          <a:xfrm>
            <a:off x="951345" y="2398422"/>
            <a:ext cx="10760009" cy="3752996"/>
          </a:xfrm>
        </p:spPr>
        <p:txBody>
          <a:bodyPr/>
          <a:lstStyle/>
          <a:p>
            <a:pPr marL="0" indent="0">
              <a:lnSpc>
                <a:spcPct val="80000"/>
              </a:lnSpc>
              <a:buNone/>
            </a:pPr>
            <a:r>
              <a:rPr lang="en-US" b="1" u="sng" dirty="0"/>
              <a:t> Model 1</a:t>
            </a:r>
            <a:r>
              <a:rPr lang="en-US" b="1" u="sng" dirty="0" smtClean="0"/>
              <a:t>:</a:t>
            </a:r>
            <a:r>
              <a:rPr lang="en-US" b="1" dirty="0" smtClean="0"/>
              <a:t> </a:t>
            </a:r>
            <a:r>
              <a:rPr lang="en-US" b="1" dirty="0"/>
              <a:t>Correlation analysis</a:t>
            </a:r>
            <a:endParaRPr lang="en-US" b="1" u="sng" dirty="0"/>
          </a:p>
          <a:p>
            <a:pPr>
              <a:buFont typeface="Wingdings" panose="05000000000000000000" pitchFamily="2" charset="2"/>
              <a:buChar char="q"/>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marL="0" indent="0">
              <a:buNone/>
            </a:pPr>
            <a:endParaRPr lang="en-US" dirty="0"/>
          </a:p>
        </p:txBody>
      </p:sp>
      <p:pic>
        <p:nvPicPr>
          <p:cNvPr id="8" name="Image 7"/>
          <p:cNvPicPr>
            <a:picLocks noChangeAspect="1"/>
          </p:cNvPicPr>
          <p:nvPr/>
        </p:nvPicPr>
        <p:blipFill>
          <a:blip r:embed="rId2"/>
          <a:stretch>
            <a:fillRect/>
          </a:stretch>
        </p:blipFill>
        <p:spPr>
          <a:xfrm>
            <a:off x="2053383" y="2994613"/>
            <a:ext cx="8839966" cy="1691787"/>
          </a:xfrm>
          <a:prstGeom prst="rect">
            <a:avLst/>
          </a:prstGeom>
        </p:spPr>
      </p:pic>
    </p:spTree>
    <p:extLst>
      <p:ext uri="{BB962C8B-B14F-4D97-AF65-F5344CB8AC3E}">
        <p14:creationId xmlns:p14="http://schemas.microsoft.com/office/powerpoint/2010/main" val="2078518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21</a:t>
            </a:fld>
            <a:endParaRPr lang="fr-FR" dirty="0"/>
          </a:p>
        </p:txBody>
      </p:sp>
      <p:sp>
        <p:nvSpPr>
          <p:cNvPr id="7" name="Espace réservé du contenu 6"/>
          <p:cNvSpPr>
            <a:spLocks noGrp="1"/>
          </p:cNvSpPr>
          <p:nvPr>
            <p:ph idx="1"/>
          </p:nvPr>
        </p:nvSpPr>
        <p:spPr>
          <a:xfrm>
            <a:off x="951345" y="2398422"/>
            <a:ext cx="10760009" cy="3752996"/>
          </a:xfrm>
        </p:spPr>
        <p:txBody>
          <a:bodyPr/>
          <a:lstStyle/>
          <a:p>
            <a:pPr marL="0" indent="0">
              <a:buNone/>
            </a:pPr>
            <a:r>
              <a:rPr lang="en-US" b="1" u="sng" dirty="0" smtClean="0"/>
              <a:t>Model 2:</a:t>
            </a:r>
            <a:r>
              <a:rPr lang="en-US" b="1" dirty="0" smtClean="0"/>
              <a:t> Correlation analysis</a:t>
            </a:r>
            <a:endParaRPr lang="en-US" b="1" u="sng" dirty="0"/>
          </a:p>
          <a:p>
            <a:pPr>
              <a:buFont typeface="Wingdings" panose="05000000000000000000" pitchFamily="2" charset="2"/>
              <a:buChar char="q"/>
            </a:pPr>
            <a:endParaRPr lang="fr-FR" b="1" u="sng" dirty="0"/>
          </a:p>
        </p:txBody>
      </p:sp>
      <p:pic>
        <p:nvPicPr>
          <p:cNvPr id="3" name="Image 2"/>
          <p:cNvPicPr>
            <a:picLocks noChangeAspect="1"/>
          </p:cNvPicPr>
          <p:nvPr/>
        </p:nvPicPr>
        <p:blipFill>
          <a:blip r:embed="rId2"/>
          <a:stretch>
            <a:fillRect/>
          </a:stretch>
        </p:blipFill>
        <p:spPr>
          <a:xfrm>
            <a:off x="951345" y="2751017"/>
            <a:ext cx="10919146" cy="3600747"/>
          </a:xfrm>
          <a:prstGeom prst="rect">
            <a:avLst/>
          </a:prstGeom>
        </p:spPr>
      </p:pic>
    </p:spTree>
    <p:extLst>
      <p:ext uri="{BB962C8B-B14F-4D97-AF65-F5344CB8AC3E}">
        <p14:creationId xmlns:p14="http://schemas.microsoft.com/office/powerpoint/2010/main" val="2574678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22</a:t>
            </a:fld>
            <a:endParaRPr lang="fr-FR" dirty="0"/>
          </a:p>
        </p:txBody>
      </p:sp>
      <p:sp>
        <p:nvSpPr>
          <p:cNvPr id="7" name="Espace réservé du contenu 6"/>
          <p:cNvSpPr>
            <a:spLocks noGrp="1"/>
          </p:cNvSpPr>
          <p:nvPr>
            <p:ph idx="1"/>
          </p:nvPr>
        </p:nvSpPr>
        <p:spPr>
          <a:xfrm>
            <a:off x="951345" y="2398422"/>
            <a:ext cx="10760009" cy="3752996"/>
          </a:xfrm>
        </p:spPr>
        <p:txBody>
          <a:bodyPr/>
          <a:lstStyle/>
          <a:p>
            <a:pPr marL="0" indent="0">
              <a:buNone/>
            </a:pPr>
            <a:r>
              <a:rPr lang="en-US" dirty="0" smtClean="0"/>
              <a:t>Different models are trained, notably, Linear Regression, Random Forest, Decision tree, </a:t>
            </a:r>
            <a:r>
              <a:rPr lang="en-US" dirty="0" err="1" smtClean="0"/>
              <a:t>XGBoost</a:t>
            </a:r>
            <a:r>
              <a:rPr lang="en-US" dirty="0" smtClean="0"/>
              <a:t> and ANN.  The results were as follow:</a:t>
            </a:r>
          </a:p>
          <a:p>
            <a:pPr marL="0" indent="0">
              <a:buNone/>
            </a:pPr>
            <a:r>
              <a:rPr lang="en-US" b="1" u="sng" dirty="0" smtClean="0"/>
              <a:t>Model </a:t>
            </a:r>
            <a:r>
              <a:rPr lang="en-US" b="1" u="sng" dirty="0"/>
              <a:t>1:</a:t>
            </a:r>
          </a:p>
          <a:p>
            <a:pPr marL="0" indent="0">
              <a:buNone/>
            </a:pPr>
            <a:r>
              <a:rPr lang="en-US" b="1" dirty="0"/>
              <a:t>		</a:t>
            </a:r>
            <a:endParaRPr lang="en-US" b="1" dirty="0" smtClean="0"/>
          </a:p>
        </p:txBody>
      </p:sp>
      <p:pic>
        <p:nvPicPr>
          <p:cNvPr id="8" name="Image 7"/>
          <p:cNvPicPr>
            <a:picLocks noChangeAspect="1"/>
          </p:cNvPicPr>
          <p:nvPr/>
        </p:nvPicPr>
        <p:blipFill>
          <a:blip r:embed="rId2"/>
          <a:stretch>
            <a:fillRect/>
          </a:stretch>
        </p:blipFill>
        <p:spPr>
          <a:xfrm>
            <a:off x="3524352" y="3331774"/>
            <a:ext cx="4404742" cy="2819644"/>
          </a:xfrm>
          <a:prstGeom prst="rect">
            <a:avLst/>
          </a:prstGeom>
        </p:spPr>
      </p:pic>
    </p:spTree>
    <p:extLst>
      <p:ext uri="{BB962C8B-B14F-4D97-AF65-F5344CB8AC3E}">
        <p14:creationId xmlns:p14="http://schemas.microsoft.com/office/powerpoint/2010/main" val="1192071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23</a:t>
            </a:fld>
            <a:endParaRPr lang="fr-FR" dirty="0"/>
          </a:p>
        </p:txBody>
      </p:sp>
      <p:sp>
        <p:nvSpPr>
          <p:cNvPr id="7" name="Espace réservé du contenu 6"/>
          <p:cNvSpPr>
            <a:spLocks noGrp="1"/>
          </p:cNvSpPr>
          <p:nvPr>
            <p:ph idx="1"/>
          </p:nvPr>
        </p:nvSpPr>
        <p:spPr>
          <a:xfrm>
            <a:off x="951345" y="2398422"/>
            <a:ext cx="10760009" cy="3752996"/>
          </a:xfrm>
        </p:spPr>
        <p:txBody>
          <a:bodyPr/>
          <a:lstStyle/>
          <a:p>
            <a:pPr marL="0" indent="0">
              <a:buNone/>
            </a:pPr>
            <a:r>
              <a:rPr lang="en-US" dirty="0" smtClean="0"/>
              <a:t>Different models are trained, notably, Linear Regression, Random Forest, Decision tree, </a:t>
            </a:r>
            <a:r>
              <a:rPr lang="en-US" dirty="0" err="1" smtClean="0"/>
              <a:t>XGBoost</a:t>
            </a:r>
            <a:r>
              <a:rPr lang="en-US" dirty="0" smtClean="0"/>
              <a:t> and ANN.  The results were as follow:</a:t>
            </a:r>
          </a:p>
          <a:p>
            <a:pPr marL="0" indent="0">
              <a:buNone/>
            </a:pPr>
            <a:r>
              <a:rPr lang="en-US" b="1" u="sng" dirty="0" smtClean="0"/>
              <a:t>Model 2:</a:t>
            </a:r>
          </a:p>
          <a:p>
            <a:pPr marL="0" indent="0">
              <a:buNone/>
            </a:pPr>
            <a:r>
              <a:rPr lang="en-US" b="1" dirty="0"/>
              <a:t>		</a:t>
            </a:r>
            <a:endParaRPr lang="fr-FR" dirty="0"/>
          </a:p>
        </p:txBody>
      </p:sp>
      <p:pic>
        <p:nvPicPr>
          <p:cNvPr id="8" name="Image 7"/>
          <p:cNvPicPr>
            <a:picLocks noChangeAspect="1"/>
          </p:cNvPicPr>
          <p:nvPr/>
        </p:nvPicPr>
        <p:blipFill>
          <a:blip r:embed="rId2"/>
          <a:stretch>
            <a:fillRect/>
          </a:stretch>
        </p:blipFill>
        <p:spPr>
          <a:xfrm>
            <a:off x="3118144" y="3310771"/>
            <a:ext cx="4496190" cy="2751058"/>
          </a:xfrm>
          <a:prstGeom prst="rect">
            <a:avLst/>
          </a:prstGeom>
        </p:spPr>
      </p:pic>
    </p:spTree>
    <p:extLst>
      <p:ext uri="{BB962C8B-B14F-4D97-AF65-F5344CB8AC3E}">
        <p14:creationId xmlns:p14="http://schemas.microsoft.com/office/powerpoint/2010/main" val="3466832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24</a:t>
            </a:fld>
            <a:endParaRPr lang="fr-FR" dirty="0"/>
          </a:p>
        </p:txBody>
      </p:sp>
      <p:sp>
        <p:nvSpPr>
          <p:cNvPr id="7" name="Espace réservé du contenu 6"/>
          <p:cNvSpPr>
            <a:spLocks noGrp="1"/>
          </p:cNvSpPr>
          <p:nvPr>
            <p:ph idx="1"/>
          </p:nvPr>
        </p:nvSpPr>
        <p:spPr>
          <a:xfrm>
            <a:off x="951345" y="2398422"/>
            <a:ext cx="10760009" cy="3752996"/>
          </a:xfrm>
        </p:spPr>
        <p:txBody>
          <a:bodyPr>
            <a:normAutofit lnSpcReduction="10000"/>
          </a:bodyPr>
          <a:lstStyle/>
          <a:p>
            <a:pPr marL="0" indent="0">
              <a:buNone/>
            </a:pPr>
            <a:r>
              <a:rPr lang="en-US" dirty="0" smtClean="0"/>
              <a:t>As </a:t>
            </a:r>
            <a:r>
              <a:rPr lang="en-US" dirty="0" err="1" smtClean="0"/>
              <a:t>XGBoost</a:t>
            </a:r>
            <a:r>
              <a:rPr lang="en-US" dirty="0" smtClean="0"/>
              <a:t> give good results, for the both </a:t>
            </a:r>
            <a:r>
              <a:rPr lang="en-US" dirty="0" smtClean="0"/>
              <a:t>training </a:t>
            </a:r>
            <a:r>
              <a:rPr lang="en-US" dirty="0" smtClean="0"/>
              <a:t>and test </a:t>
            </a:r>
            <a:r>
              <a:rPr lang="en-US" dirty="0" smtClean="0"/>
              <a:t>sets </a:t>
            </a:r>
            <a:r>
              <a:rPr lang="en-US" dirty="0" smtClean="0"/>
              <a:t>for the both </a:t>
            </a:r>
            <a:r>
              <a:rPr lang="en-US" dirty="0" smtClean="0"/>
              <a:t>use case</a:t>
            </a:r>
            <a:r>
              <a:rPr lang="en-US" dirty="0" smtClean="0"/>
              <a:t>s</a:t>
            </a:r>
            <a:r>
              <a:rPr lang="en-US" dirty="0" smtClean="0"/>
              <a:t>. I do some tuning of the parameters to see the best one in </a:t>
            </a:r>
            <a:r>
              <a:rPr lang="pt-BR" b="1" dirty="0" smtClean="0"/>
              <a:t>{"</a:t>
            </a:r>
            <a:r>
              <a:rPr lang="pt-BR" b="1" dirty="0"/>
              <a:t>n_estimators":[10,50,100,150,200, 250, 500, 1000], 'max_depth': [5, 10, 15, 20, 30, </a:t>
            </a:r>
            <a:r>
              <a:rPr lang="pt-BR" b="1" dirty="0" smtClean="0"/>
              <a:t>50, None], </a:t>
            </a:r>
            <a:r>
              <a:rPr lang="pt-BR" b="1" dirty="0" smtClean="0"/>
              <a:t>'learning_rate</a:t>
            </a:r>
            <a:r>
              <a:rPr lang="pt-BR" b="1" dirty="0"/>
              <a:t>': [0.01, 0.05, 0.1]}, </a:t>
            </a:r>
            <a:r>
              <a:rPr lang="en-US" dirty="0" smtClean="0"/>
              <a:t>using the </a:t>
            </a:r>
            <a:r>
              <a:rPr lang="en-US" dirty="0" err="1" smtClean="0"/>
              <a:t>GridsearchCV</a:t>
            </a:r>
            <a:r>
              <a:rPr lang="en-US" dirty="0"/>
              <a:t> </a:t>
            </a:r>
            <a:r>
              <a:rPr lang="en-US" dirty="0" smtClean="0"/>
              <a:t>and I </a:t>
            </a:r>
            <a:r>
              <a:rPr lang="en-US" dirty="0" err="1" smtClean="0"/>
              <a:t>foud</a:t>
            </a:r>
            <a:r>
              <a:rPr lang="en-US" dirty="0" smtClean="0"/>
              <a:t> the following:</a:t>
            </a:r>
            <a:endParaRPr lang="en-US" dirty="0"/>
          </a:p>
          <a:p>
            <a:pPr marL="0" indent="0">
              <a:buNone/>
            </a:pPr>
            <a:r>
              <a:rPr lang="en-US" b="1" u="sng" dirty="0"/>
              <a:t>Model 1:</a:t>
            </a:r>
          </a:p>
          <a:p>
            <a:pPr lvl="1"/>
            <a:r>
              <a:rPr lang="en-US" b="1" dirty="0" smtClean="0"/>
              <a:t>The </a:t>
            </a:r>
            <a:r>
              <a:rPr lang="en-US" b="1" dirty="0"/>
              <a:t>best score for incident data is -733.2237373335932</a:t>
            </a:r>
          </a:p>
          <a:p>
            <a:pPr lvl="1"/>
            <a:r>
              <a:rPr lang="en-US" b="1" dirty="0" smtClean="0"/>
              <a:t>The </a:t>
            </a:r>
            <a:r>
              <a:rPr lang="en-US" b="1" dirty="0"/>
              <a:t>best parameters for the incident data are {'</a:t>
            </a:r>
            <a:r>
              <a:rPr lang="en-US" b="1" dirty="0" err="1"/>
              <a:t>learning_rate</a:t>
            </a:r>
            <a:r>
              <a:rPr lang="en-US" b="1" dirty="0"/>
              <a:t>': 0.01, '</a:t>
            </a:r>
            <a:r>
              <a:rPr lang="en-US" b="1" dirty="0" err="1"/>
              <a:t>max_depth</a:t>
            </a:r>
            <a:r>
              <a:rPr lang="en-US" b="1" dirty="0"/>
              <a:t>': None, '</a:t>
            </a:r>
            <a:r>
              <a:rPr lang="en-US" b="1" dirty="0" err="1"/>
              <a:t>n_estimators</a:t>
            </a:r>
            <a:r>
              <a:rPr lang="en-US" b="1" dirty="0"/>
              <a:t>': 500}</a:t>
            </a:r>
            <a:endParaRPr lang="en-US" b="1" dirty="0" smtClean="0"/>
          </a:p>
          <a:p>
            <a:pPr marL="0" indent="0">
              <a:buNone/>
            </a:pPr>
            <a:r>
              <a:rPr lang="en-US" b="1" u="sng" dirty="0" smtClean="0"/>
              <a:t>Model 2:</a:t>
            </a:r>
          </a:p>
          <a:p>
            <a:pPr lvl="1"/>
            <a:r>
              <a:rPr lang="en-US" b="1" dirty="0" smtClean="0"/>
              <a:t>The </a:t>
            </a:r>
            <a:r>
              <a:rPr lang="en-US" b="1" dirty="0"/>
              <a:t>best score for train type data is -805.0391094823968</a:t>
            </a:r>
          </a:p>
          <a:p>
            <a:pPr lvl="1"/>
            <a:r>
              <a:rPr lang="en-US" b="1" dirty="0" smtClean="0"/>
              <a:t>The </a:t>
            </a:r>
            <a:r>
              <a:rPr lang="en-US" b="1" dirty="0"/>
              <a:t>best parameters for the train type data are {'</a:t>
            </a:r>
            <a:r>
              <a:rPr lang="en-US" b="1" dirty="0" err="1"/>
              <a:t>learning_rate</a:t>
            </a:r>
            <a:r>
              <a:rPr lang="en-US" b="1" dirty="0"/>
              <a:t>': 0.05, '</a:t>
            </a:r>
            <a:r>
              <a:rPr lang="en-US" b="1" dirty="0" err="1"/>
              <a:t>max_depth</a:t>
            </a:r>
            <a:r>
              <a:rPr lang="en-US" b="1" dirty="0"/>
              <a:t>': None, '</a:t>
            </a:r>
            <a:r>
              <a:rPr lang="en-US" b="1" dirty="0" err="1"/>
              <a:t>n_estimators</a:t>
            </a:r>
            <a:r>
              <a:rPr lang="en-US" b="1" dirty="0"/>
              <a:t>': 1000}</a:t>
            </a:r>
            <a:endParaRPr lang="en-US" b="1" dirty="0"/>
          </a:p>
          <a:p>
            <a:pPr marL="0" indent="0">
              <a:buNone/>
            </a:pPr>
            <a:endParaRPr lang="en-US" dirty="0" smtClean="0"/>
          </a:p>
        </p:txBody>
      </p:sp>
    </p:spTree>
    <p:extLst>
      <p:ext uri="{BB962C8B-B14F-4D97-AF65-F5344CB8AC3E}">
        <p14:creationId xmlns:p14="http://schemas.microsoft.com/office/powerpoint/2010/main" val="1211881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25</a:t>
            </a:fld>
            <a:endParaRPr lang="fr-FR" dirty="0"/>
          </a:p>
        </p:txBody>
      </p:sp>
      <p:sp>
        <p:nvSpPr>
          <p:cNvPr id="7" name="Espace réservé du contenu 6"/>
          <p:cNvSpPr>
            <a:spLocks noGrp="1"/>
          </p:cNvSpPr>
          <p:nvPr>
            <p:ph idx="1"/>
          </p:nvPr>
        </p:nvSpPr>
        <p:spPr>
          <a:xfrm>
            <a:off x="703385" y="2398422"/>
            <a:ext cx="11007969" cy="3752996"/>
          </a:xfrm>
        </p:spPr>
        <p:txBody>
          <a:bodyPr>
            <a:normAutofit lnSpcReduction="10000"/>
          </a:bodyPr>
          <a:lstStyle/>
          <a:p>
            <a:pPr marL="0" indent="0" algn="just">
              <a:buNone/>
            </a:pPr>
            <a:r>
              <a:rPr lang="en-US" dirty="0" smtClean="0"/>
              <a:t>Many </a:t>
            </a:r>
            <a:r>
              <a:rPr lang="en-US" dirty="0"/>
              <a:t>other analyses can be performed if we have more variables, such as analyzing interesting variables using feature importance, correlations, or other methods. However, given our current limitation in terms of available variables, we will work with the few variables we have</a:t>
            </a:r>
            <a:r>
              <a:rPr lang="en-US" dirty="0" smtClean="0"/>
              <a:t>.</a:t>
            </a:r>
          </a:p>
          <a:p>
            <a:pPr marL="0" indent="0" algn="just">
              <a:buNone/>
            </a:pPr>
            <a:endParaRPr lang="en-US" dirty="0"/>
          </a:p>
          <a:p>
            <a:pPr algn="just"/>
            <a:r>
              <a:rPr lang="en-US" dirty="0"/>
              <a:t>Additionally, I would like to train predictive maintenance models to prevent </a:t>
            </a:r>
            <a:r>
              <a:rPr lang="en-US" b="1" dirty="0"/>
              <a:t>damage problems</a:t>
            </a:r>
            <a:r>
              <a:rPr lang="en-US" dirty="0" smtClean="0"/>
              <a:t>.</a:t>
            </a:r>
          </a:p>
          <a:p>
            <a:pPr algn="just"/>
            <a:endParaRPr lang="en-US" dirty="0"/>
          </a:p>
          <a:p>
            <a:pPr algn="just"/>
            <a:r>
              <a:rPr lang="en-US" dirty="0"/>
              <a:t>Furthermore, we could train some computer vision models to alert about intrusions onto the </a:t>
            </a:r>
            <a:r>
              <a:rPr lang="en-US" dirty="0" smtClean="0"/>
              <a:t>tracks to avoid </a:t>
            </a:r>
            <a:r>
              <a:rPr lang="en-US" b="1" dirty="0"/>
              <a:t>collisions with </a:t>
            </a:r>
            <a:r>
              <a:rPr lang="en-US" b="1" dirty="0" smtClean="0"/>
              <a:t>people problems</a:t>
            </a:r>
            <a:r>
              <a:rPr lang="en-US" dirty="0" smtClean="0"/>
              <a:t>.</a:t>
            </a:r>
          </a:p>
          <a:p>
            <a:pPr algn="just"/>
            <a:endParaRPr lang="en-US" dirty="0" smtClean="0"/>
          </a:p>
          <a:p>
            <a:pPr algn="just"/>
            <a:r>
              <a:rPr lang="en-US" dirty="0"/>
              <a:t> </a:t>
            </a:r>
            <a:r>
              <a:rPr lang="en-US" dirty="0" smtClean="0"/>
              <a:t>etc.</a:t>
            </a:r>
          </a:p>
        </p:txBody>
      </p:sp>
    </p:spTree>
    <p:extLst>
      <p:ext uri="{BB962C8B-B14F-4D97-AF65-F5344CB8AC3E}">
        <p14:creationId xmlns:p14="http://schemas.microsoft.com/office/powerpoint/2010/main" val="2640478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408" y="632279"/>
            <a:ext cx="9059577" cy="1565797"/>
          </a:xfrm>
        </p:spPr>
        <p:txBody>
          <a:bodyPr/>
          <a:lstStyle/>
          <a:p>
            <a:r>
              <a:rPr lang="fr-FR" altLang="fr-FR" sz="3200" dirty="0"/>
              <a:t>A data-</a:t>
            </a:r>
            <a:r>
              <a:rPr lang="fr-FR" altLang="fr-FR" sz="3200" dirty="0" err="1"/>
              <a:t>driven</a:t>
            </a:r>
            <a:r>
              <a:rPr lang="fr-FR" altLang="fr-FR" sz="3200" dirty="0"/>
              <a:t> </a:t>
            </a:r>
            <a:r>
              <a:rPr lang="fr-FR" altLang="fr-FR" sz="3200" dirty="0" err="1"/>
              <a:t>approach</a:t>
            </a:r>
            <a:r>
              <a:rPr lang="fr-FR" altLang="fr-FR" sz="3200" dirty="0"/>
              <a:t> to </a:t>
            </a:r>
            <a:r>
              <a:rPr lang="fr-FR" altLang="fr-FR" sz="3200" dirty="0" err="1"/>
              <a:t>reduce</a:t>
            </a:r>
            <a:r>
              <a:rPr lang="fr-FR" altLang="fr-FR" sz="3200" dirty="0"/>
              <a:t> the train </a:t>
            </a:r>
            <a:r>
              <a:rPr lang="fr-FR" altLang="fr-FR" sz="3200" dirty="0" err="1"/>
              <a:t>delays</a:t>
            </a:r>
            <a:r>
              <a:rPr lang="fr-FR" altLang="fr-FR" sz="3200" dirty="0"/>
              <a:t> and </a:t>
            </a:r>
            <a:r>
              <a:rPr lang="fr-FR" altLang="fr-FR" sz="3200" dirty="0" err="1"/>
              <a:t>improve</a:t>
            </a:r>
            <a:r>
              <a:rPr lang="fr-FR" altLang="fr-FR" sz="3200" dirty="0"/>
              <a:t> </a:t>
            </a:r>
            <a:r>
              <a:rPr lang="fr-FR" altLang="fr-FR" sz="3200" dirty="0" err="1"/>
              <a:t>punctuality</a:t>
            </a:r>
            <a:r>
              <a:rPr lang="fr-FR" altLang="fr-FR" sz="3200" dirty="0"/>
              <a:t> in </a:t>
            </a:r>
            <a:r>
              <a:rPr lang="fr-FR" altLang="fr-FR" sz="3200" dirty="0" err="1"/>
              <a:t>Belgium</a:t>
            </a:r>
            <a:r>
              <a:rPr lang="fr-FR" altLang="fr-FR" sz="3200" dirty="0"/>
              <a:t>.</a:t>
            </a:r>
            <a:br>
              <a:rPr lang="fr-FR" altLang="fr-FR" sz="3200" dirty="0"/>
            </a:br>
            <a:endParaRPr lang="fr-FR" sz="32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26</a:t>
            </a:fld>
            <a:endParaRPr lang="fr-FR" dirty="0"/>
          </a:p>
        </p:txBody>
      </p:sp>
      <p:sp>
        <p:nvSpPr>
          <p:cNvPr id="7" name="Espace réservé du contenu 6"/>
          <p:cNvSpPr>
            <a:spLocks noGrp="1"/>
          </p:cNvSpPr>
          <p:nvPr>
            <p:ph idx="1"/>
          </p:nvPr>
        </p:nvSpPr>
        <p:spPr>
          <a:xfrm>
            <a:off x="536331" y="2398422"/>
            <a:ext cx="11175023" cy="3752996"/>
          </a:xfrm>
        </p:spPr>
        <p:txBody>
          <a:bodyPr>
            <a:normAutofit fontScale="92500" lnSpcReduction="20000"/>
          </a:bodyPr>
          <a:lstStyle/>
          <a:p>
            <a:pPr marL="0" indent="0" algn="just">
              <a:buNone/>
            </a:pPr>
            <a:r>
              <a:rPr lang="en-US" b="1" dirty="0" smtClean="0">
                <a:solidFill>
                  <a:schemeClr val="tx2"/>
                </a:solidFill>
              </a:rPr>
              <a:t>Achievement of Goals:</a:t>
            </a:r>
          </a:p>
          <a:p>
            <a:pPr marL="0" indent="0" algn="just">
              <a:buNone/>
            </a:pPr>
            <a:endParaRPr lang="en-US" b="1" dirty="0" smtClean="0">
              <a:solidFill>
                <a:schemeClr val="tx2"/>
              </a:solidFill>
            </a:endParaRPr>
          </a:p>
          <a:p>
            <a:pPr algn="just"/>
            <a:r>
              <a:rPr lang="fr-FR" b="1" dirty="0" err="1" smtClean="0"/>
              <a:t>Adjust</a:t>
            </a:r>
            <a:r>
              <a:rPr lang="fr-FR" b="1" dirty="0" smtClean="0"/>
              <a:t> the </a:t>
            </a:r>
            <a:r>
              <a:rPr lang="fr-FR" b="1" dirty="0" err="1" smtClean="0"/>
              <a:t>Scheduling</a:t>
            </a:r>
            <a:r>
              <a:rPr lang="fr-FR" dirty="0" smtClean="0"/>
              <a:t>: A</a:t>
            </a:r>
            <a:r>
              <a:rPr lang="en-US" dirty="0" err="1" smtClean="0"/>
              <a:t>fter</a:t>
            </a:r>
            <a:r>
              <a:rPr lang="en-US" dirty="0" smtClean="0"/>
              <a:t> predicting the time delay, we can for example based on that to </a:t>
            </a:r>
            <a:r>
              <a:rPr lang="en-US" dirty="0" smtClean="0"/>
              <a:t>schedule the connecting train correctly </a:t>
            </a:r>
            <a:r>
              <a:rPr lang="en-US" dirty="0" smtClean="0"/>
              <a:t>in order to avoid the cumulated delay and decrease the total delays. </a:t>
            </a:r>
          </a:p>
          <a:p>
            <a:pPr algn="just"/>
            <a:endParaRPr lang="en-US" dirty="0" smtClean="0"/>
          </a:p>
          <a:p>
            <a:pPr algn="just"/>
            <a:r>
              <a:rPr lang="en-US" b="1" dirty="0" smtClean="0"/>
              <a:t>Resource Allocation</a:t>
            </a:r>
            <a:r>
              <a:rPr lang="en-US" dirty="0" smtClean="0"/>
              <a:t>: Reallocating resources like additional staff or support at key stations to manage expected passenger congestion due to delays.</a:t>
            </a:r>
          </a:p>
          <a:p>
            <a:pPr algn="just"/>
            <a:endParaRPr lang="en-US" dirty="0" smtClean="0"/>
          </a:p>
          <a:p>
            <a:pPr algn="just"/>
            <a:r>
              <a:rPr lang="en-US" dirty="0" smtClean="0"/>
              <a:t> </a:t>
            </a:r>
            <a:r>
              <a:rPr lang="en-US" b="1" dirty="0" smtClean="0"/>
              <a:t>C</a:t>
            </a:r>
            <a:r>
              <a:rPr lang="en-US" b="1" dirty="0" smtClean="0"/>
              <a:t>ommunication</a:t>
            </a:r>
            <a:r>
              <a:rPr lang="en-US" dirty="0" smtClean="0"/>
              <a:t>: Informing passengers about potential delays and alternative options in advance.</a:t>
            </a:r>
          </a:p>
          <a:p>
            <a:pPr algn="just"/>
            <a:endParaRPr lang="en-US" dirty="0" smtClean="0"/>
          </a:p>
          <a:p>
            <a:pPr algn="just"/>
            <a:r>
              <a:rPr lang="en-US" b="1" dirty="0" smtClean="0"/>
              <a:t>Dynamic Routing</a:t>
            </a:r>
            <a:r>
              <a:rPr lang="en-US" dirty="0" smtClean="0"/>
              <a:t>: If feasible, adjust the routes or speeds of the trains to avoid congestion and delays.</a:t>
            </a:r>
            <a:endParaRPr lang="fr-FR" dirty="0"/>
          </a:p>
        </p:txBody>
      </p:sp>
    </p:spTree>
    <p:extLst>
      <p:ext uri="{BB962C8B-B14F-4D97-AF65-F5344CB8AC3E}">
        <p14:creationId xmlns:p14="http://schemas.microsoft.com/office/powerpoint/2010/main" val="4265810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27</a:t>
            </a:fld>
            <a:endParaRPr lang="fr-FR" dirty="0"/>
          </a:p>
        </p:txBody>
      </p:sp>
      <p:sp>
        <p:nvSpPr>
          <p:cNvPr id="7" name="Espace réservé du contenu 6"/>
          <p:cNvSpPr>
            <a:spLocks noGrp="1"/>
          </p:cNvSpPr>
          <p:nvPr>
            <p:ph idx="1"/>
          </p:nvPr>
        </p:nvSpPr>
        <p:spPr>
          <a:xfrm>
            <a:off x="951345" y="2398422"/>
            <a:ext cx="10760009" cy="3752996"/>
          </a:xfrm>
        </p:spPr>
        <p:txBody>
          <a:bodyPr>
            <a:normAutofit/>
          </a:bodyPr>
          <a:lstStyle/>
          <a:p>
            <a:pPr marL="0" indent="0" algn="ctr">
              <a:buNone/>
            </a:pPr>
            <a:endParaRPr lang="en-US" sz="5400" b="1" dirty="0" smtClean="0"/>
          </a:p>
          <a:p>
            <a:pPr marL="0" indent="0" algn="ctr">
              <a:buNone/>
            </a:pPr>
            <a:r>
              <a:rPr lang="en-US" sz="5400" b="1" dirty="0" smtClean="0">
                <a:solidFill>
                  <a:schemeClr val="tx2"/>
                </a:solidFill>
              </a:rPr>
              <a:t>Thanks for your </a:t>
            </a:r>
            <a:r>
              <a:rPr lang="en-US" sz="5400" b="1" dirty="0" smtClean="0">
                <a:solidFill>
                  <a:schemeClr val="tx2"/>
                </a:solidFill>
              </a:rPr>
              <a:t>attention </a:t>
            </a:r>
            <a:endParaRPr lang="fr-FR" sz="5400" b="1" dirty="0">
              <a:solidFill>
                <a:schemeClr val="tx2"/>
              </a:solidFill>
            </a:endParaRPr>
          </a:p>
        </p:txBody>
      </p:sp>
    </p:spTree>
    <p:extLst>
      <p:ext uri="{BB962C8B-B14F-4D97-AF65-F5344CB8AC3E}">
        <p14:creationId xmlns:p14="http://schemas.microsoft.com/office/powerpoint/2010/main" val="30912450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51345" y="781749"/>
            <a:ext cx="8980446" cy="706964"/>
          </a:xfrm>
        </p:spPr>
        <p:txBody>
          <a:bodyPr/>
          <a:lstStyle/>
          <a:p>
            <a:r>
              <a:rPr lang="en-US" sz="3200" dirty="0" smtClean="0"/>
              <a:t>State of the art references on the subject</a:t>
            </a:r>
            <a:endParaRPr lang="fr-FR" sz="3200" dirty="0"/>
          </a:p>
        </p:txBody>
      </p:sp>
      <p:sp>
        <p:nvSpPr>
          <p:cNvPr id="3" name="Espace réservé du contenu 2"/>
          <p:cNvSpPr>
            <a:spLocks noGrp="1"/>
          </p:cNvSpPr>
          <p:nvPr>
            <p:ph idx="1"/>
          </p:nvPr>
        </p:nvSpPr>
        <p:spPr/>
        <p:txBody>
          <a:bodyPr>
            <a:normAutofit/>
          </a:bodyPr>
          <a:lstStyle/>
          <a:p>
            <a:pPr marL="0" indent="0">
              <a:buNone/>
            </a:pPr>
            <a:endParaRPr lang="en-US" sz="2200" dirty="0" smtClean="0"/>
          </a:p>
          <a:p>
            <a:pPr marL="0" indent="0">
              <a:buNone/>
            </a:pPr>
            <a:r>
              <a:rPr lang="en-US" sz="2200" dirty="0" smtClean="0"/>
              <a:t>[1] </a:t>
            </a:r>
            <a:r>
              <a:rPr lang="fr-FR" sz="2400" dirty="0"/>
              <a:t>P. </a:t>
            </a:r>
            <a:r>
              <a:rPr lang="fr-FR" sz="2400" dirty="0" err="1"/>
              <a:t>Lapamonpinyo</a:t>
            </a:r>
            <a:r>
              <a:rPr lang="fr-FR" sz="2400" dirty="0"/>
              <a:t> et al., </a:t>
            </a:r>
            <a:r>
              <a:rPr lang="en-US" sz="2400" dirty="0"/>
              <a:t>Real-Time Passenger Train Delay Prediction using Machine Learning: A Case Study with Amtrak Passenger Train Routes, </a:t>
            </a:r>
            <a:r>
              <a:rPr lang="en-US" sz="2400" dirty="0" smtClean="0"/>
              <a:t>2022.</a:t>
            </a:r>
          </a:p>
          <a:p>
            <a:pPr marL="0" indent="0">
              <a:buNone/>
            </a:pPr>
            <a:endParaRPr lang="en-US" sz="2400" dirty="0" smtClean="0"/>
          </a:p>
          <a:p>
            <a:pPr marL="0" indent="0">
              <a:buNone/>
            </a:pPr>
            <a:r>
              <a:rPr lang="en-US" sz="2400" dirty="0" smtClean="0"/>
              <a:t>[</a:t>
            </a:r>
            <a:r>
              <a:rPr lang="en-US" sz="2800" dirty="0" smtClean="0"/>
              <a:t>2] </a:t>
            </a:r>
            <a:r>
              <a:rPr lang="en-US" sz="2400" dirty="0" smtClean="0"/>
              <a:t>See the papers of the </a:t>
            </a:r>
            <a:r>
              <a:rPr lang="en-US" sz="2400" b="1" dirty="0" err="1" smtClean="0"/>
              <a:t>refs_papers</a:t>
            </a:r>
            <a:r>
              <a:rPr lang="en-US" sz="2400" b="1" dirty="0" smtClean="0"/>
              <a:t> </a:t>
            </a:r>
            <a:r>
              <a:rPr lang="en-US" sz="2400" dirty="0"/>
              <a:t>folder </a:t>
            </a:r>
            <a:r>
              <a:rPr lang="en-US" sz="2400" dirty="0" smtClean="0"/>
              <a:t>and their references as well.</a:t>
            </a:r>
            <a:endParaRPr lang="fr-FR" sz="2400" dirty="0"/>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28</a:t>
            </a:fld>
            <a:endParaRPr lang="fr-FR" dirty="0"/>
          </a:p>
        </p:txBody>
      </p:sp>
    </p:spTree>
    <p:extLst>
      <p:ext uri="{BB962C8B-B14F-4D97-AF65-F5344CB8AC3E}">
        <p14:creationId xmlns:p14="http://schemas.microsoft.com/office/powerpoint/2010/main" val="347392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p:txBody>
          <a:bodyPr>
            <a:normAutofit/>
          </a:bodyPr>
          <a:lstStyle/>
          <a:p>
            <a:pPr marL="400050" indent="-400050">
              <a:buFont typeface="+mj-lt"/>
              <a:buAutoNum type="romanUcPeriod"/>
            </a:pPr>
            <a:endParaRPr lang="fr-FR" altLang="fr-FR" sz="2800" b="1" dirty="0" smtClean="0">
              <a:solidFill>
                <a:schemeClr val="tx2"/>
              </a:solidFill>
              <a:latin typeface="Times New Roman" panose="02020603050405020304" pitchFamily="18" charset="0"/>
              <a:cs typeface="Times New Roman" panose="02020603050405020304" pitchFamily="18" charset="0"/>
            </a:endParaRPr>
          </a:p>
          <a:p>
            <a:pPr marL="400050" indent="-400050">
              <a:buFont typeface="+mj-lt"/>
              <a:buAutoNum type="romanUcPeriod"/>
            </a:pPr>
            <a:r>
              <a:rPr lang="fr-FR" altLang="fr-FR" sz="3200" b="1" dirty="0" smtClean="0">
                <a:solidFill>
                  <a:schemeClr val="tx2"/>
                </a:solidFill>
                <a:latin typeface="+mj-lt"/>
                <a:cs typeface="Times New Roman" panose="02020603050405020304" pitchFamily="18" charset="0"/>
              </a:rPr>
              <a:t>The </a:t>
            </a:r>
            <a:r>
              <a:rPr lang="fr-FR" altLang="fr-FR" sz="3200" b="1" dirty="0">
                <a:solidFill>
                  <a:schemeClr val="tx2"/>
                </a:solidFill>
                <a:latin typeface="+mj-lt"/>
                <a:cs typeface="Times New Roman" panose="02020603050405020304" pitchFamily="18" charset="0"/>
              </a:rPr>
              <a:t>key </a:t>
            </a:r>
            <a:r>
              <a:rPr lang="fr-FR" altLang="fr-FR" sz="3200" b="1" dirty="0" err="1">
                <a:solidFill>
                  <a:schemeClr val="tx2"/>
                </a:solidFill>
                <a:latin typeface="+mj-lt"/>
                <a:cs typeface="Times New Roman" panose="02020603050405020304" pitchFamily="18" charset="0"/>
              </a:rPr>
              <a:t>factors</a:t>
            </a:r>
            <a:r>
              <a:rPr lang="fr-FR" altLang="fr-FR" sz="3200" b="1" dirty="0">
                <a:solidFill>
                  <a:schemeClr val="tx2"/>
                </a:solidFill>
                <a:latin typeface="+mj-lt"/>
                <a:cs typeface="Times New Roman" panose="02020603050405020304" pitchFamily="18" charset="0"/>
              </a:rPr>
              <a:t> </a:t>
            </a:r>
            <a:r>
              <a:rPr lang="fr-FR" altLang="fr-FR" sz="3200" b="1" dirty="0" smtClean="0">
                <a:solidFill>
                  <a:schemeClr val="tx2"/>
                </a:solidFill>
                <a:latin typeface="+mj-lt"/>
                <a:cs typeface="Times New Roman" panose="02020603050405020304" pitchFamily="18" charset="0"/>
              </a:rPr>
              <a:t>of </a:t>
            </a:r>
            <a:r>
              <a:rPr lang="fr-FR" altLang="fr-FR" sz="3200" b="1" dirty="0">
                <a:solidFill>
                  <a:schemeClr val="tx2"/>
                </a:solidFill>
                <a:latin typeface="+mj-lt"/>
                <a:cs typeface="Times New Roman" panose="02020603050405020304" pitchFamily="18" charset="0"/>
              </a:rPr>
              <a:t>train </a:t>
            </a:r>
            <a:r>
              <a:rPr lang="fr-FR" altLang="fr-FR" sz="3200" b="1" dirty="0" err="1">
                <a:solidFill>
                  <a:schemeClr val="tx2"/>
                </a:solidFill>
                <a:latin typeface="+mj-lt"/>
                <a:cs typeface="Times New Roman" panose="02020603050405020304" pitchFamily="18" charset="0"/>
              </a:rPr>
              <a:t>delays</a:t>
            </a:r>
            <a:r>
              <a:rPr lang="fr-FR" altLang="fr-FR" sz="3200" b="1" dirty="0">
                <a:solidFill>
                  <a:schemeClr val="tx2"/>
                </a:solidFill>
                <a:latin typeface="+mj-lt"/>
                <a:cs typeface="Times New Roman" panose="02020603050405020304" pitchFamily="18" charset="0"/>
              </a:rPr>
              <a:t> in </a:t>
            </a:r>
            <a:r>
              <a:rPr lang="fr-FR" altLang="fr-FR" sz="3200" b="1" dirty="0" err="1" smtClean="0">
                <a:solidFill>
                  <a:schemeClr val="tx2"/>
                </a:solidFill>
                <a:latin typeface="+mj-lt"/>
                <a:cs typeface="Times New Roman" panose="02020603050405020304" pitchFamily="18" charset="0"/>
              </a:rPr>
              <a:t>Belgium</a:t>
            </a:r>
            <a:r>
              <a:rPr lang="fr-FR" altLang="fr-FR" sz="3200" b="1" dirty="0" smtClean="0">
                <a:solidFill>
                  <a:schemeClr val="tx2"/>
                </a:solidFill>
                <a:latin typeface="+mj-lt"/>
                <a:cs typeface="Times New Roman" panose="02020603050405020304" pitchFamily="18" charset="0"/>
              </a:rPr>
              <a:t>.</a:t>
            </a:r>
          </a:p>
          <a:p>
            <a:pPr marL="400050" indent="-400050">
              <a:buFont typeface="+mj-lt"/>
              <a:buAutoNum type="romanUcPeriod"/>
            </a:pPr>
            <a:endParaRPr lang="fr-FR" altLang="fr-FR" sz="3200" b="1" dirty="0">
              <a:solidFill>
                <a:schemeClr val="tx2"/>
              </a:solidFill>
              <a:latin typeface="Times New Roman" panose="02020603050405020304" pitchFamily="18" charset="0"/>
              <a:cs typeface="Times New Roman" panose="02020603050405020304" pitchFamily="18" charset="0"/>
            </a:endParaRPr>
          </a:p>
          <a:p>
            <a:pPr marL="400050" indent="-400050">
              <a:buFont typeface="+mj-lt"/>
              <a:buAutoNum type="romanUcPeriod"/>
            </a:pPr>
            <a:r>
              <a:rPr lang="fr-FR" altLang="fr-FR" sz="3200" b="1" dirty="0">
                <a:solidFill>
                  <a:schemeClr val="tx2"/>
                </a:solidFill>
                <a:latin typeface="+mj-lt"/>
                <a:cs typeface="Times New Roman" panose="02020603050405020304" pitchFamily="18" charset="0"/>
              </a:rPr>
              <a:t>A data-</a:t>
            </a:r>
            <a:r>
              <a:rPr lang="fr-FR" altLang="fr-FR" sz="3200" b="1" dirty="0" err="1">
                <a:solidFill>
                  <a:schemeClr val="tx2"/>
                </a:solidFill>
                <a:latin typeface="+mj-lt"/>
                <a:cs typeface="Times New Roman" panose="02020603050405020304" pitchFamily="18" charset="0"/>
              </a:rPr>
              <a:t>driven</a:t>
            </a:r>
            <a:r>
              <a:rPr lang="fr-FR" altLang="fr-FR" sz="3200" b="1" dirty="0">
                <a:solidFill>
                  <a:schemeClr val="tx2"/>
                </a:solidFill>
                <a:latin typeface="+mj-lt"/>
                <a:cs typeface="Times New Roman" panose="02020603050405020304" pitchFamily="18" charset="0"/>
              </a:rPr>
              <a:t> </a:t>
            </a:r>
            <a:r>
              <a:rPr lang="fr-FR" altLang="fr-FR" sz="3200" b="1" dirty="0" err="1">
                <a:solidFill>
                  <a:schemeClr val="tx2"/>
                </a:solidFill>
                <a:latin typeface="+mj-lt"/>
                <a:cs typeface="Times New Roman" panose="02020603050405020304" pitchFamily="18" charset="0"/>
              </a:rPr>
              <a:t>approach</a:t>
            </a:r>
            <a:r>
              <a:rPr lang="fr-FR" altLang="fr-FR" sz="3200" b="1" dirty="0">
                <a:solidFill>
                  <a:schemeClr val="tx2"/>
                </a:solidFill>
                <a:latin typeface="+mj-lt"/>
                <a:cs typeface="Times New Roman" panose="02020603050405020304" pitchFamily="18" charset="0"/>
              </a:rPr>
              <a:t> to </a:t>
            </a:r>
            <a:r>
              <a:rPr lang="fr-FR" altLang="fr-FR" sz="3200" b="1" dirty="0" err="1">
                <a:solidFill>
                  <a:schemeClr val="tx2"/>
                </a:solidFill>
                <a:latin typeface="+mj-lt"/>
                <a:cs typeface="Times New Roman" panose="02020603050405020304" pitchFamily="18" charset="0"/>
              </a:rPr>
              <a:t>reduce</a:t>
            </a:r>
            <a:r>
              <a:rPr lang="fr-FR" altLang="fr-FR" sz="3200" b="1" dirty="0">
                <a:solidFill>
                  <a:schemeClr val="tx2"/>
                </a:solidFill>
                <a:latin typeface="+mj-lt"/>
                <a:cs typeface="Times New Roman" panose="02020603050405020304" pitchFamily="18" charset="0"/>
              </a:rPr>
              <a:t> the train </a:t>
            </a:r>
            <a:r>
              <a:rPr lang="fr-FR" altLang="fr-FR" sz="3200" b="1" dirty="0" err="1">
                <a:solidFill>
                  <a:schemeClr val="tx2"/>
                </a:solidFill>
                <a:latin typeface="+mj-lt"/>
                <a:cs typeface="Times New Roman" panose="02020603050405020304" pitchFamily="18" charset="0"/>
              </a:rPr>
              <a:t>delays</a:t>
            </a:r>
            <a:r>
              <a:rPr lang="fr-FR" altLang="fr-FR" sz="3200" b="1" dirty="0">
                <a:solidFill>
                  <a:schemeClr val="tx2"/>
                </a:solidFill>
                <a:latin typeface="+mj-lt"/>
                <a:cs typeface="Times New Roman" panose="02020603050405020304" pitchFamily="18" charset="0"/>
              </a:rPr>
              <a:t> and </a:t>
            </a:r>
            <a:r>
              <a:rPr lang="fr-FR" altLang="fr-FR" sz="3200" b="1" dirty="0" err="1">
                <a:solidFill>
                  <a:schemeClr val="tx2"/>
                </a:solidFill>
                <a:latin typeface="+mj-lt"/>
                <a:cs typeface="Times New Roman" panose="02020603050405020304" pitchFamily="18" charset="0"/>
              </a:rPr>
              <a:t>improve</a:t>
            </a:r>
            <a:r>
              <a:rPr lang="fr-FR" altLang="fr-FR" sz="3200" b="1" dirty="0">
                <a:solidFill>
                  <a:schemeClr val="tx2"/>
                </a:solidFill>
                <a:latin typeface="+mj-lt"/>
                <a:cs typeface="Times New Roman" panose="02020603050405020304" pitchFamily="18" charset="0"/>
              </a:rPr>
              <a:t> </a:t>
            </a:r>
            <a:r>
              <a:rPr lang="fr-FR" altLang="fr-FR" sz="3200" b="1" dirty="0" err="1">
                <a:solidFill>
                  <a:schemeClr val="tx2"/>
                </a:solidFill>
                <a:latin typeface="+mj-lt"/>
                <a:cs typeface="Times New Roman" panose="02020603050405020304" pitchFamily="18" charset="0"/>
              </a:rPr>
              <a:t>punctuality</a:t>
            </a:r>
            <a:r>
              <a:rPr lang="fr-FR" altLang="fr-FR" sz="3200" b="1" dirty="0">
                <a:solidFill>
                  <a:schemeClr val="tx2"/>
                </a:solidFill>
                <a:latin typeface="+mj-lt"/>
                <a:cs typeface="Times New Roman" panose="02020603050405020304" pitchFamily="18" charset="0"/>
              </a:rPr>
              <a:t> in </a:t>
            </a:r>
            <a:r>
              <a:rPr lang="fr-FR" altLang="fr-FR" sz="3200" b="1" dirty="0" err="1">
                <a:solidFill>
                  <a:schemeClr val="tx2"/>
                </a:solidFill>
                <a:latin typeface="+mj-lt"/>
                <a:cs typeface="Times New Roman" panose="02020603050405020304" pitchFamily="18" charset="0"/>
              </a:rPr>
              <a:t>Belgium</a:t>
            </a:r>
            <a:r>
              <a:rPr lang="fr-FR" altLang="fr-FR" sz="3200" b="1" dirty="0">
                <a:solidFill>
                  <a:schemeClr val="tx2"/>
                </a:solidFill>
                <a:latin typeface="+mj-lt"/>
                <a:cs typeface="Times New Roman" panose="02020603050405020304" pitchFamily="18" charset="0"/>
              </a:rPr>
              <a:t>.</a:t>
            </a:r>
          </a:p>
          <a:p>
            <a:pPr marL="400050" indent="-400050">
              <a:buFont typeface="+mj-lt"/>
              <a:buAutoNum type="romanUcPeriod"/>
            </a:pPr>
            <a:endParaRPr lang="fr-FR" altLang="fr-FR" sz="2800" b="1" dirty="0">
              <a:solidFill>
                <a:schemeClr val="tx2"/>
              </a:solidFill>
              <a:latin typeface="Times New Roman" panose="02020603050405020304" pitchFamily="18" charset="0"/>
              <a:cs typeface="Times New Roman" panose="02020603050405020304" pitchFamily="18" charset="0"/>
            </a:endParaRPr>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3</a:t>
            </a:fld>
            <a:endParaRPr lang="fr-FR" dirty="0"/>
          </a:p>
        </p:txBody>
      </p:sp>
    </p:spTree>
    <p:extLst>
      <p:ext uri="{BB962C8B-B14F-4D97-AF65-F5344CB8AC3E}">
        <p14:creationId xmlns:p14="http://schemas.microsoft.com/office/powerpoint/2010/main" val="211340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00050" indent="-400050">
              <a:buFont typeface="+mj-lt"/>
              <a:buAutoNum type="romanUcPeriod"/>
            </a:pPr>
            <a:endParaRPr lang="fr-FR" altLang="fr-FR" sz="2800" b="1" dirty="0" smtClean="0">
              <a:solidFill>
                <a:schemeClr val="tx2"/>
              </a:solidFill>
              <a:latin typeface="Times New Roman" panose="02020603050405020304" pitchFamily="18" charset="0"/>
              <a:cs typeface="Times New Roman" panose="02020603050405020304" pitchFamily="18" charset="0"/>
            </a:endParaRPr>
          </a:p>
          <a:p>
            <a:pPr marL="0" indent="0">
              <a:buNone/>
            </a:pPr>
            <a:endParaRPr lang="fr-FR" altLang="fr-FR" sz="2800" b="1" dirty="0">
              <a:solidFill>
                <a:schemeClr val="tx2"/>
              </a:solidFill>
              <a:latin typeface="Times New Roman" panose="02020603050405020304" pitchFamily="18" charset="0"/>
              <a:cs typeface="Times New Roman" panose="02020603050405020304" pitchFamily="18" charset="0"/>
            </a:endParaRPr>
          </a:p>
          <a:p>
            <a:pPr marL="0" indent="0" algn="ctr">
              <a:buNone/>
            </a:pPr>
            <a:r>
              <a:rPr lang="fr-FR" altLang="fr-FR" sz="3200" b="1" dirty="0" smtClean="0">
                <a:solidFill>
                  <a:schemeClr val="accent1"/>
                </a:solidFill>
                <a:latin typeface="+mj-lt"/>
                <a:cs typeface="Times New Roman" panose="02020603050405020304" pitchFamily="18" charset="0"/>
              </a:rPr>
              <a:t>I. </a:t>
            </a:r>
            <a:r>
              <a:rPr lang="fr-FR" altLang="fr-FR" sz="3200" b="1" dirty="0" smtClean="0">
                <a:solidFill>
                  <a:schemeClr val="tx2"/>
                </a:solidFill>
                <a:latin typeface="+mj-lt"/>
                <a:cs typeface="Times New Roman" panose="02020603050405020304" pitchFamily="18" charset="0"/>
              </a:rPr>
              <a:t>The </a:t>
            </a:r>
            <a:r>
              <a:rPr lang="fr-FR" altLang="fr-FR" sz="3200" b="1" dirty="0">
                <a:solidFill>
                  <a:schemeClr val="tx2"/>
                </a:solidFill>
                <a:latin typeface="+mj-lt"/>
                <a:cs typeface="Times New Roman" panose="02020603050405020304" pitchFamily="18" charset="0"/>
              </a:rPr>
              <a:t>key </a:t>
            </a:r>
            <a:r>
              <a:rPr lang="fr-FR" altLang="fr-FR" sz="3200" b="1" dirty="0" err="1">
                <a:solidFill>
                  <a:schemeClr val="tx2"/>
                </a:solidFill>
                <a:latin typeface="+mj-lt"/>
                <a:cs typeface="Times New Roman" panose="02020603050405020304" pitchFamily="18" charset="0"/>
              </a:rPr>
              <a:t>factors</a:t>
            </a:r>
            <a:r>
              <a:rPr lang="fr-FR" altLang="fr-FR" sz="3200" b="1" dirty="0">
                <a:solidFill>
                  <a:schemeClr val="tx2"/>
                </a:solidFill>
                <a:latin typeface="+mj-lt"/>
                <a:cs typeface="Times New Roman" panose="02020603050405020304" pitchFamily="18" charset="0"/>
              </a:rPr>
              <a:t> of train </a:t>
            </a:r>
            <a:r>
              <a:rPr lang="fr-FR" altLang="fr-FR" sz="3200" b="1" dirty="0" err="1">
                <a:solidFill>
                  <a:schemeClr val="tx2"/>
                </a:solidFill>
                <a:latin typeface="+mj-lt"/>
                <a:cs typeface="Times New Roman" panose="02020603050405020304" pitchFamily="18" charset="0"/>
              </a:rPr>
              <a:t>delays</a:t>
            </a:r>
            <a:r>
              <a:rPr lang="fr-FR" altLang="fr-FR" sz="3200" b="1" dirty="0">
                <a:solidFill>
                  <a:schemeClr val="tx2"/>
                </a:solidFill>
                <a:latin typeface="+mj-lt"/>
                <a:cs typeface="Times New Roman" panose="02020603050405020304" pitchFamily="18" charset="0"/>
              </a:rPr>
              <a:t> in </a:t>
            </a:r>
            <a:r>
              <a:rPr lang="fr-FR" altLang="fr-FR" sz="3200" b="1" dirty="0" err="1">
                <a:solidFill>
                  <a:schemeClr val="tx2"/>
                </a:solidFill>
                <a:latin typeface="+mj-lt"/>
                <a:cs typeface="Times New Roman" panose="02020603050405020304" pitchFamily="18" charset="0"/>
              </a:rPr>
              <a:t>Belgium</a:t>
            </a:r>
            <a:r>
              <a:rPr lang="fr-FR" altLang="fr-FR" sz="3200" b="1" dirty="0">
                <a:solidFill>
                  <a:schemeClr val="tx2"/>
                </a:solidFill>
                <a:latin typeface="+mj-lt"/>
                <a:cs typeface="Times New Roman" panose="02020603050405020304" pitchFamily="18" charset="0"/>
              </a:rPr>
              <a:t>.</a:t>
            </a:r>
          </a:p>
          <a:p>
            <a:pPr marL="400050" indent="-400050">
              <a:buFont typeface="+mj-lt"/>
              <a:buAutoNum type="romanUcPeriod"/>
            </a:pPr>
            <a:endParaRPr lang="fr-FR" altLang="fr-FR" sz="2800" b="1" dirty="0" smtClean="0">
              <a:solidFill>
                <a:schemeClr val="tx2"/>
              </a:solidFill>
              <a:latin typeface="Times New Roman" panose="02020603050405020304" pitchFamily="18" charset="0"/>
              <a:cs typeface="Times New Roman" panose="02020603050405020304" pitchFamily="18" charset="0"/>
            </a:endParaRPr>
          </a:p>
          <a:p>
            <a:pPr marL="400050" indent="-400050">
              <a:buFont typeface="+mj-lt"/>
              <a:buAutoNum type="romanUcPeriod"/>
            </a:pPr>
            <a:endParaRPr lang="fr-FR" altLang="fr-FR" sz="2800" b="1" dirty="0">
              <a:solidFill>
                <a:schemeClr val="tx2"/>
              </a:solidFill>
              <a:latin typeface="Times New Roman" panose="02020603050405020304" pitchFamily="18" charset="0"/>
              <a:cs typeface="Times New Roman" panose="02020603050405020304" pitchFamily="18" charset="0"/>
            </a:endParaRPr>
          </a:p>
        </p:txBody>
      </p:sp>
      <p:sp>
        <p:nvSpPr>
          <p:cNvPr id="4" name="Espace réservé de la date 3"/>
          <p:cNvSpPr>
            <a:spLocks noGrp="1"/>
          </p:cNvSpPr>
          <p:nvPr>
            <p:ph type="dt" sz="half" idx="10"/>
          </p:nvPr>
        </p:nvSpPr>
        <p:spPr/>
        <p:txBody>
          <a:bodyPr/>
          <a:lstStyle/>
          <a:p>
            <a:r>
              <a:rPr lang="fr-FR" smtClean="0"/>
              <a:t>25/06/2024</a:t>
            </a:r>
            <a:endParaRPr lang="fr-FR" dirty="0"/>
          </a:p>
        </p:txBody>
      </p:sp>
      <p:sp>
        <p:nvSpPr>
          <p:cNvPr id="5" name="Espace réservé du pied de page 4"/>
          <p:cNvSpPr>
            <a:spLocks noGrp="1"/>
          </p:cNvSpPr>
          <p:nvPr>
            <p:ph type="ftr" sz="quarter" idx="11"/>
          </p:nvPr>
        </p:nvSpPr>
        <p:spPr/>
        <p:txBody>
          <a:bodyPr/>
          <a:lstStyle/>
          <a:p>
            <a:r>
              <a:rPr lang="en-US" smtClean="0"/>
              <a:t>Test Data Scientist: Yassine ZAIM</a:t>
            </a:r>
            <a:endParaRPr lang="fr-FR" dirty="0"/>
          </a:p>
        </p:txBody>
      </p:sp>
      <p:sp>
        <p:nvSpPr>
          <p:cNvPr id="6" name="Espace réservé du numéro de diapositive 5"/>
          <p:cNvSpPr>
            <a:spLocks noGrp="1"/>
          </p:cNvSpPr>
          <p:nvPr>
            <p:ph type="sldNum" sz="quarter" idx="12"/>
          </p:nvPr>
        </p:nvSpPr>
        <p:spPr/>
        <p:txBody>
          <a:bodyPr/>
          <a:lstStyle/>
          <a:p>
            <a:fld id="{52EE442E-AFCB-49D7-8681-F3FF55F34AB9}" type="slidenum">
              <a:rPr lang="fr-FR" smtClean="0"/>
              <a:t>4</a:t>
            </a:fld>
            <a:endParaRPr lang="fr-FR" dirty="0"/>
          </a:p>
        </p:txBody>
      </p:sp>
    </p:spTree>
    <p:extLst>
      <p:ext uri="{BB962C8B-B14F-4D97-AF65-F5344CB8AC3E}">
        <p14:creationId xmlns:p14="http://schemas.microsoft.com/office/powerpoint/2010/main" val="997681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3192" y="632279"/>
            <a:ext cx="9275885" cy="827243"/>
          </a:xfrm>
        </p:spPr>
        <p:txBody>
          <a:bodyPr/>
          <a:lstStyle/>
          <a:p>
            <a:r>
              <a:rPr lang="fr-FR" altLang="fr-FR" sz="3200" dirty="0"/>
              <a:t/>
            </a:r>
            <a:br>
              <a:rPr lang="fr-FR" altLang="fr-FR" sz="3200" dirty="0"/>
            </a:br>
            <a:r>
              <a:rPr lang="fr-FR" altLang="fr-FR" sz="3200" dirty="0"/>
              <a:t>The key </a:t>
            </a:r>
            <a:r>
              <a:rPr lang="fr-FR" altLang="fr-FR" sz="3200" dirty="0" err="1"/>
              <a:t>factors</a:t>
            </a:r>
            <a:r>
              <a:rPr lang="fr-FR" altLang="fr-FR" sz="3200" dirty="0"/>
              <a:t> of train </a:t>
            </a:r>
            <a:r>
              <a:rPr lang="fr-FR" altLang="fr-FR" sz="3200" dirty="0" err="1"/>
              <a:t>delays</a:t>
            </a:r>
            <a:r>
              <a:rPr lang="fr-FR" altLang="fr-FR" sz="3200" dirty="0"/>
              <a:t> in </a:t>
            </a:r>
            <a:r>
              <a:rPr lang="fr-FR" altLang="fr-FR" sz="3200" dirty="0" err="1"/>
              <a:t>Belgium</a:t>
            </a:r>
            <a:r>
              <a:rPr lang="fr-FR" altLang="fr-FR" sz="3200" dirty="0"/>
              <a:t/>
            </a:r>
            <a:br>
              <a:rPr lang="fr-FR" altLang="fr-FR" sz="3200" dirty="0"/>
            </a:br>
            <a:endParaRPr lang="fr-FR" sz="3200" dirty="0"/>
          </a:p>
        </p:txBody>
      </p:sp>
      <p:sp>
        <p:nvSpPr>
          <p:cNvPr id="5" name="Espace réservé du numéro de diapositive 4"/>
          <p:cNvSpPr>
            <a:spLocks noGrp="1"/>
          </p:cNvSpPr>
          <p:nvPr>
            <p:ph type="sldNum" sz="quarter" idx="12"/>
          </p:nvPr>
        </p:nvSpPr>
        <p:spPr/>
        <p:txBody>
          <a:bodyPr/>
          <a:lstStyle/>
          <a:p>
            <a:fld id="{52EE442E-AFCB-49D7-8681-F3FF55F34AB9}" type="slidenum">
              <a:rPr lang="fr-FR" smtClean="0"/>
              <a:t>5</a:t>
            </a:fld>
            <a:endParaRPr lang="fr-FR"/>
          </a:p>
        </p:txBody>
      </p:sp>
      <p:sp>
        <p:nvSpPr>
          <p:cNvPr id="8" name="Espace réservé de la date 7"/>
          <p:cNvSpPr>
            <a:spLocks noGrp="1"/>
          </p:cNvSpPr>
          <p:nvPr>
            <p:ph type="dt" sz="half" idx="10"/>
          </p:nvPr>
        </p:nvSpPr>
        <p:spPr/>
        <p:txBody>
          <a:bodyPr/>
          <a:lstStyle/>
          <a:p>
            <a:r>
              <a:rPr lang="fr-FR" smtClean="0"/>
              <a:t>25/06/2024</a:t>
            </a:r>
            <a:endParaRPr lang="fr-FR"/>
          </a:p>
        </p:txBody>
      </p:sp>
      <p:sp>
        <p:nvSpPr>
          <p:cNvPr id="9" name="Espace réservé du pied de page 8"/>
          <p:cNvSpPr>
            <a:spLocks noGrp="1"/>
          </p:cNvSpPr>
          <p:nvPr>
            <p:ph type="ftr" sz="quarter" idx="11"/>
          </p:nvPr>
        </p:nvSpPr>
        <p:spPr/>
        <p:txBody>
          <a:bodyPr/>
          <a:lstStyle/>
          <a:p>
            <a:r>
              <a:rPr lang="en-US" smtClean="0"/>
              <a:t>Test Data Scientist: Yassine ZAIM</a:t>
            </a:r>
            <a:endParaRPr lang="fr-FR" dirty="0"/>
          </a:p>
        </p:txBody>
      </p:sp>
      <p:sp>
        <p:nvSpPr>
          <p:cNvPr id="14" name="Espace réservé du contenu 13"/>
          <p:cNvSpPr>
            <a:spLocks noGrp="1"/>
          </p:cNvSpPr>
          <p:nvPr>
            <p:ph idx="1"/>
          </p:nvPr>
        </p:nvSpPr>
        <p:spPr/>
        <p:txBody>
          <a:bodyPr/>
          <a:lstStyle/>
          <a:p>
            <a:r>
              <a:rPr lang="en-US" dirty="0"/>
              <a:t>To study the different key factors contributing to train delays in Belgium, I used the following open </a:t>
            </a:r>
            <a:r>
              <a:rPr lang="en-US" dirty="0" err="1"/>
              <a:t>Infrabel</a:t>
            </a:r>
            <a:r>
              <a:rPr lang="en-US" dirty="0"/>
              <a:t> dataset: </a:t>
            </a:r>
            <a:r>
              <a:rPr lang="fr-FR" b="1" dirty="0" smtClean="0"/>
              <a:t>Incidents </a:t>
            </a:r>
            <a:r>
              <a:rPr lang="fr-FR" b="1" dirty="0"/>
              <a:t>les plus importants en terme d'impact sur la </a:t>
            </a:r>
            <a:r>
              <a:rPr lang="fr-FR" b="1" dirty="0" smtClean="0"/>
              <a:t>ponctualité, </a:t>
            </a:r>
            <a:r>
              <a:rPr lang="fr-FR" dirty="0" smtClean="0">
                <a:hlinkClick r:id="rId2"/>
              </a:rPr>
              <a:t>https</a:t>
            </a:r>
            <a:r>
              <a:rPr lang="fr-FR" dirty="0">
                <a:hlinkClick r:id="rId2"/>
              </a:rPr>
              <a:t>://infrabel.opendatasoft.com/explore/dataset/belangrijkste-incidenten/information/?</a:t>
            </a:r>
            <a:r>
              <a:rPr lang="fr-FR" dirty="0" smtClean="0">
                <a:hlinkClick r:id="rId2"/>
              </a:rPr>
              <a:t>disjunctive.lijn&amp;disjunctive.lieu&amp;disjunctive.description_de_l_incident</a:t>
            </a:r>
            <a:endParaRPr lang="fr-FR" dirty="0" smtClean="0"/>
          </a:p>
          <a:p>
            <a:endParaRPr lang="en-US" dirty="0" smtClean="0"/>
          </a:p>
          <a:p>
            <a:r>
              <a:rPr lang="en-US" dirty="0"/>
              <a:t> </a:t>
            </a:r>
            <a:r>
              <a:rPr lang="en-US" dirty="0" smtClean="0"/>
              <a:t>Another important dataset which will be used is: </a:t>
            </a:r>
            <a:r>
              <a:rPr lang="en-US" b="1" dirty="0"/>
              <a:t>Train punctuality per train and per </a:t>
            </a:r>
            <a:r>
              <a:rPr lang="en-US" b="1" dirty="0" smtClean="0"/>
              <a:t>moment</a:t>
            </a:r>
            <a:r>
              <a:rPr lang="en-US" b="1" dirty="0"/>
              <a:t>, </a:t>
            </a:r>
            <a:r>
              <a:rPr lang="en-US" dirty="0">
                <a:hlinkClick r:id="rId3"/>
              </a:rPr>
              <a:t>https://infrabel.opendatasoft.com/explore/dataset/stiptheid-per-type-trein-en-per-moment/table/?</a:t>
            </a:r>
            <a:r>
              <a:rPr lang="en-US" dirty="0" smtClean="0">
                <a:hlinkClick r:id="rId3"/>
              </a:rPr>
              <a:t>disjunctive.rel&amp;disjunctive.instant&amp;sort=maand</a:t>
            </a:r>
            <a:endParaRPr lang="en-US" dirty="0" smtClean="0"/>
          </a:p>
          <a:p>
            <a:endParaRPr lang="en-US" dirty="0" smtClean="0"/>
          </a:p>
          <a:p>
            <a:endParaRPr lang="fr-FR" dirty="0"/>
          </a:p>
        </p:txBody>
      </p:sp>
    </p:spTree>
    <p:extLst>
      <p:ext uri="{BB962C8B-B14F-4D97-AF65-F5344CB8AC3E}">
        <p14:creationId xmlns:p14="http://schemas.microsoft.com/office/powerpoint/2010/main" val="2673040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3192" y="632279"/>
            <a:ext cx="9275885" cy="827243"/>
          </a:xfrm>
        </p:spPr>
        <p:txBody>
          <a:bodyPr/>
          <a:lstStyle/>
          <a:p>
            <a:r>
              <a:rPr lang="fr-FR" altLang="fr-FR" sz="3200" dirty="0" smtClean="0"/>
              <a:t/>
            </a:r>
            <a:br>
              <a:rPr lang="fr-FR" altLang="fr-FR" sz="3200" dirty="0" smtClean="0"/>
            </a:br>
            <a:r>
              <a:rPr lang="fr-FR" altLang="fr-FR" sz="3200" dirty="0" smtClean="0"/>
              <a:t>The </a:t>
            </a:r>
            <a:r>
              <a:rPr lang="fr-FR" altLang="fr-FR" sz="3200" dirty="0"/>
              <a:t>key </a:t>
            </a:r>
            <a:r>
              <a:rPr lang="fr-FR" altLang="fr-FR" sz="3200" dirty="0" err="1"/>
              <a:t>factors</a:t>
            </a:r>
            <a:r>
              <a:rPr lang="fr-FR" altLang="fr-FR" sz="3200" dirty="0"/>
              <a:t> </a:t>
            </a:r>
            <a:r>
              <a:rPr lang="fr-FR" altLang="fr-FR" sz="3200" dirty="0" smtClean="0"/>
              <a:t>of train </a:t>
            </a:r>
            <a:r>
              <a:rPr lang="fr-FR" altLang="fr-FR" sz="3200" dirty="0" err="1"/>
              <a:t>delays</a:t>
            </a:r>
            <a:r>
              <a:rPr lang="fr-FR" altLang="fr-FR" sz="3200" dirty="0"/>
              <a:t> in </a:t>
            </a:r>
            <a:r>
              <a:rPr lang="fr-FR" altLang="fr-FR" sz="3200" dirty="0" err="1" smtClean="0"/>
              <a:t>Belgium</a:t>
            </a:r>
            <a:r>
              <a:rPr lang="fr-FR" altLang="fr-FR" sz="3200" dirty="0"/>
              <a:t/>
            </a:r>
            <a:br>
              <a:rPr lang="fr-FR" altLang="fr-FR" sz="3200" dirty="0"/>
            </a:br>
            <a:r>
              <a:rPr lang="fr-FR" altLang="fr-FR" sz="2400" b="1" dirty="0" smtClean="0">
                <a:solidFill>
                  <a:schemeClr val="accent3"/>
                </a:solidFill>
              </a:rPr>
              <a:t>Delay per Incident</a:t>
            </a:r>
            <a:endParaRPr lang="fr-FR" sz="2400" b="1" dirty="0">
              <a:solidFill>
                <a:schemeClr val="accent3"/>
              </a:solidFill>
            </a:endParaRPr>
          </a:p>
        </p:txBody>
      </p:sp>
      <p:sp>
        <p:nvSpPr>
          <p:cNvPr id="5" name="Espace réservé du numéro de diapositive 4"/>
          <p:cNvSpPr>
            <a:spLocks noGrp="1"/>
          </p:cNvSpPr>
          <p:nvPr>
            <p:ph type="sldNum" sz="quarter" idx="12"/>
          </p:nvPr>
        </p:nvSpPr>
        <p:spPr/>
        <p:txBody>
          <a:bodyPr/>
          <a:lstStyle/>
          <a:p>
            <a:fld id="{52EE442E-AFCB-49D7-8681-F3FF55F34AB9}" type="slidenum">
              <a:rPr lang="fr-FR" smtClean="0"/>
              <a:t>6</a:t>
            </a:fld>
            <a:endParaRPr lang="fr-FR"/>
          </a:p>
        </p:txBody>
      </p:sp>
      <p:sp>
        <p:nvSpPr>
          <p:cNvPr id="8" name="Espace réservé de la date 7"/>
          <p:cNvSpPr>
            <a:spLocks noGrp="1"/>
          </p:cNvSpPr>
          <p:nvPr>
            <p:ph type="dt" sz="half" idx="10"/>
          </p:nvPr>
        </p:nvSpPr>
        <p:spPr/>
        <p:txBody>
          <a:bodyPr/>
          <a:lstStyle/>
          <a:p>
            <a:r>
              <a:rPr lang="fr-FR" smtClean="0"/>
              <a:t>25/06/2024</a:t>
            </a:r>
            <a:endParaRPr lang="fr-FR"/>
          </a:p>
        </p:txBody>
      </p:sp>
      <p:sp>
        <p:nvSpPr>
          <p:cNvPr id="9" name="Espace réservé du pied de page 8"/>
          <p:cNvSpPr>
            <a:spLocks noGrp="1"/>
          </p:cNvSpPr>
          <p:nvPr>
            <p:ph type="ftr" sz="quarter" idx="11"/>
          </p:nvPr>
        </p:nvSpPr>
        <p:spPr/>
        <p:txBody>
          <a:bodyPr/>
          <a:lstStyle/>
          <a:p>
            <a:r>
              <a:rPr lang="en-US" smtClean="0"/>
              <a:t>Test Data Scientist: Yassine ZAIM</a:t>
            </a:r>
            <a:endParaRPr lang="fr-FR" dirty="0"/>
          </a:p>
        </p:txBody>
      </p:sp>
      <p:pic>
        <p:nvPicPr>
          <p:cNvPr id="12" name="Espace réservé du contenu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89839" y="2263467"/>
            <a:ext cx="8502161" cy="4211226"/>
          </a:xfrm>
        </p:spPr>
      </p:pic>
      <p:sp>
        <p:nvSpPr>
          <p:cNvPr id="3" name="ZoneTexte 2"/>
          <p:cNvSpPr txBox="1"/>
          <p:nvPr/>
        </p:nvSpPr>
        <p:spPr>
          <a:xfrm>
            <a:off x="439615" y="2532185"/>
            <a:ext cx="3112478" cy="5909310"/>
          </a:xfrm>
          <a:prstGeom prst="rect">
            <a:avLst/>
          </a:prstGeom>
          <a:noFill/>
        </p:spPr>
        <p:txBody>
          <a:bodyPr wrap="square" rtlCol="0">
            <a:spAutoFit/>
          </a:bodyPr>
          <a:lstStyle/>
          <a:p>
            <a:r>
              <a:rPr lang="fr-FR" dirty="0" smtClean="0"/>
              <a:t>The </a:t>
            </a:r>
            <a:r>
              <a:rPr lang="fr-FR" dirty="0" err="1" smtClean="0"/>
              <a:t>frequency</a:t>
            </a:r>
            <a:r>
              <a:rPr lang="fr-FR" dirty="0" smtClean="0"/>
              <a:t> of train </a:t>
            </a:r>
            <a:r>
              <a:rPr lang="fr-FR" dirty="0" err="1" smtClean="0"/>
              <a:t>with</a:t>
            </a:r>
            <a:r>
              <a:rPr lang="fr-FR" dirty="0" smtClean="0"/>
              <a:t> </a:t>
            </a:r>
            <a:r>
              <a:rPr lang="fr-FR" dirty="0" err="1" smtClean="0"/>
              <a:t>delays</a:t>
            </a:r>
            <a:r>
              <a:rPr lang="fr-FR" dirty="0" smtClean="0"/>
              <a:t> in </a:t>
            </a:r>
            <a:r>
              <a:rPr lang="fr-FR" dirty="0" err="1" smtClean="0"/>
              <a:t>term</a:t>
            </a:r>
            <a:r>
              <a:rPr lang="fr-FR" dirty="0" smtClean="0"/>
              <a:t> of the </a:t>
            </a:r>
            <a:r>
              <a:rPr lang="fr-FR" dirty="0" err="1" smtClean="0"/>
              <a:t>kind</a:t>
            </a:r>
            <a:r>
              <a:rPr lang="fr-FR" dirty="0" smtClean="0"/>
              <a:t> of </a:t>
            </a:r>
            <a:r>
              <a:rPr lang="fr-FR" b="1" dirty="0" smtClean="0"/>
              <a:t>incident. </a:t>
            </a:r>
          </a:p>
          <a:p>
            <a:endParaRPr lang="fr-FR" b="1" dirty="0" smtClean="0"/>
          </a:p>
          <a:p>
            <a:r>
              <a:rPr lang="fr-FR" dirty="0" err="1"/>
              <a:t>We</a:t>
            </a:r>
            <a:r>
              <a:rPr lang="fr-FR" dirty="0"/>
              <a:t> observe </a:t>
            </a:r>
            <a:r>
              <a:rPr lang="fr-FR" dirty="0" err="1"/>
              <a:t>that</a:t>
            </a:r>
            <a:r>
              <a:rPr lang="fr-FR" dirty="0"/>
              <a:t> the incident </a:t>
            </a:r>
            <a:r>
              <a:rPr lang="fr-FR" dirty="0" err="1"/>
              <a:t>causing</a:t>
            </a:r>
            <a:r>
              <a:rPr lang="fr-FR" dirty="0"/>
              <a:t> more </a:t>
            </a:r>
            <a:r>
              <a:rPr lang="fr-FR" dirty="0" err="1"/>
              <a:t>delays</a:t>
            </a:r>
            <a:r>
              <a:rPr lang="fr-FR" dirty="0"/>
              <a:t> are:</a:t>
            </a:r>
          </a:p>
          <a:p>
            <a:pPr marL="342900" indent="-342900">
              <a:buFont typeface="Wingdings" panose="05000000000000000000" pitchFamily="2" charset="2"/>
              <a:buChar char="Ø"/>
            </a:pPr>
            <a:r>
              <a:rPr lang="fr-FR" b="1" dirty="0" smtClean="0"/>
              <a:t>Intrusion </a:t>
            </a:r>
            <a:r>
              <a:rPr lang="fr-FR" b="1" dirty="0" err="1"/>
              <a:t>into</a:t>
            </a:r>
            <a:r>
              <a:rPr lang="fr-FR" b="1" dirty="0"/>
              <a:t> </a:t>
            </a:r>
            <a:r>
              <a:rPr lang="fr-FR" b="1" dirty="0" smtClean="0"/>
              <a:t>the </a:t>
            </a:r>
            <a:r>
              <a:rPr lang="fr-FR" b="1" dirty="0" err="1" smtClean="0"/>
              <a:t>tracks</a:t>
            </a:r>
            <a:r>
              <a:rPr lang="fr-FR" b="1" dirty="0" smtClean="0"/>
              <a:t>.</a:t>
            </a:r>
          </a:p>
          <a:p>
            <a:pPr marL="342900" indent="-342900">
              <a:buFont typeface="Wingdings" panose="05000000000000000000" pitchFamily="2" charset="2"/>
              <a:buChar char="Ø"/>
            </a:pPr>
            <a:r>
              <a:rPr lang="fr-FR" b="1" dirty="0" smtClean="0"/>
              <a:t>Collision </a:t>
            </a:r>
            <a:r>
              <a:rPr lang="fr-FR" b="1" dirty="0" err="1" smtClean="0"/>
              <a:t>with</a:t>
            </a:r>
            <a:r>
              <a:rPr lang="fr-FR" b="1" dirty="0" smtClean="0"/>
              <a:t> a </a:t>
            </a:r>
            <a:r>
              <a:rPr lang="fr-FR" b="1" dirty="0" err="1" smtClean="0"/>
              <a:t>person</a:t>
            </a:r>
            <a:r>
              <a:rPr lang="fr-FR" b="1" dirty="0" smtClean="0"/>
              <a:t>.</a:t>
            </a:r>
          </a:p>
          <a:p>
            <a:pPr marL="342900" indent="-342900">
              <a:buFont typeface="Wingdings" panose="05000000000000000000" pitchFamily="2" charset="2"/>
              <a:buChar char="Ø"/>
            </a:pPr>
            <a:r>
              <a:rPr lang="fr-FR" b="1" dirty="0" smtClean="0"/>
              <a:t>Damage </a:t>
            </a:r>
            <a:r>
              <a:rPr lang="fr-FR" b="1" dirty="0" err="1" smtClean="0"/>
              <a:t>rolling</a:t>
            </a:r>
            <a:r>
              <a:rPr lang="fr-FR" b="1" dirty="0" smtClean="0"/>
              <a:t> stock.</a:t>
            </a:r>
          </a:p>
          <a:p>
            <a:pPr marL="342900" indent="-342900">
              <a:buFont typeface="Wingdings" panose="05000000000000000000" pitchFamily="2" charset="2"/>
              <a:buChar char="Ø"/>
            </a:pPr>
            <a:r>
              <a:rPr lang="fr-FR" b="1" dirty="0" smtClean="0"/>
              <a:t>Damage </a:t>
            </a:r>
            <a:r>
              <a:rPr lang="fr-FR" b="1" dirty="0" err="1" smtClean="0"/>
              <a:t>Catenary</a:t>
            </a:r>
            <a:endParaRPr lang="fr-FR" b="1" dirty="0" smtClean="0"/>
          </a:p>
          <a:p>
            <a:pPr marL="342900" indent="-342900">
              <a:buFont typeface="Wingdings" panose="05000000000000000000" pitchFamily="2" charset="2"/>
              <a:buChar char="Ø"/>
            </a:pPr>
            <a:r>
              <a:rPr lang="fr-FR" b="1" dirty="0" smtClean="0"/>
              <a:t>etc.</a:t>
            </a:r>
            <a:endParaRPr lang="fr-FR" b="1" dirty="0"/>
          </a:p>
          <a:p>
            <a:endParaRPr lang="fr-FR" b="1" dirty="0" smtClean="0"/>
          </a:p>
          <a:p>
            <a:endParaRPr lang="fr-FR" b="1" dirty="0"/>
          </a:p>
          <a:p>
            <a:endParaRPr lang="fr-FR" b="1" dirty="0" smtClean="0"/>
          </a:p>
          <a:p>
            <a:endParaRPr lang="fr-FR" b="1" dirty="0"/>
          </a:p>
          <a:p>
            <a:endParaRPr lang="fr-FR" b="1" dirty="0" smtClean="0"/>
          </a:p>
          <a:p>
            <a:endParaRPr lang="fr-FR" b="1" dirty="0"/>
          </a:p>
          <a:p>
            <a:endParaRPr lang="fr-FR" b="1" dirty="0" smtClean="0"/>
          </a:p>
          <a:p>
            <a:endParaRPr lang="fr-FR" b="1" dirty="0"/>
          </a:p>
        </p:txBody>
      </p:sp>
    </p:spTree>
    <p:extLst>
      <p:ext uri="{BB962C8B-B14F-4D97-AF65-F5344CB8AC3E}">
        <p14:creationId xmlns:p14="http://schemas.microsoft.com/office/powerpoint/2010/main" val="4272521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3192" y="632279"/>
            <a:ext cx="9275885" cy="827243"/>
          </a:xfrm>
        </p:spPr>
        <p:txBody>
          <a:bodyPr/>
          <a:lstStyle/>
          <a:p>
            <a:r>
              <a:rPr lang="fr-FR" altLang="fr-FR" sz="3200" dirty="0"/>
              <a:t/>
            </a:r>
            <a:br>
              <a:rPr lang="fr-FR" altLang="fr-FR" sz="3200" dirty="0"/>
            </a:br>
            <a:r>
              <a:rPr lang="fr-FR" altLang="fr-FR" sz="3200" dirty="0"/>
              <a:t>The key </a:t>
            </a:r>
            <a:r>
              <a:rPr lang="fr-FR" altLang="fr-FR" sz="3200" dirty="0" err="1"/>
              <a:t>factors</a:t>
            </a:r>
            <a:r>
              <a:rPr lang="fr-FR" altLang="fr-FR" sz="3200" dirty="0"/>
              <a:t> of train </a:t>
            </a:r>
            <a:r>
              <a:rPr lang="fr-FR" altLang="fr-FR" sz="3200" dirty="0" err="1"/>
              <a:t>delays</a:t>
            </a:r>
            <a:r>
              <a:rPr lang="fr-FR" altLang="fr-FR" sz="3200" dirty="0"/>
              <a:t> in </a:t>
            </a:r>
            <a:r>
              <a:rPr lang="fr-FR" altLang="fr-FR" sz="3200" dirty="0" err="1"/>
              <a:t>Belgium</a:t>
            </a:r>
            <a:r>
              <a:rPr lang="fr-FR" altLang="fr-FR" sz="3200" dirty="0"/>
              <a:t/>
            </a:r>
            <a:br>
              <a:rPr lang="fr-FR" altLang="fr-FR" sz="3200" dirty="0"/>
            </a:br>
            <a:r>
              <a:rPr lang="fr-FR" altLang="fr-FR" sz="2400" b="1" dirty="0">
                <a:solidFill>
                  <a:schemeClr val="accent3"/>
                </a:solidFill>
              </a:rPr>
              <a:t>Delay per Incident</a:t>
            </a:r>
            <a:endParaRPr lang="fr-FR" sz="2400" dirty="0">
              <a:solidFill>
                <a:schemeClr val="accent3"/>
              </a:solidFill>
            </a:endParaRPr>
          </a:p>
        </p:txBody>
      </p:sp>
      <p:sp>
        <p:nvSpPr>
          <p:cNvPr id="5" name="Espace réservé du numéro de diapositive 4"/>
          <p:cNvSpPr>
            <a:spLocks noGrp="1"/>
          </p:cNvSpPr>
          <p:nvPr>
            <p:ph type="sldNum" sz="quarter" idx="12"/>
          </p:nvPr>
        </p:nvSpPr>
        <p:spPr/>
        <p:txBody>
          <a:bodyPr/>
          <a:lstStyle/>
          <a:p>
            <a:fld id="{52EE442E-AFCB-49D7-8681-F3FF55F34AB9}" type="slidenum">
              <a:rPr lang="fr-FR" smtClean="0"/>
              <a:t>7</a:t>
            </a:fld>
            <a:endParaRPr lang="fr-FR"/>
          </a:p>
        </p:txBody>
      </p:sp>
      <p:sp>
        <p:nvSpPr>
          <p:cNvPr id="8" name="Espace réservé de la date 7"/>
          <p:cNvSpPr>
            <a:spLocks noGrp="1"/>
          </p:cNvSpPr>
          <p:nvPr>
            <p:ph type="dt" sz="half" idx="10"/>
          </p:nvPr>
        </p:nvSpPr>
        <p:spPr/>
        <p:txBody>
          <a:bodyPr/>
          <a:lstStyle/>
          <a:p>
            <a:r>
              <a:rPr lang="fr-FR" smtClean="0"/>
              <a:t>25/06/2024</a:t>
            </a:r>
            <a:endParaRPr lang="fr-FR"/>
          </a:p>
        </p:txBody>
      </p:sp>
      <p:sp>
        <p:nvSpPr>
          <p:cNvPr id="9" name="Espace réservé du pied de page 8"/>
          <p:cNvSpPr>
            <a:spLocks noGrp="1"/>
          </p:cNvSpPr>
          <p:nvPr>
            <p:ph type="ftr" sz="quarter" idx="11"/>
          </p:nvPr>
        </p:nvSpPr>
        <p:spPr/>
        <p:txBody>
          <a:bodyPr/>
          <a:lstStyle/>
          <a:p>
            <a:r>
              <a:rPr lang="en-US" smtClean="0"/>
              <a:t>Test Data Scientist: Yassine ZAIM</a:t>
            </a:r>
            <a:endParaRPr lang="fr-FR" dirty="0"/>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3300" y="2283716"/>
            <a:ext cx="8639908" cy="4190977"/>
          </a:xfrm>
        </p:spPr>
      </p:pic>
      <p:sp>
        <p:nvSpPr>
          <p:cNvPr id="7" name="ZoneTexte 6"/>
          <p:cNvSpPr txBox="1"/>
          <p:nvPr/>
        </p:nvSpPr>
        <p:spPr>
          <a:xfrm>
            <a:off x="228600" y="2532185"/>
            <a:ext cx="3525715" cy="5909310"/>
          </a:xfrm>
          <a:prstGeom prst="rect">
            <a:avLst/>
          </a:prstGeom>
          <a:noFill/>
        </p:spPr>
        <p:txBody>
          <a:bodyPr wrap="square" rtlCol="0">
            <a:spAutoFit/>
          </a:bodyPr>
          <a:lstStyle/>
          <a:p>
            <a:r>
              <a:rPr lang="fr-FR" dirty="0" smtClean="0"/>
              <a:t>It </a:t>
            </a:r>
            <a:r>
              <a:rPr lang="fr-FR" dirty="0" err="1" smtClean="0"/>
              <a:t>is</a:t>
            </a:r>
            <a:r>
              <a:rPr lang="fr-FR" dirty="0" smtClean="0"/>
              <a:t> more </a:t>
            </a:r>
            <a:r>
              <a:rPr lang="fr-FR" dirty="0" err="1" smtClean="0"/>
              <a:t>appropriate</a:t>
            </a:r>
            <a:r>
              <a:rPr lang="fr-FR" dirty="0" smtClean="0"/>
              <a:t> to </a:t>
            </a:r>
            <a:r>
              <a:rPr lang="fr-FR" dirty="0" err="1" smtClean="0"/>
              <a:t>study</a:t>
            </a:r>
            <a:r>
              <a:rPr lang="fr-FR" dirty="0" smtClean="0"/>
              <a:t> the </a:t>
            </a:r>
            <a:r>
              <a:rPr lang="fr-FR" dirty="0" err="1" smtClean="0"/>
              <a:t>delay</a:t>
            </a:r>
            <a:r>
              <a:rPr lang="fr-FR" dirty="0" smtClean="0"/>
              <a:t> in minutes </a:t>
            </a:r>
            <a:r>
              <a:rPr lang="fr-FR" dirty="0" err="1" smtClean="0"/>
              <a:t>caused</a:t>
            </a:r>
            <a:r>
              <a:rPr lang="fr-FR" dirty="0" smtClean="0"/>
              <a:t> by the </a:t>
            </a:r>
            <a:r>
              <a:rPr lang="fr-FR" dirty="0" err="1" smtClean="0"/>
              <a:t>different</a:t>
            </a:r>
            <a:r>
              <a:rPr lang="fr-FR" dirty="0" smtClean="0"/>
              <a:t> incidents </a:t>
            </a:r>
            <a:r>
              <a:rPr lang="fr-FR" dirty="0" err="1" smtClean="0"/>
              <a:t>instead</a:t>
            </a:r>
            <a:r>
              <a:rPr lang="fr-FR" dirty="0" smtClean="0"/>
              <a:t> of the </a:t>
            </a:r>
            <a:r>
              <a:rPr lang="fr-FR" dirty="0" err="1" smtClean="0"/>
              <a:t>frequency</a:t>
            </a:r>
            <a:r>
              <a:rPr lang="fr-FR" dirty="0" smtClean="0"/>
              <a:t> of train </a:t>
            </a:r>
            <a:r>
              <a:rPr lang="fr-FR" dirty="0" err="1" smtClean="0"/>
              <a:t>with</a:t>
            </a:r>
            <a:r>
              <a:rPr lang="fr-FR" dirty="0" smtClean="0"/>
              <a:t> </a:t>
            </a:r>
            <a:r>
              <a:rPr lang="fr-FR" dirty="0" err="1" smtClean="0"/>
              <a:t>delays</a:t>
            </a:r>
            <a:r>
              <a:rPr lang="fr-FR" b="1" dirty="0" smtClean="0"/>
              <a:t>. </a:t>
            </a:r>
          </a:p>
          <a:p>
            <a:endParaRPr lang="fr-FR" b="1" dirty="0" smtClean="0"/>
          </a:p>
          <a:p>
            <a:r>
              <a:rPr lang="fr-FR" dirty="0" err="1" smtClean="0"/>
              <a:t>Based</a:t>
            </a:r>
            <a:r>
              <a:rPr lang="fr-FR" dirty="0" smtClean="0"/>
              <a:t> on </a:t>
            </a:r>
            <a:r>
              <a:rPr lang="fr-FR" dirty="0" err="1" smtClean="0"/>
              <a:t>that</a:t>
            </a:r>
            <a:r>
              <a:rPr lang="fr-FR" dirty="0" smtClean="0"/>
              <a:t> </a:t>
            </a:r>
            <a:r>
              <a:rPr lang="fr-FR" dirty="0" err="1" smtClean="0"/>
              <a:t>we</a:t>
            </a:r>
            <a:r>
              <a:rPr lang="fr-FR" dirty="0" smtClean="0"/>
              <a:t> </a:t>
            </a:r>
            <a:r>
              <a:rPr lang="fr-FR" dirty="0"/>
              <a:t>observe </a:t>
            </a:r>
            <a:r>
              <a:rPr lang="fr-FR" dirty="0" err="1"/>
              <a:t>that</a:t>
            </a:r>
            <a:r>
              <a:rPr lang="fr-FR" dirty="0"/>
              <a:t> the incident </a:t>
            </a:r>
            <a:r>
              <a:rPr lang="fr-FR" dirty="0" err="1"/>
              <a:t>causing</a:t>
            </a:r>
            <a:r>
              <a:rPr lang="fr-FR" dirty="0"/>
              <a:t> more </a:t>
            </a:r>
            <a:r>
              <a:rPr lang="fr-FR" dirty="0" err="1"/>
              <a:t>delays</a:t>
            </a:r>
            <a:r>
              <a:rPr lang="fr-FR" dirty="0"/>
              <a:t> are:</a:t>
            </a:r>
          </a:p>
          <a:p>
            <a:pPr marL="342900" indent="-342900">
              <a:buFont typeface="Wingdings" panose="05000000000000000000" pitchFamily="2" charset="2"/>
              <a:buChar char="Ø"/>
            </a:pPr>
            <a:r>
              <a:rPr lang="fr-FR" dirty="0"/>
              <a:t> </a:t>
            </a:r>
            <a:r>
              <a:rPr lang="fr-FR" b="1" dirty="0"/>
              <a:t>Intrusion </a:t>
            </a:r>
            <a:r>
              <a:rPr lang="fr-FR" b="1" dirty="0" err="1"/>
              <a:t>into</a:t>
            </a:r>
            <a:r>
              <a:rPr lang="fr-FR" b="1" dirty="0"/>
              <a:t> </a:t>
            </a:r>
            <a:r>
              <a:rPr lang="fr-FR" b="1" dirty="0" smtClean="0"/>
              <a:t>the </a:t>
            </a:r>
            <a:r>
              <a:rPr lang="fr-FR" b="1" dirty="0" err="1" smtClean="0"/>
              <a:t>tracks</a:t>
            </a:r>
            <a:r>
              <a:rPr lang="fr-FR" b="1" dirty="0" smtClean="0"/>
              <a:t>.</a:t>
            </a:r>
          </a:p>
          <a:p>
            <a:pPr marL="342900" indent="-342900">
              <a:buFont typeface="Wingdings" panose="05000000000000000000" pitchFamily="2" charset="2"/>
              <a:buChar char="Ø"/>
            </a:pPr>
            <a:r>
              <a:rPr lang="fr-FR" b="1" dirty="0"/>
              <a:t> </a:t>
            </a:r>
            <a:r>
              <a:rPr lang="fr-FR" b="1" dirty="0" err="1" smtClean="0"/>
              <a:t>Weather</a:t>
            </a:r>
            <a:r>
              <a:rPr lang="fr-FR" b="1" dirty="0" smtClean="0"/>
              <a:t> conditions</a:t>
            </a:r>
          </a:p>
          <a:p>
            <a:pPr marL="342900" indent="-342900">
              <a:buFont typeface="Wingdings" panose="05000000000000000000" pitchFamily="2" charset="2"/>
              <a:buChar char="Ø"/>
            </a:pPr>
            <a:r>
              <a:rPr lang="fr-FR" b="1" dirty="0" smtClean="0"/>
              <a:t>Collision </a:t>
            </a:r>
            <a:r>
              <a:rPr lang="fr-FR" b="1" dirty="0" err="1" smtClean="0"/>
              <a:t>with</a:t>
            </a:r>
            <a:r>
              <a:rPr lang="fr-FR" b="1" dirty="0" smtClean="0"/>
              <a:t> a </a:t>
            </a:r>
            <a:r>
              <a:rPr lang="fr-FR" b="1" dirty="0" err="1" smtClean="0"/>
              <a:t>person</a:t>
            </a:r>
            <a:r>
              <a:rPr lang="fr-FR" b="1" dirty="0" smtClean="0"/>
              <a:t>.</a:t>
            </a:r>
          </a:p>
          <a:p>
            <a:pPr marL="342900" indent="-342900">
              <a:buFont typeface="Wingdings" panose="05000000000000000000" pitchFamily="2" charset="2"/>
              <a:buChar char="Ø"/>
            </a:pPr>
            <a:r>
              <a:rPr lang="fr-FR" b="1" dirty="0" smtClean="0"/>
              <a:t>etc.</a:t>
            </a:r>
          </a:p>
          <a:p>
            <a:endParaRPr lang="fr-FR" b="1" dirty="0" smtClean="0"/>
          </a:p>
          <a:p>
            <a:endParaRPr lang="fr-FR" b="1" dirty="0"/>
          </a:p>
          <a:p>
            <a:endParaRPr lang="fr-FR" b="1" dirty="0" smtClean="0"/>
          </a:p>
          <a:p>
            <a:endParaRPr lang="fr-FR" b="1" dirty="0"/>
          </a:p>
          <a:p>
            <a:endParaRPr lang="fr-FR" b="1" dirty="0" smtClean="0"/>
          </a:p>
          <a:p>
            <a:endParaRPr lang="fr-FR" b="1" dirty="0"/>
          </a:p>
          <a:p>
            <a:endParaRPr lang="fr-FR" b="1" dirty="0" smtClean="0"/>
          </a:p>
          <a:p>
            <a:endParaRPr lang="fr-FR" b="1" dirty="0"/>
          </a:p>
        </p:txBody>
      </p:sp>
    </p:spTree>
    <p:extLst>
      <p:ext uri="{BB962C8B-B14F-4D97-AF65-F5344CB8AC3E}">
        <p14:creationId xmlns:p14="http://schemas.microsoft.com/office/powerpoint/2010/main" val="1599863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3192" y="632279"/>
            <a:ext cx="9275885" cy="827243"/>
          </a:xfrm>
        </p:spPr>
        <p:txBody>
          <a:bodyPr/>
          <a:lstStyle/>
          <a:p>
            <a:r>
              <a:rPr lang="fr-FR" altLang="fr-FR" sz="3200" dirty="0"/>
              <a:t/>
            </a:r>
            <a:br>
              <a:rPr lang="fr-FR" altLang="fr-FR" sz="3200" dirty="0"/>
            </a:br>
            <a:r>
              <a:rPr lang="fr-FR" altLang="fr-FR" sz="3200" dirty="0"/>
              <a:t>The key </a:t>
            </a:r>
            <a:r>
              <a:rPr lang="fr-FR" altLang="fr-FR" sz="3200" dirty="0" err="1"/>
              <a:t>factors</a:t>
            </a:r>
            <a:r>
              <a:rPr lang="fr-FR" altLang="fr-FR" sz="3200" dirty="0"/>
              <a:t> of train </a:t>
            </a:r>
            <a:r>
              <a:rPr lang="fr-FR" altLang="fr-FR" sz="3200" dirty="0" err="1"/>
              <a:t>delays</a:t>
            </a:r>
            <a:r>
              <a:rPr lang="fr-FR" altLang="fr-FR" sz="3200" dirty="0"/>
              <a:t> in </a:t>
            </a:r>
            <a:r>
              <a:rPr lang="fr-FR" altLang="fr-FR" sz="3200" dirty="0" err="1"/>
              <a:t>Belgium</a:t>
            </a:r>
            <a:r>
              <a:rPr lang="fr-FR" altLang="fr-FR" sz="3200" dirty="0"/>
              <a:t/>
            </a:r>
            <a:br>
              <a:rPr lang="fr-FR" altLang="fr-FR" sz="3200" dirty="0"/>
            </a:br>
            <a:r>
              <a:rPr lang="fr-FR" altLang="fr-FR" sz="2400" b="1" dirty="0">
                <a:solidFill>
                  <a:schemeClr val="accent3"/>
                </a:solidFill>
              </a:rPr>
              <a:t>Delay per Incident</a:t>
            </a:r>
            <a:endParaRPr lang="fr-FR" sz="2400" dirty="0">
              <a:solidFill>
                <a:schemeClr val="accent3"/>
              </a:solidFill>
            </a:endParaRPr>
          </a:p>
        </p:txBody>
      </p:sp>
      <p:sp>
        <p:nvSpPr>
          <p:cNvPr id="5" name="Espace réservé du numéro de diapositive 4"/>
          <p:cNvSpPr>
            <a:spLocks noGrp="1"/>
          </p:cNvSpPr>
          <p:nvPr>
            <p:ph type="sldNum" sz="quarter" idx="12"/>
          </p:nvPr>
        </p:nvSpPr>
        <p:spPr/>
        <p:txBody>
          <a:bodyPr/>
          <a:lstStyle/>
          <a:p>
            <a:fld id="{52EE442E-AFCB-49D7-8681-F3FF55F34AB9}" type="slidenum">
              <a:rPr lang="fr-FR" smtClean="0"/>
              <a:t>8</a:t>
            </a:fld>
            <a:endParaRPr lang="fr-FR"/>
          </a:p>
        </p:txBody>
      </p:sp>
      <p:sp>
        <p:nvSpPr>
          <p:cNvPr id="8" name="Espace réservé de la date 7"/>
          <p:cNvSpPr>
            <a:spLocks noGrp="1"/>
          </p:cNvSpPr>
          <p:nvPr>
            <p:ph type="dt" sz="half" idx="10"/>
          </p:nvPr>
        </p:nvSpPr>
        <p:spPr/>
        <p:txBody>
          <a:bodyPr/>
          <a:lstStyle/>
          <a:p>
            <a:r>
              <a:rPr lang="fr-FR" smtClean="0"/>
              <a:t>25/06/2024</a:t>
            </a:r>
            <a:endParaRPr lang="fr-FR"/>
          </a:p>
        </p:txBody>
      </p:sp>
      <p:sp>
        <p:nvSpPr>
          <p:cNvPr id="9" name="Espace réservé du pied de page 8"/>
          <p:cNvSpPr>
            <a:spLocks noGrp="1"/>
          </p:cNvSpPr>
          <p:nvPr>
            <p:ph type="ftr" sz="quarter" idx="11"/>
          </p:nvPr>
        </p:nvSpPr>
        <p:spPr/>
        <p:txBody>
          <a:bodyPr/>
          <a:lstStyle/>
          <a:p>
            <a:r>
              <a:rPr lang="en-US" smtClean="0"/>
              <a:t>Test Data Scientist: Yassine ZAIM</a:t>
            </a:r>
            <a:endParaRPr lang="fr-FR" dirty="0"/>
          </a:p>
        </p:txBody>
      </p:sp>
      <p:sp>
        <p:nvSpPr>
          <p:cNvPr id="3" name="Espace réservé du contenu 2"/>
          <p:cNvSpPr>
            <a:spLocks noGrp="1"/>
          </p:cNvSpPr>
          <p:nvPr>
            <p:ph idx="1"/>
          </p:nvPr>
        </p:nvSpPr>
        <p:spPr>
          <a:xfrm>
            <a:off x="951345" y="2398422"/>
            <a:ext cx="6434193" cy="3752996"/>
          </a:xfrm>
        </p:spPr>
        <p:txBody>
          <a:bodyPr>
            <a:normAutofit fontScale="92500" lnSpcReduction="10000"/>
          </a:bodyPr>
          <a:lstStyle/>
          <a:p>
            <a:pPr algn="just"/>
            <a:r>
              <a:rPr lang="en-US" dirty="0" smtClean="0"/>
              <a:t>If we look to the first graph of frequencies of the different incidents causing the delay, we will see that the principal reasons causing the delay are:</a:t>
            </a:r>
          </a:p>
          <a:p>
            <a:pPr lvl="1" algn="just">
              <a:buFont typeface="Wingdings" panose="05000000000000000000" pitchFamily="2" charset="2"/>
              <a:buChar char="§"/>
            </a:pPr>
            <a:r>
              <a:rPr lang="en-US" b="1" dirty="0" smtClean="0"/>
              <a:t>Intrusion into the tracks</a:t>
            </a:r>
          </a:p>
          <a:p>
            <a:pPr lvl="1" algn="just">
              <a:buFont typeface="Wingdings" panose="05000000000000000000" pitchFamily="2" charset="2"/>
              <a:buChar char="§"/>
            </a:pPr>
            <a:r>
              <a:rPr lang="en-US" b="1" dirty="0" smtClean="0"/>
              <a:t>Collision with </a:t>
            </a:r>
            <a:r>
              <a:rPr lang="en-US" b="1" dirty="0" err="1" smtClean="0"/>
              <a:t>peason</a:t>
            </a:r>
            <a:endParaRPr lang="en-US" b="1" dirty="0" smtClean="0"/>
          </a:p>
          <a:p>
            <a:pPr lvl="1" algn="just">
              <a:buFont typeface="Wingdings" panose="05000000000000000000" pitchFamily="2" charset="2"/>
              <a:buChar char="§"/>
            </a:pPr>
            <a:r>
              <a:rPr lang="en-US" b="1" dirty="0" smtClean="0"/>
              <a:t>Damage rolling stock</a:t>
            </a:r>
          </a:p>
          <a:p>
            <a:pPr lvl="1" algn="just">
              <a:buFont typeface="Wingdings" panose="05000000000000000000" pitchFamily="2" charset="2"/>
              <a:buChar char="§"/>
            </a:pPr>
            <a:r>
              <a:rPr lang="fr-FR" b="1" dirty="0"/>
              <a:t>Damage </a:t>
            </a:r>
            <a:r>
              <a:rPr lang="fr-FR" b="1" dirty="0" err="1"/>
              <a:t>Catenary</a:t>
            </a:r>
            <a:endParaRPr lang="fr-FR" b="1" dirty="0"/>
          </a:p>
          <a:p>
            <a:pPr marL="457200" lvl="1" indent="0" algn="just">
              <a:buNone/>
            </a:pPr>
            <a:endParaRPr lang="en-US" dirty="0" smtClean="0"/>
          </a:p>
          <a:p>
            <a:pPr algn="just"/>
            <a:r>
              <a:rPr lang="en-US" dirty="0" smtClean="0"/>
              <a:t>But, </a:t>
            </a:r>
            <a:r>
              <a:rPr lang="en-US" dirty="0"/>
              <a:t>if we consider the sum of time </a:t>
            </a:r>
            <a:r>
              <a:rPr lang="en-US" dirty="0" smtClean="0"/>
              <a:t>delay (</a:t>
            </a:r>
            <a:r>
              <a:rPr lang="en-US" dirty="0" err="1" smtClean="0"/>
              <a:t>mins</a:t>
            </a:r>
            <a:r>
              <a:rPr lang="en-US" dirty="0" smtClean="0"/>
              <a:t>) </a:t>
            </a:r>
            <a:r>
              <a:rPr lang="en-US" dirty="0"/>
              <a:t>for the different </a:t>
            </a:r>
            <a:r>
              <a:rPr lang="en-US" dirty="0" smtClean="0"/>
              <a:t>incidents, </a:t>
            </a:r>
            <a:r>
              <a:rPr lang="en-US" dirty="0"/>
              <a:t>we will </a:t>
            </a:r>
            <a:r>
              <a:rPr lang="en-US" dirty="0" smtClean="0"/>
              <a:t>see </a:t>
            </a:r>
            <a:r>
              <a:rPr lang="en-US" dirty="0"/>
              <a:t>that the </a:t>
            </a:r>
            <a:r>
              <a:rPr lang="en-US" dirty="0" smtClean="0"/>
              <a:t>first problems of delay are </a:t>
            </a:r>
            <a:r>
              <a:rPr lang="en-US" b="1" dirty="0"/>
              <a:t>intrusion into the tracks </a:t>
            </a:r>
            <a:r>
              <a:rPr lang="en-US" b="1" dirty="0" smtClean="0"/>
              <a:t> </a:t>
            </a:r>
            <a:r>
              <a:rPr lang="en-US" dirty="0" smtClean="0"/>
              <a:t>and</a:t>
            </a:r>
            <a:r>
              <a:rPr lang="en-US" b="1" dirty="0" smtClean="0"/>
              <a:t> exceptional </a:t>
            </a:r>
            <a:r>
              <a:rPr lang="en-US" b="1" dirty="0"/>
              <a:t>weather conditions</a:t>
            </a:r>
            <a:r>
              <a:rPr lang="en-US" dirty="0"/>
              <a:t> </a:t>
            </a:r>
            <a:r>
              <a:rPr lang="en-US" dirty="0" smtClean="0"/>
              <a:t>which </a:t>
            </a:r>
            <a:r>
              <a:rPr lang="en-US" dirty="0"/>
              <a:t>causing approximately the same time </a:t>
            </a:r>
            <a:r>
              <a:rPr lang="en-US" dirty="0" smtClean="0"/>
              <a:t>delay.</a:t>
            </a:r>
            <a:endParaRPr lang="en-US" dirty="0"/>
          </a:p>
        </p:txBody>
      </p:sp>
      <p:pic>
        <p:nvPicPr>
          <p:cNvPr id="7" name="Image 6"/>
          <p:cNvPicPr>
            <a:picLocks noChangeAspect="1"/>
          </p:cNvPicPr>
          <p:nvPr/>
        </p:nvPicPr>
        <p:blipFill>
          <a:blip r:embed="rId2"/>
          <a:stretch>
            <a:fillRect/>
          </a:stretch>
        </p:blipFill>
        <p:spPr>
          <a:xfrm>
            <a:off x="7550250" y="2344718"/>
            <a:ext cx="4071312" cy="4064871"/>
          </a:xfrm>
          <a:prstGeom prst="rect">
            <a:avLst/>
          </a:prstGeom>
        </p:spPr>
      </p:pic>
    </p:spTree>
    <p:extLst>
      <p:ext uri="{BB962C8B-B14F-4D97-AF65-F5344CB8AC3E}">
        <p14:creationId xmlns:p14="http://schemas.microsoft.com/office/powerpoint/2010/main" val="148293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2"/>
          <p:cNvPicPr>
            <a:picLocks noGrp="1" noChangeAspect="1"/>
          </p:cNvPicPr>
          <p:nvPr>
            <p:ph idx="1"/>
          </p:nvPr>
        </p:nvPicPr>
        <p:blipFill>
          <a:blip r:embed="rId2"/>
          <a:stretch>
            <a:fillRect/>
          </a:stretch>
        </p:blipFill>
        <p:spPr>
          <a:xfrm>
            <a:off x="448967" y="2490802"/>
            <a:ext cx="2872989" cy="1356478"/>
          </a:xfrm>
          <a:prstGeom prst="rect">
            <a:avLst/>
          </a:prstGeom>
        </p:spPr>
      </p:pic>
      <p:sp>
        <p:nvSpPr>
          <p:cNvPr id="5" name="Espace réservé du numéro de diapositive 4"/>
          <p:cNvSpPr>
            <a:spLocks noGrp="1"/>
          </p:cNvSpPr>
          <p:nvPr>
            <p:ph type="sldNum" sz="quarter" idx="12"/>
          </p:nvPr>
        </p:nvSpPr>
        <p:spPr/>
        <p:txBody>
          <a:bodyPr/>
          <a:lstStyle/>
          <a:p>
            <a:fld id="{52EE442E-AFCB-49D7-8681-F3FF55F34AB9}" type="slidenum">
              <a:rPr lang="fr-FR" smtClean="0"/>
              <a:pPr/>
              <a:t>9</a:t>
            </a:fld>
            <a:endParaRPr lang="fr-FR"/>
          </a:p>
        </p:txBody>
      </p:sp>
      <p:sp>
        <p:nvSpPr>
          <p:cNvPr id="14" name="Espace réservé de la date 13"/>
          <p:cNvSpPr>
            <a:spLocks noGrp="1"/>
          </p:cNvSpPr>
          <p:nvPr>
            <p:ph type="dt" sz="half" idx="10"/>
          </p:nvPr>
        </p:nvSpPr>
        <p:spPr/>
        <p:txBody>
          <a:bodyPr/>
          <a:lstStyle/>
          <a:p>
            <a:r>
              <a:rPr lang="fr-FR" smtClean="0"/>
              <a:t>25/06/2024</a:t>
            </a:r>
            <a:endParaRPr lang="fr-FR"/>
          </a:p>
        </p:txBody>
      </p:sp>
      <p:sp>
        <p:nvSpPr>
          <p:cNvPr id="15" name="Espace réservé du pied de page 14"/>
          <p:cNvSpPr>
            <a:spLocks noGrp="1"/>
          </p:cNvSpPr>
          <p:nvPr>
            <p:ph type="ftr" sz="quarter" idx="11"/>
          </p:nvPr>
        </p:nvSpPr>
        <p:spPr/>
        <p:txBody>
          <a:bodyPr/>
          <a:lstStyle/>
          <a:p>
            <a:r>
              <a:rPr lang="en-US" smtClean="0"/>
              <a:t>Test Data Scientist: Yassine ZAIM</a:t>
            </a:r>
            <a:endParaRPr lang="fr-FR" dirty="0"/>
          </a:p>
        </p:txBody>
      </p:sp>
      <p:sp>
        <p:nvSpPr>
          <p:cNvPr id="11" name="Titre 1"/>
          <p:cNvSpPr>
            <a:spLocks noGrp="1"/>
          </p:cNvSpPr>
          <p:nvPr>
            <p:ph type="title"/>
          </p:nvPr>
        </p:nvSpPr>
        <p:spPr>
          <a:xfrm>
            <a:off x="923192" y="632279"/>
            <a:ext cx="9275885" cy="827243"/>
          </a:xfrm>
        </p:spPr>
        <p:txBody>
          <a:bodyPr/>
          <a:lstStyle/>
          <a:p>
            <a:r>
              <a:rPr lang="fr-FR" altLang="fr-FR" sz="3200" dirty="0"/>
              <a:t/>
            </a:r>
            <a:br>
              <a:rPr lang="fr-FR" altLang="fr-FR" sz="3200" dirty="0"/>
            </a:br>
            <a:r>
              <a:rPr lang="fr-FR" altLang="fr-FR" sz="3200" dirty="0"/>
              <a:t>The key </a:t>
            </a:r>
            <a:r>
              <a:rPr lang="fr-FR" altLang="fr-FR" sz="3200" dirty="0" err="1"/>
              <a:t>factors</a:t>
            </a:r>
            <a:r>
              <a:rPr lang="fr-FR" altLang="fr-FR" sz="3200" dirty="0"/>
              <a:t> of train </a:t>
            </a:r>
            <a:r>
              <a:rPr lang="fr-FR" altLang="fr-FR" sz="3200" dirty="0" err="1"/>
              <a:t>delays</a:t>
            </a:r>
            <a:r>
              <a:rPr lang="fr-FR" altLang="fr-FR" sz="3200" dirty="0"/>
              <a:t> in </a:t>
            </a:r>
            <a:r>
              <a:rPr lang="fr-FR" altLang="fr-FR" sz="3200" dirty="0" err="1"/>
              <a:t>Belgium</a:t>
            </a:r>
            <a:r>
              <a:rPr lang="fr-FR" altLang="fr-FR" sz="3200" dirty="0"/>
              <a:t/>
            </a:r>
            <a:br>
              <a:rPr lang="fr-FR" altLang="fr-FR" sz="3200" dirty="0"/>
            </a:br>
            <a:r>
              <a:rPr lang="fr-FR" altLang="fr-FR" sz="2400" b="1" dirty="0">
                <a:solidFill>
                  <a:schemeClr val="accent3"/>
                </a:solidFill>
              </a:rPr>
              <a:t>Delay per </a:t>
            </a:r>
            <a:r>
              <a:rPr lang="fr-FR" altLang="fr-FR" sz="2400" b="1" dirty="0" smtClean="0">
                <a:solidFill>
                  <a:schemeClr val="accent3"/>
                </a:solidFill>
              </a:rPr>
              <a:t>moment</a:t>
            </a:r>
            <a:endParaRPr lang="fr-FR" sz="3200" dirty="0"/>
          </a:p>
        </p:txBody>
      </p:sp>
      <p:pic>
        <p:nvPicPr>
          <p:cNvPr id="4" name="Image 3"/>
          <p:cNvPicPr>
            <a:picLocks noChangeAspect="1"/>
          </p:cNvPicPr>
          <p:nvPr/>
        </p:nvPicPr>
        <p:blipFill>
          <a:blip r:embed="rId3"/>
          <a:stretch>
            <a:fillRect/>
          </a:stretch>
        </p:blipFill>
        <p:spPr>
          <a:xfrm>
            <a:off x="4325816" y="2490802"/>
            <a:ext cx="2347163" cy="1348857"/>
          </a:xfrm>
          <a:prstGeom prst="rect">
            <a:avLst/>
          </a:prstGeom>
        </p:spPr>
      </p:pic>
      <p:pic>
        <p:nvPicPr>
          <p:cNvPr id="6" name="Image 5"/>
          <p:cNvPicPr>
            <a:picLocks noChangeAspect="1"/>
          </p:cNvPicPr>
          <p:nvPr/>
        </p:nvPicPr>
        <p:blipFill>
          <a:blip r:embed="rId4"/>
          <a:stretch>
            <a:fillRect/>
          </a:stretch>
        </p:blipFill>
        <p:spPr>
          <a:xfrm>
            <a:off x="7171411" y="2574308"/>
            <a:ext cx="4900518" cy="3504281"/>
          </a:xfrm>
          <a:prstGeom prst="rect">
            <a:avLst/>
          </a:prstGeom>
        </p:spPr>
      </p:pic>
      <p:sp>
        <p:nvSpPr>
          <p:cNvPr id="7" name="ZoneTexte 6"/>
          <p:cNvSpPr txBox="1"/>
          <p:nvPr/>
        </p:nvSpPr>
        <p:spPr>
          <a:xfrm>
            <a:off x="448967" y="3956538"/>
            <a:ext cx="2872989" cy="2308324"/>
          </a:xfrm>
          <a:prstGeom prst="rect">
            <a:avLst/>
          </a:prstGeom>
          <a:noFill/>
        </p:spPr>
        <p:txBody>
          <a:bodyPr wrap="square" rtlCol="0">
            <a:spAutoFit/>
          </a:bodyPr>
          <a:lstStyle/>
          <a:p>
            <a:pPr algn="just"/>
            <a:r>
              <a:rPr lang="fr-FR" dirty="0" smtClean="0"/>
              <a:t>It </a:t>
            </a:r>
            <a:r>
              <a:rPr lang="fr-FR" dirty="0" err="1" smtClean="0"/>
              <a:t>is</a:t>
            </a:r>
            <a:r>
              <a:rPr lang="fr-FR" dirty="0" smtClean="0"/>
              <a:t> </a:t>
            </a:r>
            <a:r>
              <a:rPr lang="fr-FR" dirty="0" err="1" smtClean="0"/>
              <a:t>clear</a:t>
            </a:r>
            <a:r>
              <a:rPr lang="fr-FR" dirty="0" smtClean="0"/>
              <a:t> </a:t>
            </a:r>
            <a:r>
              <a:rPr lang="fr-FR" dirty="0" err="1" smtClean="0"/>
              <a:t>from</a:t>
            </a:r>
            <a:r>
              <a:rPr lang="fr-FR" dirty="0" smtClean="0"/>
              <a:t> the </a:t>
            </a:r>
            <a:r>
              <a:rPr lang="fr-FR" dirty="0" err="1" smtClean="0"/>
              <a:t>statistics</a:t>
            </a:r>
            <a:r>
              <a:rPr lang="fr-FR" dirty="0" smtClean="0"/>
              <a:t> of the </a:t>
            </a:r>
            <a:r>
              <a:rPr lang="fr-FR" dirty="0" err="1" smtClean="0"/>
              <a:t>number</a:t>
            </a:r>
            <a:r>
              <a:rPr lang="fr-FR" dirty="0" smtClean="0"/>
              <a:t> of train </a:t>
            </a:r>
            <a:r>
              <a:rPr lang="fr-FR" dirty="0" err="1" smtClean="0"/>
              <a:t>with</a:t>
            </a:r>
            <a:r>
              <a:rPr lang="fr-FR" dirty="0" smtClean="0"/>
              <a:t> </a:t>
            </a:r>
            <a:r>
              <a:rPr lang="fr-FR" dirty="0" err="1" smtClean="0"/>
              <a:t>delay</a:t>
            </a:r>
            <a:r>
              <a:rPr lang="fr-FR" dirty="0" smtClean="0"/>
              <a:t> in </a:t>
            </a:r>
            <a:r>
              <a:rPr lang="fr-FR" dirty="0" err="1" smtClean="0"/>
              <a:t>term</a:t>
            </a:r>
            <a:r>
              <a:rPr lang="fr-FR" dirty="0" smtClean="0"/>
              <a:t> of moments </a:t>
            </a:r>
            <a:r>
              <a:rPr lang="fr-FR" dirty="0" err="1" smtClean="0"/>
              <a:t>that</a:t>
            </a:r>
            <a:r>
              <a:rPr lang="fr-FR" dirty="0" smtClean="0"/>
              <a:t> the </a:t>
            </a:r>
            <a:r>
              <a:rPr lang="fr-FR" b="1" dirty="0" smtClean="0"/>
              <a:t>Off-</a:t>
            </a:r>
            <a:r>
              <a:rPr lang="fr-FR" b="1" dirty="0" err="1" smtClean="0"/>
              <a:t>peak</a:t>
            </a:r>
            <a:r>
              <a:rPr lang="fr-FR" b="1" dirty="0" smtClean="0"/>
              <a:t> </a:t>
            </a:r>
            <a:r>
              <a:rPr lang="fr-FR" b="1" dirty="0" err="1" smtClean="0"/>
              <a:t>hours</a:t>
            </a:r>
            <a:r>
              <a:rPr lang="fr-FR" b="1" dirty="0" smtClean="0"/>
              <a:t> </a:t>
            </a:r>
            <a:r>
              <a:rPr lang="fr-FR" dirty="0" err="1" smtClean="0"/>
              <a:t>there</a:t>
            </a:r>
            <a:r>
              <a:rPr lang="fr-FR" dirty="0" smtClean="0"/>
              <a:t> </a:t>
            </a:r>
            <a:r>
              <a:rPr lang="fr-FR" dirty="0" err="1" smtClean="0"/>
              <a:t>is</a:t>
            </a:r>
            <a:r>
              <a:rPr lang="fr-FR" dirty="0" smtClean="0"/>
              <a:t> more train </a:t>
            </a:r>
            <a:r>
              <a:rPr lang="fr-FR" dirty="0" err="1" smtClean="0"/>
              <a:t>with</a:t>
            </a:r>
            <a:r>
              <a:rPr lang="fr-FR" dirty="0" smtClean="0"/>
              <a:t> </a:t>
            </a:r>
            <a:r>
              <a:rPr lang="fr-FR" dirty="0" err="1" smtClean="0"/>
              <a:t>delay</a:t>
            </a:r>
            <a:r>
              <a:rPr lang="fr-FR" dirty="0"/>
              <a:t> </a:t>
            </a:r>
            <a:r>
              <a:rPr lang="fr-FR" dirty="0" err="1" smtClean="0"/>
              <a:t>then</a:t>
            </a:r>
            <a:r>
              <a:rPr lang="fr-FR" dirty="0" smtClean="0"/>
              <a:t> in the </a:t>
            </a:r>
            <a:r>
              <a:rPr lang="fr-FR" b="1" dirty="0" err="1" smtClean="0"/>
              <a:t>Morning</a:t>
            </a:r>
            <a:r>
              <a:rPr lang="fr-FR" b="1" dirty="0" smtClean="0"/>
              <a:t> </a:t>
            </a:r>
            <a:r>
              <a:rPr lang="fr-FR" b="1" dirty="0" err="1" smtClean="0"/>
              <a:t>peak</a:t>
            </a:r>
            <a:r>
              <a:rPr lang="fr-FR" b="1" dirty="0" smtClean="0"/>
              <a:t> </a:t>
            </a:r>
            <a:r>
              <a:rPr lang="fr-FR" b="1" dirty="0" err="1" smtClean="0"/>
              <a:t>hour</a:t>
            </a:r>
            <a:r>
              <a:rPr lang="fr-FR" b="1" dirty="0" smtClean="0"/>
              <a:t>, etc.</a:t>
            </a:r>
            <a:endParaRPr lang="fr-FR" b="1" dirty="0"/>
          </a:p>
        </p:txBody>
      </p:sp>
      <p:sp>
        <p:nvSpPr>
          <p:cNvPr id="16" name="ZoneTexte 15"/>
          <p:cNvSpPr txBox="1"/>
          <p:nvPr/>
        </p:nvSpPr>
        <p:spPr>
          <a:xfrm>
            <a:off x="3991709" y="3956538"/>
            <a:ext cx="3179702" cy="2308324"/>
          </a:xfrm>
          <a:prstGeom prst="rect">
            <a:avLst/>
          </a:prstGeom>
          <a:noFill/>
        </p:spPr>
        <p:txBody>
          <a:bodyPr wrap="square" rtlCol="0">
            <a:spAutoFit/>
          </a:bodyPr>
          <a:lstStyle/>
          <a:p>
            <a:pPr algn="just"/>
            <a:r>
              <a:rPr lang="fr-FR" dirty="0" smtClean="0"/>
              <a:t>It </a:t>
            </a:r>
            <a:r>
              <a:rPr lang="fr-FR" dirty="0" err="1" smtClean="0"/>
              <a:t>is</a:t>
            </a:r>
            <a:r>
              <a:rPr lang="fr-FR" dirty="0" smtClean="0"/>
              <a:t> </a:t>
            </a:r>
            <a:r>
              <a:rPr lang="fr-FR" dirty="0" err="1" smtClean="0"/>
              <a:t>clear</a:t>
            </a:r>
            <a:r>
              <a:rPr lang="fr-FR" dirty="0" smtClean="0"/>
              <a:t> </a:t>
            </a:r>
            <a:r>
              <a:rPr lang="fr-FR" dirty="0" err="1" smtClean="0"/>
              <a:t>from</a:t>
            </a:r>
            <a:r>
              <a:rPr lang="fr-FR" dirty="0" smtClean="0"/>
              <a:t> the </a:t>
            </a:r>
            <a:r>
              <a:rPr lang="fr-FR" dirty="0" err="1" smtClean="0"/>
              <a:t>statistics</a:t>
            </a:r>
            <a:r>
              <a:rPr lang="fr-FR" dirty="0" smtClean="0"/>
              <a:t> of the </a:t>
            </a:r>
            <a:r>
              <a:rPr lang="fr-FR" dirty="0" err="1" smtClean="0"/>
              <a:t>sum</a:t>
            </a:r>
            <a:r>
              <a:rPr lang="fr-FR" dirty="0" smtClean="0"/>
              <a:t> of minutes of train </a:t>
            </a:r>
            <a:r>
              <a:rPr lang="fr-FR" dirty="0" err="1" smtClean="0"/>
              <a:t>delay</a:t>
            </a:r>
            <a:r>
              <a:rPr lang="fr-FR" dirty="0" smtClean="0"/>
              <a:t> in </a:t>
            </a:r>
            <a:r>
              <a:rPr lang="fr-FR" dirty="0" err="1" smtClean="0"/>
              <a:t>term</a:t>
            </a:r>
            <a:r>
              <a:rPr lang="fr-FR" dirty="0" smtClean="0"/>
              <a:t> of moments and box plot the </a:t>
            </a:r>
            <a:r>
              <a:rPr lang="fr-FR" dirty="0" err="1" smtClean="0"/>
              <a:t>same</a:t>
            </a:r>
            <a:r>
              <a:rPr lang="fr-FR" dirty="0" smtClean="0"/>
              <a:t> </a:t>
            </a:r>
            <a:r>
              <a:rPr lang="fr-FR" dirty="0" err="1" smtClean="0"/>
              <a:t>remark</a:t>
            </a:r>
            <a:r>
              <a:rPr lang="fr-FR" dirty="0"/>
              <a:t> </a:t>
            </a:r>
            <a:r>
              <a:rPr lang="fr-FR" dirty="0" err="1" smtClean="0"/>
              <a:t>that</a:t>
            </a:r>
            <a:r>
              <a:rPr lang="fr-FR" dirty="0" smtClean="0"/>
              <a:t>: In the </a:t>
            </a:r>
            <a:r>
              <a:rPr lang="fr-FR" b="1" dirty="0" smtClean="0"/>
              <a:t>Off-</a:t>
            </a:r>
            <a:r>
              <a:rPr lang="fr-FR" b="1" dirty="0" err="1" smtClean="0"/>
              <a:t>peak</a:t>
            </a:r>
            <a:r>
              <a:rPr lang="fr-FR" b="1" dirty="0" smtClean="0"/>
              <a:t> </a:t>
            </a:r>
            <a:r>
              <a:rPr lang="fr-FR" b="1" dirty="0" err="1" smtClean="0"/>
              <a:t>hours</a:t>
            </a:r>
            <a:r>
              <a:rPr lang="fr-FR" b="1" dirty="0" smtClean="0"/>
              <a:t> </a:t>
            </a:r>
            <a:r>
              <a:rPr lang="fr-FR" dirty="0" smtClean="0"/>
              <a:t>and </a:t>
            </a:r>
            <a:r>
              <a:rPr lang="fr-FR" b="1" dirty="0" err="1" smtClean="0"/>
              <a:t>Morning</a:t>
            </a:r>
            <a:r>
              <a:rPr lang="fr-FR" b="1" dirty="0" smtClean="0"/>
              <a:t> </a:t>
            </a:r>
            <a:r>
              <a:rPr lang="fr-FR" b="1" dirty="0" err="1" smtClean="0"/>
              <a:t>peak</a:t>
            </a:r>
            <a:r>
              <a:rPr lang="fr-FR" b="1" dirty="0" smtClean="0"/>
              <a:t> </a:t>
            </a:r>
            <a:r>
              <a:rPr lang="fr-FR" b="1" dirty="0" err="1" smtClean="0"/>
              <a:t>hour</a:t>
            </a:r>
            <a:r>
              <a:rPr lang="fr-FR" b="1" dirty="0"/>
              <a:t> </a:t>
            </a:r>
            <a:r>
              <a:rPr lang="fr-FR" dirty="0" err="1" smtClean="0"/>
              <a:t>there</a:t>
            </a:r>
            <a:r>
              <a:rPr lang="fr-FR" dirty="0" smtClean="0"/>
              <a:t> </a:t>
            </a:r>
            <a:r>
              <a:rPr lang="fr-FR" dirty="0" err="1" smtClean="0"/>
              <a:t>is</a:t>
            </a:r>
            <a:r>
              <a:rPr lang="fr-FR" dirty="0" smtClean="0"/>
              <a:t> more minutes of </a:t>
            </a:r>
            <a:r>
              <a:rPr lang="fr-FR" dirty="0" err="1" smtClean="0"/>
              <a:t>delay</a:t>
            </a:r>
            <a:r>
              <a:rPr lang="fr-FR" dirty="0" smtClean="0"/>
              <a:t>.</a:t>
            </a:r>
            <a:endParaRPr lang="fr-FR" b="1" dirty="0"/>
          </a:p>
        </p:txBody>
      </p:sp>
    </p:spTree>
    <p:extLst>
      <p:ext uri="{BB962C8B-B14F-4D97-AF65-F5344CB8AC3E}">
        <p14:creationId xmlns:p14="http://schemas.microsoft.com/office/powerpoint/2010/main" val="27361139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2176</Words>
  <Application>Microsoft Office PowerPoint</Application>
  <PresentationFormat>Grand écran</PresentationFormat>
  <Paragraphs>241</Paragraphs>
  <Slides>28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Arial</vt:lpstr>
      <vt:lpstr>Calibri</vt:lpstr>
      <vt:lpstr>Century Gothic</vt:lpstr>
      <vt:lpstr>Times New Roman</vt:lpstr>
      <vt:lpstr>Wingdings</vt:lpstr>
      <vt:lpstr>Wingdings 3</vt:lpstr>
      <vt:lpstr>Salle d’ions</vt:lpstr>
      <vt:lpstr>Test Data Scientist  Yassine ZAIM  25/06/2024</vt:lpstr>
      <vt:lpstr>Data Science Use Case Assignment: Reducing Train Delays in Belgium Using Infrabel Open Data Background </vt:lpstr>
      <vt:lpstr>Plan</vt:lpstr>
      <vt:lpstr>Présentation PowerPoint</vt:lpstr>
      <vt:lpstr> The key factors of train delays in Belgium </vt:lpstr>
      <vt:lpstr> The key factors of train delays in Belgium Delay per Incident</vt:lpstr>
      <vt:lpstr> The key factors of train delays in Belgium Delay per Incident</vt:lpstr>
      <vt:lpstr> The key factors of train delays in Belgium Delay per Incident</vt:lpstr>
      <vt:lpstr> The key factors of train delays in Belgium Delay per moment</vt:lpstr>
      <vt:lpstr> The key factors of train delays in Belgium Delay per train type</vt:lpstr>
      <vt:lpstr>Présentation PowerPoint</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A data-driven approach to reduce the train delays and improve punctuality in Belgium. </vt:lpstr>
      <vt:lpstr>Présentation PowerPoint</vt:lpstr>
      <vt:lpstr>State of the art references on the subject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Yassine ZAIM</dc:creator>
  <cp:lastModifiedBy>Yassine ZAIM</cp:lastModifiedBy>
  <cp:revision>94</cp:revision>
  <dcterms:created xsi:type="dcterms:W3CDTF">2024-06-12T07:49:29Z</dcterms:created>
  <dcterms:modified xsi:type="dcterms:W3CDTF">2024-06-21T13:50:26Z</dcterms:modified>
</cp:coreProperties>
</file>