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423" r:id="rId2"/>
    <p:sldId id="415" r:id="rId3"/>
    <p:sldId id="416" r:id="rId4"/>
    <p:sldId id="417" r:id="rId5"/>
    <p:sldId id="418" r:id="rId6"/>
    <p:sldId id="419" r:id="rId7"/>
    <p:sldId id="420" r:id="rId8"/>
    <p:sldId id="260" r:id="rId9"/>
    <p:sldId id="289" r:id="rId10"/>
    <p:sldId id="290" r:id="rId11"/>
    <p:sldId id="293" r:id="rId12"/>
    <p:sldId id="294" r:id="rId13"/>
    <p:sldId id="295" r:id="rId14"/>
    <p:sldId id="296" r:id="rId15"/>
    <p:sldId id="297" r:id="rId16"/>
    <p:sldId id="302" r:id="rId17"/>
    <p:sldId id="298" r:id="rId18"/>
    <p:sldId id="299" r:id="rId19"/>
    <p:sldId id="300" r:id="rId20"/>
    <p:sldId id="306" r:id="rId21"/>
    <p:sldId id="303" r:id="rId22"/>
    <p:sldId id="304" r:id="rId23"/>
    <p:sldId id="421" r:id="rId24"/>
    <p:sldId id="422" r:id="rId25"/>
    <p:sldId id="424" r:id="rId2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A2965E5E-EB43-4906-8C73-64795FF2873E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Communication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EDAD63E-15D4-4223-B65F-5A62916068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08739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7A789C5-0546-4838-A3EC-0406EAD81ACF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Communication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CEB6252-F9F6-4B2C-981F-BF168B1D33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2591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A4BF0-AFE1-43EE-B95D-7EC073817D1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643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552E2-D57E-49C0-8DCC-4B835B449DDC}" type="datetime1">
              <a:rPr lang="en-US" smtClean="0"/>
              <a:pPr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Sarmad Ullah Khan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100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614A7-E965-4093-8F12-D7D2DE916EE7}" type="datetime1">
              <a:rPr lang="en-US" smtClean="0"/>
              <a:pPr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Sarmad Ullah Khan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0F96-0E37-4EE9-8A8A-AE9EB86E31DD}" type="datetime1">
              <a:rPr lang="en-US" smtClean="0"/>
              <a:pPr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Sarmad Ullah Khan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FBE39-3057-483E-84C8-4A5278EA95BE}" type="datetime1">
              <a:rPr lang="en-US" smtClean="0"/>
              <a:pPr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67600" y="0"/>
            <a:ext cx="1676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Dr. Sarmad Ullah Khan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AA73A-3492-4501-940A-6A8844BA8927}" type="datetime1">
              <a:rPr lang="en-US" smtClean="0"/>
              <a:pPr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Sarmad Ullah Khan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3346B-753C-440E-8459-84E3A223CC6B}" type="datetime1">
              <a:rPr lang="en-US" smtClean="0"/>
              <a:pPr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Sarmad Ullah Khan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C566-10E1-4BF3-A094-6FB903A1D134}" type="datetime1">
              <a:rPr lang="en-US" smtClean="0"/>
              <a:pPr/>
              <a:t>12/11/2020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Sarmad Ullah Khan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BF674-3FE0-4A99-92BF-414483E5597D}" type="datetime1">
              <a:rPr lang="en-US" smtClean="0"/>
              <a:pPr/>
              <a:t>12/11/2020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Sarmad Ullah Khan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294C9-0618-4EA7-B21D-7F5EC62B6888}" type="datetime1">
              <a:rPr lang="en-US" smtClean="0"/>
              <a:pPr/>
              <a:t>12/11/2020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Sarmad Ullah Khan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3BA07-7FF3-43AF-8FB0-D528A16BD334}" type="datetime1">
              <a:rPr lang="en-US" smtClean="0"/>
              <a:pPr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Sarmad Ullah Khan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E6D6-7AA7-461F-ACCC-2DA7DF522D88}" type="datetime1">
              <a:rPr lang="en-US" smtClean="0"/>
              <a:pPr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Sarmad Ullah Khan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7453C-2013-4609-9119-EB9316F15459}" type="datetime1">
              <a:rPr lang="en-US" smtClean="0"/>
              <a:pPr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Dr. Sarmad Ullah Khan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oleObject" Target="../embeddings/oleObject3.bin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oleObject" Target="../embeddings/oleObject4.bin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Analog &amp; Digital Communication Systems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990600"/>
          </a:xfrm>
        </p:spPr>
        <p:txBody>
          <a:bodyPr>
            <a:normAutofit/>
          </a:bodyPr>
          <a:lstStyle/>
          <a:p>
            <a:pPr algn="r"/>
            <a:r>
              <a:rPr lang="en-US" sz="4400" dirty="0" smtClean="0">
                <a:solidFill>
                  <a:srgbClr val="C00000"/>
                </a:solidFill>
              </a:rPr>
              <a:t>Week 2</a:t>
            </a:r>
          </a:p>
        </p:txBody>
      </p:sp>
    </p:spTree>
    <p:extLst>
      <p:ext uri="{BB962C8B-B14F-4D97-AF65-F5344CB8AC3E}">
        <p14:creationId xmlns:p14="http://schemas.microsoft.com/office/powerpoint/2010/main" val="389720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and system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/>
          </a:bodyPr>
          <a:lstStyle/>
          <a:p>
            <a:pPr algn="just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System</a:t>
            </a:r>
          </a:p>
          <a:p>
            <a:pPr lvl="1"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Anti aircraft missile launcher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calculates the future location (OUTPUT)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using the received information</a:t>
            </a:r>
          </a:p>
          <a:p>
            <a:pPr algn="just">
              <a:lnSpc>
                <a:spcPct val="120000"/>
              </a:lnSpc>
            </a:pP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Definition</a:t>
            </a:r>
          </a:p>
          <a:p>
            <a:pPr lvl="1"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System gets a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set of signals as INPUT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yield a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set of signals as OUTPUT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after processing </a:t>
            </a:r>
          </a:p>
          <a:p>
            <a:pPr lvl="1"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System might be a physical device or it might be an algorithm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of Signal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Size of an entity is a </a:t>
            </a:r>
            <a:r>
              <a:rPr lang="en-US" sz="28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quantity/number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that shows </a:t>
            </a:r>
            <a:r>
              <a:rPr lang="en-US" sz="28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largeness or strength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of that entity.</a:t>
            </a:r>
          </a:p>
          <a:p>
            <a:pPr algn="just"/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How signal (amplitude and duration) can be represented by a single number measure?</a:t>
            </a:r>
          </a:p>
          <a:p>
            <a:pPr algn="just"/>
            <a:r>
              <a:rPr lang="en-US" sz="2800" dirty="0" smtClean="0"/>
              <a:t>Such a measure must consider not only the signal amplitude but also its duration.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For example, person’s </a:t>
            </a:r>
            <a:r>
              <a:rPr lang="en-US" sz="28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width ‘r’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8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height ‘h’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 be more precise, single value measure of a person is its </a:t>
            </a:r>
            <a:r>
              <a:rPr lang="en-US" sz="2800" dirty="0" smtClean="0"/>
              <a:t>volume</a:t>
            </a: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81400" y="5486400"/>
            <a:ext cx="2219325" cy="876300"/>
          </a:xfrm>
          <a:prstGeom prst="rect">
            <a:avLst/>
          </a:prstGeo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of Signal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Signal Energy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Area under a signal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g(t)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US" sz="2400" dirty="0" smtClean="0"/>
              <a:t>a possible measure of its </a:t>
            </a:r>
            <a:r>
              <a:rPr lang="en-US" sz="2400" dirty="0" smtClean="0">
                <a:solidFill>
                  <a:srgbClr val="0000CC"/>
                </a:solidFill>
              </a:rPr>
              <a:t>size</a:t>
            </a:r>
            <a:endParaRPr lang="en-US" sz="2400" dirty="0" smtClean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Arial" pitchFamily="34" charset="0"/>
              <a:buChar char="•"/>
            </a:pPr>
            <a:r>
              <a:rPr lang="en-US" sz="2400" dirty="0" smtClean="0"/>
              <a:t>Signal Size takes two values “Amplitude” and “Duration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This measuring approach is defective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large signals having positive and negative portions.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0179" name="Picture 3" descr="C:\Users\DR SARMAD\Desktop\QA_5-0812.jpg itok=q9NyidC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4191000"/>
            <a:ext cx="6781800" cy="1981200"/>
          </a:xfrm>
          <a:prstGeom prst="rect">
            <a:avLst/>
          </a:prstGeo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of Signal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Signal Energy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Positive and negative portions</a:t>
            </a:r>
            <a:r>
              <a:rPr lang="en-US" dirty="0" smtClean="0"/>
              <a:t> might cancel each other, wrongly indicating a signal of small size.</a:t>
            </a:r>
          </a:p>
          <a:p>
            <a:pPr lvl="1" algn="just">
              <a:buFont typeface="Wingdings" pitchFamily="2" charset="2"/>
              <a:buChar char="§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§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§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/>
              <a:t>This can be solved by calculating area under g</a:t>
            </a:r>
            <a:r>
              <a:rPr lang="en-US" baseline="30000" dirty="0" smtClean="0"/>
              <a:t>2</a:t>
            </a:r>
            <a:r>
              <a:rPr lang="en-US" dirty="0" smtClean="0"/>
              <a:t>(t). This measure is called energy of the signal.</a:t>
            </a: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1201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62201" y="5562600"/>
            <a:ext cx="3810000" cy="990600"/>
          </a:xfrm>
          <a:prstGeom prst="rect">
            <a:avLst/>
          </a:prstGeom>
          <a:noFill/>
        </p:spPr>
      </p:pic>
      <p:pic>
        <p:nvPicPr>
          <p:cNvPr id="8" name="Picture 2" descr="C:\Users\DR SARMAD\Desktop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743200"/>
            <a:ext cx="6909955" cy="1666875"/>
          </a:xfrm>
          <a:prstGeom prst="rect">
            <a:avLst/>
          </a:prstGeom>
          <a:noFill/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of Signal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Signal Energy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 definition can be generalized to a complex valued signal g(t) as</a:t>
            </a:r>
          </a:p>
          <a:p>
            <a:pPr lvl="1" algn="just">
              <a:buFont typeface="Wingdings" pitchFamily="2" charset="2"/>
              <a:buChar char="§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§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§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§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/>
              <a:t>Other possible approach is area under |g(t)|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/>
              <a:t>However, energy measure is more desirable in the sense that it is indicative of the signal energy.</a:t>
            </a: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222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81200" y="2819400"/>
            <a:ext cx="4791075" cy="1266825"/>
          </a:xfrm>
          <a:prstGeom prst="rect">
            <a:avLst/>
          </a:prstGeom>
          <a:noFill/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of Signal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648200"/>
          </a:xfrm>
        </p:spPr>
        <p:txBody>
          <a:bodyPr>
            <a:normAutofit/>
          </a:bodyPr>
          <a:lstStyle/>
          <a:p>
            <a:pPr lvl="1" algn="just">
              <a:buFont typeface="Arial" pitchFamily="34" charset="0"/>
              <a:buChar char="•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Signal </a:t>
            </a:r>
            <a:r>
              <a:rPr lang="en-US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energy must be finite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it to be meaningful measure of signal size.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Necessary condition for energy to be finite.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Signal amplitude approaches zero as time approaches infinity</a:t>
            </a:r>
          </a:p>
          <a:p>
            <a:pPr lvl="1" algn="just"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 </a:t>
            </a:r>
            <a:r>
              <a:rPr lang="en-US" dirty="0" smtClean="0"/>
              <a:t>signal a</a:t>
            </a:r>
            <a:r>
              <a:rPr lang="en-US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mplitude does not approach zero, then signal energy is 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infinite.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4206875"/>
            <a:ext cx="2819400" cy="365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of Signal </a:t>
            </a:r>
            <a:endParaRPr lang="en-US" dirty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4" descr="La02F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836737"/>
            <a:ext cx="7315200" cy="2811463"/>
          </a:xfrm>
          <a:prstGeom prst="rect">
            <a:avLst/>
          </a:prstGeom>
          <a:noFill/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5029200"/>
            <a:ext cx="8229600" cy="762000"/>
          </a:xfrm>
        </p:spPr>
        <p:txBody>
          <a:bodyPr>
            <a:normAutofit/>
          </a:bodyPr>
          <a:lstStyle/>
          <a:p>
            <a:pPr marL="514350" indent="-514350" algn="ctr">
              <a:buNone/>
            </a:pPr>
            <a:r>
              <a:rPr lang="en-US" dirty="0" smtClean="0"/>
              <a:t> </a:t>
            </a:r>
            <a:r>
              <a:rPr lang="en-US" sz="1400" dirty="0" smtClean="0"/>
              <a:t>(a)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Signal with finite energy (b) Signal with infinite energy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of Signal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Signal Power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more meaningful measure of the signal size in such a case would be the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time average of signal energy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taken into consideration, which is the average power 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 th</a:t>
            </a:r>
            <a:r>
              <a:rPr lang="en-US" dirty="0" smtClean="0"/>
              <a:t>e signal.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§"/>
            </a:pPr>
            <a:endParaRPr 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None/>
            </a:pPr>
            <a:r>
              <a:rPr lang="en-US" dirty="0" smtClean="0"/>
              <a:t>	</a:t>
            </a:r>
          </a:p>
          <a:p>
            <a:pPr lvl="1" algn="just">
              <a:buFont typeface="Wingdings" pitchFamily="2" charset="2"/>
              <a:buChar char="§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definition can be generalized for complex signals  as</a:t>
            </a:r>
          </a:p>
          <a:p>
            <a:pPr lvl="1" algn="just">
              <a:buFont typeface="Wingdings" pitchFamily="2" charset="2"/>
              <a:buChar char="§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§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§"/>
            </a:pPr>
            <a:endParaRPr lang="en-US" i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§"/>
            </a:pPr>
            <a:r>
              <a:rPr lang="en-US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Signal power is the time average of signal amplitude. </a:t>
            </a: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14600" y="2743200"/>
            <a:ext cx="4972050" cy="1295400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38400" y="4648200"/>
            <a:ext cx="5381625" cy="1295400"/>
          </a:xfrm>
          <a:prstGeom prst="rect">
            <a:avLst/>
          </a:prstGeom>
          <a:noFill/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of Signal </a:t>
            </a:r>
            <a:endParaRPr lang="en-US" dirty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57400" y="3733800"/>
            <a:ext cx="5381625" cy="1295400"/>
          </a:xfrm>
          <a:prstGeom prst="rect">
            <a:avLst/>
          </a:prstGeom>
          <a:noFill/>
        </p:spPr>
      </p:pic>
      <p:pic>
        <p:nvPicPr>
          <p:cNvPr id="28674" name="Picture 2" descr="C:\Users\DR SARMAD\Desktop\sigsize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066800"/>
            <a:ext cx="8077200" cy="2541500"/>
          </a:xfrm>
          <a:prstGeom prst="rect">
            <a:avLst/>
          </a:prstGeom>
          <a:noFill/>
        </p:spPr>
      </p:pic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5410200"/>
            <a:ext cx="8229600" cy="12192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Square root of signal power is the Root Mean Square (RMS) value of signal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of Signal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Are all energy signals also power signals?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No. In fact, any signal with finite energy will have zero power.</a:t>
            </a:r>
          </a:p>
          <a:p>
            <a:pPr algn="just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Are all power signals also energy signals?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No. </a:t>
            </a:r>
            <a:r>
              <a:rPr lang="en-US" sz="2800" dirty="0" smtClean="0"/>
              <a:t>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ny signal with non-zero power will have infinite energy.</a:t>
            </a:r>
          </a:p>
          <a:p>
            <a:pPr algn="just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Are all signals either energy or power signals?  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No. </a:t>
            </a:r>
            <a:r>
              <a:rPr lang="en-US" sz="2800" dirty="0" smtClean="0"/>
              <a:t>For example, ramp signal g(t) = t increases indefinitely as |t| approaches infinity, and neither the energy, nor the power exists for this signal.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09600" indent="-609600">
              <a:lnSpc>
                <a:spcPct val="70000"/>
              </a:lnSpc>
              <a:buFontTx/>
              <a:buChar char="•"/>
            </a:pPr>
            <a:r>
              <a:rPr lang="en-US" sz="3000" dirty="0" smtClean="0">
                <a:solidFill>
                  <a:srgbClr val="0070C0"/>
                </a:solidFill>
              </a:rPr>
              <a:t>Introduction of Communication Systems </a:t>
            </a:r>
          </a:p>
          <a:p>
            <a:pPr marL="609600" indent="-609600">
              <a:lnSpc>
                <a:spcPct val="70000"/>
              </a:lnSpc>
              <a:buFontTx/>
              <a:buChar char="•"/>
            </a:pPr>
            <a:r>
              <a:rPr lang="en-US" sz="3000" dirty="0" smtClean="0">
                <a:solidFill>
                  <a:srgbClr val="0070C0"/>
                </a:solidFill>
              </a:rPr>
              <a:t>Communication System model </a:t>
            </a:r>
          </a:p>
          <a:p>
            <a:pPr marL="609600" indent="-609600">
              <a:lnSpc>
                <a:spcPct val="70000"/>
              </a:lnSpc>
              <a:buFontTx/>
              <a:buChar char="•"/>
            </a:pPr>
            <a:r>
              <a:rPr lang="en-US" sz="3000" dirty="0" smtClean="0">
                <a:solidFill>
                  <a:srgbClr val="0070C0"/>
                </a:solidFill>
              </a:rPr>
              <a:t>Attenuation, Distortion and Noise</a:t>
            </a:r>
          </a:p>
          <a:p>
            <a:pPr marL="609600" indent="-609600">
              <a:lnSpc>
                <a:spcPct val="70000"/>
              </a:lnSpc>
              <a:buFontTx/>
              <a:buChar char="•"/>
            </a:pPr>
            <a:r>
              <a:rPr lang="en-US" sz="3000" dirty="0" smtClean="0">
                <a:solidFill>
                  <a:srgbClr val="0070C0"/>
                </a:solidFill>
              </a:rPr>
              <a:t>Messages</a:t>
            </a:r>
          </a:p>
          <a:p>
            <a:pPr marL="609600" indent="-609600">
              <a:lnSpc>
                <a:spcPct val="70000"/>
              </a:lnSpc>
              <a:buFontTx/>
              <a:buChar char="•"/>
            </a:pPr>
            <a:r>
              <a:rPr lang="en-US" sz="3000" dirty="0" smtClean="0">
                <a:solidFill>
                  <a:srgbClr val="0070C0"/>
                </a:solidFill>
              </a:rPr>
              <a:t>Noise immunity</a:t>
            </a:r>
          </a:p>
          <a:p>
            <a:pPr marL="609600" indent="-609600">
              <a:lnSpc>
                <a:spcPct val="70000"/>
              </a:lnSpc>
              <a:buFontTx/>
              <a:buChar char="•"/>
            </a:pPr>
            <a:r>
              <a:rPr lang="en-US" sz="3000" dirty="0" smtClean="0">
                <a:solidFill>
                  <a:srgbClr val="0070C0"/>
                </a:solidFill>
              </a:rPr>
              <a:t>Analog to Digital conversion</a:t>
            </a:r>
          </a:p>
          <a:p>
            <a:pPr marL="1009650" lvl="1" indent="-609600">
              <a:lnSpc>
                <a:spcPct val="70000"/>
              </a:lnSpc>
              <a:buFont typeface="Times New Roman" pitchFamily="18" charset="0"/>
              <a:buChar char="−"/>
            </a:pPr>
            <a:r>
              <a:rPr lang="en-US" sz="2600" dirty="0" smtClean="0">
                <a:solidFill>
                  <a:srgbClr val="0070C0"/>
                </a:solidFill>
              </a:rPr>
              <a:t>Sampling</a:t>
            </a:r>
          </a:p>
          <a:p>
            <a:pPr marL="1009650" lvl="1" indent="-609600">
              <a:lnSpc>
                <a:spcPct val="70000"/>
              </a:lnSpc>
              <a:buFont typeface="Times New Roman" pitchFamily="18" charset="0"/>
              <a:buChar char="−"/>
            </a:pPr>
            <a:r>
              <a:rPr lang="en-US" sz="2600" dirty="0" smtClean="0">
                <a:solidFill>
                  <a:srgbClr val="0070C0"/>
                </a:solidFill>
              </a:rPr>
              <a:t>Quantization</a:t>
            </a:r>
          </a:p>
          <a:p>
            <a:pPr marL="1009650" lvl="1" indent="-609600">
              <a:lnSpc>
                <a:spcPct val="70000"/>
              </a:lnSpc>
              <a:buFont typeface="Times New Roman" pitchFamily="18" charset="0"/>
              <a:buChar char="−"/>
            </a:pPr>
            <a:r>
              <a:rPr lang="en-US" sz="2600" dirty="0" smtClean="0">
                <a:solidFill>
                  <a:srgbClr val="0070C0"/>
                </a:solidFill>
              </a:rPr>
              <a:t>Encoding</a:t>
            </a:r>
          </a:p>
          <a:p>
            <a:pPr marL="609600" indent="-609600">
              <a:lnSpc>
                <a:spcPct val="70000"/>
              </a:lnSpc>
              <a:buFontTx/>
              <a:buChar char="•"/>
            </a:pPr>
            <a:r>
              <a:rPr lang="en-US" sz="3000" dirty="0" smtClean="0">
                <a:solidFill>
                  <a:srgbClr val="0070C0"/>
                </a:solidFill>
              </a:rPr>
              <a:t>Bandwidth</a:t>
            </a:r>
          </a:p>
          <a:p>
            <a:pPr marL="609600" indent="-609600">
              <a:lnSpc>
                <a:spcPct val="70000"/>
              </a:lnSpc>
              <a:buFontTx/>
              <a:buChar char="•"/>
            </a:pPr>
            <a:r>
              <a:rPr lang="en-US" sz="3000" dirty="0" smtClean="0">
                <a:solidFill>
                  <a:srgbClr val="0070C0"/>
                </a:solidFill>
              </a:rPr>
              <a:t>Channel Capacity</a:t>
            </a:r>
          </a:p>
          <a:p>
            <a:pPr marL="609600" indent="-609600">
              <a:lnSpc>
                <a:spcPct val="70000"/>
              </a:lnSpc>
              <a:buFontTx/>
              <a:buChar char="•"/>
            </a:pPr>
            <a:r>
              <a:rPr lang="en-US" sz="3000" dirty="0" smtClean="0">
                <a:solidFill>
                  <a:srgbClr val="0070C0"/>
                </a:solidFill>
              </a:rPr>
              <a:t>Rate of communication</a:t>
            </a:r>
          </a:p>
          <a:p>
            <a:pPr marL="609600" indent="-609600">
              <a:lnSpc>
                <a:spcPct val="70000"/>
              </a:lnSpc>
              <a:buFontTx/>
              <a:buChar char="•"/>
            </a:pPr>
            <a:r>
              <a:rPr lang="en-US" sz="3000" dirty="0" smtClean="0">
                <a:solidFill>
                  <a:srgbClr val="0070C0"/>
                </a:solidFill>
              </a:rPr>
              <a:t>Signal to noise ratio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of Signal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/>
          </a:bodyPr>
          <a:lstStyle/>
          <a:p>
            <a:pPr algn="just"/>
            <a:r>
              <a:rPr lang="en-US" sz="4000" b="1" i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Remark</a:t>
            </a:r>
            <a:r>
              <a:rPr lang="en-US" sz="40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 algn="just"/>
            <a:r>
              <a:rPr lang="en-US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The terms energy and power are not used in their conventional sense as electrical energy or power, but only as a measure for the signal size.</a:t>
            </a: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Determine the suitable measures of the signals given below: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The signal (a) amp.       0 as t        infinity .Therefore, the suitable measure for this signal is its energy, given by   </a:t>
            </a:r>
          </a:p>
          <a:p>
            <a:endParaRPr lang="en-US" sz="2800" dirty="0" smtClean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1905000"/>
            <a:ext cx="3352800" cy="2286000"/>
          </a:xfrm>
          <a:prstGeom prst="rect">
            <a:avLst/>
          </a:prstGeom>
          <a:noFill/>
        </p:spPr>
      </p:pic>
      <p:graphicFrame>
        <p:nvGraphicFramePr>
          <p:cNvPr id="29701" name="Object 15"/>
          <p:cNvGraphicFramePr>
            <a:graphicFrameLocks noChangeAspect="1"/>
          </p:cNvGraphicFramePr>
          <p:nvPr/>
        </p:nvGraphicFramePr>
        <p:xfrm>
          <a:off x="838200" y="5848350"/>
          <a:ext cx="6096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2" r:id="rId4" imgW="203139" imgH="241124" progId="Equation.3">
                  <p:embed/>
                </p:oleObj>
              </mc:Choice>
              <mc:Fallback>
                <p:oleObj r:id="rId4" imgW="203139" imgH="241124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848350"/>
                        <a:ext cx="6096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16"/>
          <p:cNvGraphicFramePr>
            <a:graphicFrameLocks noChangeAspect="1"/>
          </p:cNvGraphicFramePr>
          <p:nvPr/>
        </p:nvGraphicFramePr>
        <p:xfrm>
          <a:off x="1524000" y="5619750"/>
          <a:ext cx="6781800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3" name="Equation" r:id="rId6" imgW="2641233" imgH="482278" progId="Equation.3">
                  <p:embed/>
                </p:oleObj>
              </mc:Choice>
              <mc:Fallback>
                <p:oleObj name="Equation" r:id="rId6" imgW="2641233" imgH="482278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619750"/>
                        <a:ext cx="6781800" cy="123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3657600" y="4572000"/>
            <a:ext cx="457200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029200" y="4572000"/>
            <a:ext cx="457200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2.1</a:t>
            </a:r>
            <a:endParaRPr lang="en-US" dirty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457200" y="1255713"/>
            <a:ext cx="830580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/>
              <a:t>The signal in the </a:t>
            </a:r>
            <a:r>
              <a:rPr lang="en-US" sz="2400" dirty="0" smtClean="0"/>
              <a:t>Figure below </a:t>
            </a:r>
            <a:r>
              <a:rPr lang="en-US" sz="2400" dirty="0"/>
              <a:t>does not ---</a:t>
            </a:r>
            <a:r>
              <a:rPr lang="en-US" sz="2400" dirty="0" smtClean="0">
                <a:sym typeface="Wingdings" pitchFamily="2" charset="2"/>
              </a:rPr>
              <a:t> </a:t>
            </a:r>
            <a:r>
              <a:rPr lang="en-US" sz="2400" dirty="0">
                <a:sym typeface="Wingdings" pitchFamily="2" charset="2"/>
              </a:rPr>
              <a:t>0 as t </a:t>
            </a:r>
            <a:r>
              <a:rPr lang="en-US" sz="2400" dirty="0" smtClean="0">
                <a:sym typeface="Wingdings" pitchFamily="2" charset="2"/>
              </a:rPr>
              <a:t>       </a:t>
            </a:r>
            <a:r>
              <a:rPr lang="en-US" sz="2400" dirty="0">
                <a:sym typeface="Wingdings" pitchFamily="2" charset="2"/>
              </a:rPr>
              <a:t>. </a:t>
            </a:r>
            <a:r>
              <a:rPr lang="en-US" sz="2400" dirty="0" smtClean="0">
                <a:sym typeface="Wingdings" pitchFamily="2" charset="2"/>
              </a:rPr>
              <a:t>However, </a:t>
            </a:r>
            <a:r>
              <a:rPr lang="en-US" sz="2400" dirty="0">
                <a:sym typeface="Wingdings" pitchFamily="2" charset="2"/>
              </a:rPr>
              <a:t>it is </a:t>
            </a:r>
            <a:r>
              <a:rPr lang="en-US" sz="2400" dirty="0" smtClean="0">
                <a:sym typeface="Wingdings" pitchFamily="2" charset="2"/>
              </a:rPr>
              <a:t>periodic; therefore, </a:t>
            </a:r>
            <a:r>
              <a:rPr lang="en-US" sz="2400" dirty="0">
                <a:sym typeface="Wingdings" pitchFamily="2" charset="2"/>
              </a:rPr>
              <a:t>its </a:t>
            </a:r>
            <a:r>
              <a:rPr lang="en-US" sz="2400" b="1" i="1" dirty="0">
                <a:sym typeface="Wingdings" pitchFamily="2" charset="2"/>
              </a:rPr>
              <a:t>power</a:t>
            </a:r>
            <a:r>
              <a:rPr lang="en-US" sz="2400" dirty="0">
                <a:sym typeface="Wingdings" pitchFamily="2" charset="2"/>
              </a:rPr>
              <a:t> exits.         </a:t>
            </a:r>
            <a:r>
              <a:rPr lang="en-US" sz="2800" dirty="0">
                <a:sym typeface="Wingdings" pitchFamily="2" charset="2"/>
              </a:rPr>
              <a:t>                      </a:t>
            </a:r>
            <a:endParaRPr lang="en-US" sz="2800" dirty="0"/>
          </a:p>
        </p:txBody>
      </p:sp>
      <p:graphicFrame>
        <p:nvGraphicFramePr>
          <p:cNvPr id="30724" name="Object 8"/>
          <p:cNvGraphicFramePr>
            <a:graphicFrameLocks noChangeAspect="1"/>
          </p:cNvGraphicFramePr>
          <p:nvPr/>
        </p:nvGraphicFramePr>
        <p:xfrm>
          <a:off x="7391400" y="1295400"/>
          <a:ext cx="533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6" name="Equation" r:id="rId3" imgW="152216" imgH="126847" progId="Equation.3">
                  <p:embed/>
                </p:oleObj>
              </mc:Choice>
              <mc:Fallback>
                <p:oleObj name="Equation" r:id="rId3" imgW="152216" imgH="126847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1295400"/>
                        <a:ext cx="533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2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0600" y="2133600"/>
            <a:ext cx="7315200" cy="3108960"/>
          </a:xfrm>
          <a:prstGeom prst="rect">
            <a:avLst/>
          </a:prstGeom>
          <a:noFill/>
        </p:spPr>
      </p:pic>
      <p:pic>
        <p:nvPicPr>
          <p:cNvPr id="30730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66800" y="5334000"/>
            <a:ext cx="2590800" cy="793750"/>
          </a:xfrm>
          <a:prstGeom prst="rect">
            <a:avLst/>
          </a:prstGeom>
          <a:noFill/>
        </p:spPr>
      </p:pic>
      <p:pic>
        <p:nvPicPr>
          <p:cNvPr id="30731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62400" y="4953000"/>
            <a:ext cx="4419600" cy="1222375"/>
          </a:xfrm>
          <a:prstGeom prst="rect">
            <a:avLst/>
          </a:prstGeom>
          <a:noFill/>
        </p:spPr>
      </p:pic>
      <p:pic>
        <p:nvPicPr>
          <p:cNvPr id="30732" name="Picture 1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505200" y="5486400"/>
            <a:ext cx="457200" cy="388938"/>
          </a:xfrm>
          <a:prstGeom prst="rect">
            <a:avLst/>
          </a:prstGeom>
          <a:noFill/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2.1</a:t>
            </a:r>
            <a:endParaRPr lang="en-US" dirty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457200" y="1255713"/>
            <a:ext cx="830580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/>
              <a:t>The signal in the </a:t>
            </a:r>
            <a:r>
              <a:rPr lang="en-US" sz="2400" dirty="0" smtClean="0"/>
              <a:t>Figure below </a:t>
            </a:r>
            <a:r>
              <a:rPr lang="en-US" sz="2400" dirty="0"/>
              <a:t>does not ---</a:t>
            </a:r>
            <a:r>
              <a:rPr lang="en-US" sz="2400" dirty="0" smtClean="0">
                <a:sym typeface="Wingdings" pitchFamily="2" charset="2"/>
              </a:rPr>
              <a:t> </a:t>
            </a:r>
            <a:r>
              <a:rPr lang="en-US" sz="2400" dirty="0">
                <a:sym typeface="Wingdings" pitchFamily="2" charset="2"/>
              </a:rPr>
              <a:t>0 as t </a:t>
            </a:r>
            <a:r>
              <a:rPr lang="en-US" sz="2400" dirty="0" smtClean="0">
                <a:sym typeface="Wingdings" pitchFamily="2" charset="2"/>
              </a:rPr>
              <a:t>       </a:t>
            </a:r>
            <a:r>
              <a:rPr lang="en-US" sz="2400" dirty="0">
                <a:sym typeface="Wingdings" pitchFamily="2" charset="2"/>
              </a:rPr>
              <a:t>. </a:t>
            </a:r>
            <a:r>
              <a:rPr lang="en-US" sz="2400" dirty="0" smtClean="0">
                <a:sym typeface="Wingdings" pitchFamily="2" charset="2"/>
              </a:rPr>
              <a:t>However, </a:t>
            </a:r>
            <a:r>
              <a:rPr lang="en-US" sz="2400" dirty="0">
                <a:sym typeface="Wingdings" pitchFamily="2" charset="2"/>
              </a:rPr>
              <a:t>it is </a:t>
            </a:r>
            <a:r>
              <a:rPr lang="en-US" sz="2400" dirty="0" smtClean="0">
                <a:sym typeface="Wingdings" pitchFamily="2" charset="2"/>
              </a:rPr>
              <a:t>periodic; therefore, </a:t>
            </a:r>
            <a:r>
              <a:rPr lang="en-US" sz="2400" dirty="0">
                <a:sym typeface="Wingdings" pitchFamily="2" charset="2"/>
              </a:rPr>
              <a:t>its </a:t>
            </a:r>
            <a:r>
              <a:rPr lang="en-US" sz="2400" b="1" i="1" dirty="0">
                <a:sym typeface="Wingdings" pitchFamily="2" charset="2"/>
              </a:rPr>
              <a:t>power</a:t>
            </a:r>
            <a:r>
              <a:rPr lang="en-US" sz="2400" dirty="0">
                <a:sym typeface="Wingdings" pitchFamily="2" charset="2"/>
              </a:rPr>
              <a:t> exits.         </a:t>
            </a:r>
            <a:r>
              <a:rPr lang="en-US" sz="2800" dirty="0">
                <a:sym typeface="Wingdings" pitchFamily="2" charset="2"/>
              </a:rPr>
              <a:t>                      </a:t>
            </a:r>
            <a:endParaRPr lang="en-US" sz="2800" dirty="0"/>
          </a:p>
        </p:txBody>
      </p:sp>
      <p:graphicFrame>
        <p:nvGraphicFramePr>
          <p:cNvPr id="30724" name="Object 8"/>
          <p:cNvGraphicFramePr>
            <a:graphicFrameLocks noChangeAspect="1"/>
          </p:cNvGraphicFramePr>
          <p:nvPr/>
        </p:nvGraphicFramePr>
        <p:xfrm>
          <a:off x="7391400" y="1295400"/>
          <a:ext cx="533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787" name="Equation" r:id="rId3" imgW="152216" imgH="126847" progId="Equation.3">
                  <p:embed/>
                </p:oleObj>
              </mc:Choice>
              <mc:Fallback>
                <p:oleObj name="Equation" r:id="rId3" imgW="152216" imgH="126847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1295400"/>
                        <a:ext cx="533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2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0600" y="2133600"/>
            <a:ext cx="7315200" cy="3108960"/>
          </a:xfrm>
          <a:prstGeom prst="rect">
            <a:avLst/>
          </a:prstGeom>
          <a:noFill/>
        </p:spPr>
      </p:pic>
      <p:pic>
        <p:nvPicPr>
          <p:cNvPr id="30730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66800" y="5334000"/>
            <a:ext cx="2590800" cy="793750"/>
          </a:xfrm>
          <a:prstGeom prst="rect">
            <a:avLst/>
          </a:prstGeom>
          <a:noFill/>
        </p:spPr>
      </p:pic>
      <p:pic>
        <p:nvPicPr>
          <p:cNvPr id="30731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62400" y="4953000"/>
            <a:ext cx="4419600" cy="1222375"/>
          </a:xfrm>
          <a:prstGeom prst="rect">
            <a:avLst/>
          </a:prstGeom>
          <a:noFill/>
        </p:spPr>
      </p:pic>
      <p:pic>
        <p:nvPicPr>
          <p:cNvPr id="30732" name="Picture 1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505200" y="5486400"/>
            <a:ext cx="457200" cy="388938"/>
          </a:xfrm>
          <a:prstGeom prst="rect">
            <a:avLst/>
          </a:prstGeom>
          <a:noFill/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>
              <a:lnSpc>
                <a:spcPct val="70000"/>
              </a:lnSpc>
              <a:buFontTx/>
              <a:buChar char="•"/>
            </a:pPr>
            <a:r>
              <a:rPr lang="en-US" sz="3000" dirty="0" smtClean="0">
                <a:solidFill>
                  <a:srgbClr val="0070C0"/>
                </a:solidFill>
              </a:rPr>
              <a:t>Compression</a:t>
            </a:r>
          </a:p>
          <a:p>
            <a:pPr marL="609600" indent="-609600">
              <a:lnSpc>
                <a:spcPct val="70000"/>
              </a:lnSpc>
              <a:buFontTx/>
              <a:buChar char="•"/>
            </a:pPr>
            <a:r>
              <a:rPr lang="en-US" sz="3000" dirty="0" smtClean="0">
                <a:solidFill>
                  <a:srgbClr val="0070C0"/>
                </a:solidFill>
              </a:rPr>
              <a:t>Randomness, Redundancy, and Coding</a:t>
            </a:r>
          </a:p>
          <a:p>
            <a:pPr marL="609600" indent="-609600">
              <a:lnSpc>
                <a:spcPct val="70000"/>
              </a:lnSpc>
              <a:buFontTx/>
              <a:buChar char="•"/>
            </a:pPr>
            <a:r>
              <a:rPr lang="en-US" sz="3000" dirty="0" smtClean="0">
                <a:solidFill>
                  <a:srgbClr val="0070C0"/>
                </a:solidFill>
              </a:rPr>
              <a:t>Signal</a:t>
            </a:r>
          </a:p>
          <a:p>
            <a:pPr marL="609600" indent="-609600">
              <a:lnSpc>
                <a:spcPct val="70000"/>
              </a:lnSpc>
              <a:buFontTx/>
              <a:buChar char="•"/>
            </a:pPr>
            <a:r>
              <a:rPr lang="en-US" sz="3000" dirty="0" smtClean="0">
                <a:solidFill>
                  <a:srgbClr val="0070C0"/>
                </a:solidFill>
              </a:rPr>
              <a:t>System</a:t>
            </a:r>
          </a:p>
          <a:p>
            <a:pPr marL="609600" indent="-609600">
              <a:lnSpc>
                <a:spcPct val="70000"/>
              </a:lnSpc>
              <a:buFontTx/>
              <a:buChar char="•"/>
            </a:pPr>
            <a:r>
              <a:rPr lang="en-US" sz="3000" dirty="0" smtClean="0">
                <a:solidFill>
                  <a:srgbClr val="0070C0"/>
                </a:solidFill>
              </a:rPr>
              <a:t>Size of Signal</a:t>
            </a:r>
          </a:p>
          <a:p>
            <a:pPr marL="1009650" lvl="1" indent="-609600">
              <a:lnSpc>
                <a:spcPct val="60000"/>
              </a:lnSpc>
              <a:buFont typeface="Times New Roman" pitchFamily="18" charset="0"/>
              <a:buChar char="−"/>
            </a:pPr>
            <a:r>
              <a:rPr lang="en-US" sz="2400" dirty="0" smtClean="0">
                <a:solidFill>
                  <a:srgbClr val="0070C0"/>
                </a:solidFill>
              </a:rPr>
              <a:t>Energy</a:t>
            </a:r>
          </a:p>
          <a:p>
            <a:pPr marL="1009650" lvl="1" indent="-609600">
              <a:lnSpc>
                <a:spcPct val="60000"/>
              </a:lnSpc>
              <a:buFont typeface="Times New Roman" pitchFamily="18" charset="0"/>
              <a:buChar char="−"/>
            </a:pPr>
            <a:r>
              <a:rPr lang="en-US" sz="2400" dirty="0" smtClean="0">
                <a:solidFill>
                  <a:srgbClr val="0070C0"/>
                </a:solidFill>
              </a:rPr>
              <a:t>Power</a:t>
            </a:r>
          </a:p>
          <a:p>
            <a:pPr marL="609600" indent="-609600">
              <a:lnSpc>
                <a:spcPct val="70000"/>
              </a:lnSpc>
              <a:buFontTx/>
              <a:buChar char="•"/>
            </a:pPr>
            <a:r>
              <a:rPr lang="en-US" sz="3000" dirty="0" smtClean="0">
                <a:solidFill>
                  <a:srgbClr val="0070C0"/>
                </a:solidFill>
              </a:rPr>
              <a:t>Energy Signal</a:t>
            </a:r>
          </a:p>
          <a:p>
            <a:pPr marL="609600" indent="-609600">
              <a:lnSpc>
                <a:spcPct val="70000"/>
              </a:lnSpc>
              <a:buFontTx/>
              <a:buChar char="•"/>
            </a:pPr>
            <a:r>
              <a:rPr lang="en-US" sz="3000" dirty="0" smtClean="0">
                <a:solidFill>
                  <a:srgbClr val="0070C0"/>
                </a:solidFill>
              </a:rPr>
              <a:t>Power Signal</a:t>
            </a:r>
          </a:p>
          <a:p>
            <a:pPr marL="609600" indent="-609600">
              <a:lnSpc>
                <a:spcPct val="70000"/>
              </a:lnSpc>
              <a:buFontTx/>
              <a:buChar char="•"/>
            </a:pPr>
            <a:r>
              <a:rPr lang="en-US" sz="3000" dirty="0" smtClean="0">
                <a:solidFill>
                  <a:srgbClr val="0070C0"/>
                </a:solidFill>
              </a:rPr>
              <a:t>Suitable measures of signals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26162"/>
          </a:xfrm>
        </p:spPr>
        <p:txBody>
          <a:bodyPr>
            <a:normAutofit/>
          </a:bodyPr>
          <a:lstStyle/>
          <a:p>
            <a:r>
              <a:rPr lang="en-US" sz="8800" dirty="0" smtClean="0">
                <a:solidFill>
                  <a:srgbClr val="00B050"/>
                </a:solidFill>
              </a:rPr>
              <a:t>Thank you</a:t>
            </a:r>
            <a:endParaRPr lang="en-US" sz="8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80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Compression of Signal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b="1" dirty="0"/>
              <a:t>Signal compression</a:t>
            </a:r>
            <a:r>
              <a:rPr lang="en-US" dirty="0"/>
              <a:t> is the use of various techniques to increase the quality or quantity of signal parameters transmitted through a given telecommunications channel.</a:t>
            </a:r>
            <a:endParaRPr lang="en-US" dirty="0" smtClean="0"/>
          </a:p>
          <a:p>
            <a:pPr algn="just"/>
            <a:r>
              <a:rPr lang="en-US" dirty="0" smtClean="0"/>
              <a:t>Compressing a signal in time by a factor of 2 allows it to be transmitted in half time, and transmission speed doubles.</a:t>
            </a:r>
          </a:p>
          <a:p>
            <a:pPr algn="just"/>
            <a:r>
              <a:rPr lang="en-US" dirty="0" smtClean="0"/>
              <a:t>More generally, if a channel of bandwidth </a:t>
            </a:r>
            <a:r>
              <a:rPr lang="en-US" i="1" dirty="0" smtClean="0"/>
              <a:t>B</a:t>
            </a:r>
            <a:r>
              <a:rPr lang="en-US" dirty="0" smtClean="0"/>
              <a:t> can transmit </a:t>
            </a:r>
            <a:r>
              <a:rPr lang="en-US" i="1" dirty="0" smtClean="0"/>
              <a:t>N</a:t>
            </a:r>
            <a:r>
              <a:rPr lang="en-US" dirty="0" smtClean="0"/>
              <a:t> pulses per second, then to transmit </a:t>
            </a:r>
            <a:r>
              <a:rPr lang="en-US" i="1" dirty="0" smtClean="0">
                <a:solidFill>
                  <a:srgbClr val="FF0000"/>
                </a:solidFill>
              </a:rPr>
              <a:t>KN</a:t>
            </a:r>
            <a:r>
              <a:rPr lang="en-US" dirty="0" smtClean="0">
                <a:solidFill>
                  <a:srgbClr val="FF0000"/>
                </a:solidFill>
              </a:rPr>
              <a:t> pulses per second </a:t>
            </a:r>
            <a:r>
              <a:rPr lang="en-US" dirty="0" smtClean="0"/>
              <a:t>by means of the same technology, we need a channel of </a:t>
            </a:r>
            <a:r>
              <a:rPr lang="en-US" dirty="0" smtClean="0">
                <a:solidFill>
                  <a:srgbClr val="FF0000"/>
                </a:solidFill>
              </a:rPr>
              <a:t>bandwidth </a:t>
            </a:r>
            <a:r>
              <a:rPr lang="en-US" i="1" dirty="0" smtClean="0">
                <a:solidFill>
                  <a:srgbClr val="FF0000"/>
                </a:solidFill>
              </a:rPr>
              <a:t>KB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Thus, the number of pulses per second that can be transmitted over a channel is directly proportional to its bandwidth </a:t>
            </a:r>
            <a:r>
              <a:rPr lang="en-US" i="1" dirty="0" smtClean="0"/>
              <a:t>B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Baseband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signals produced by various information sources are not always suitable for direct transmission over a given channel.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When signal and channel frequency bands don’t match, channels cannot be moved. Hence messages must be  moved to the right channel frequency bandwidth.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These signals are usually further modified to facilitate transmission. This conversion process is known as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modulation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this process, the baseband signal is used to modify some parameter of a high-frequency carrier signal.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carrier </a:t>
            </a:r>
            <a:r>
              <a:rPr lang="en-US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is a sinusoid of high frequency, and one of its parameters-such as amplitude, frequency, or phase-is varied in proportion to the baseband signal m(t).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example, amplitude modulation (AM) and  frequency modulation (FM).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At the receiver, the modulated signal must pass through a reverse process called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demodulation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order to reconstruct the baseband signal.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R SARMAD\Desktop\AM_FM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686800" cy="6635036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Randomness, Redundancy, and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b="1" i="1" dirty="0" smtClean="0"/>
              <a:t>Randomness</a:t>
            </a:r>
            <a:r>
              <a:rPr lang="en-US" dirty="0" smtClean="0"/>
              <a:t> means unpredictability , or uncertainty, of  a source message.</a:t>
            </a:r>
          </a:p>
          <a:p>
            <a:pPr algn="just"/>
            <a:r>
              <a:rPr lang="en-US" dirty="0" smtClean="0"/>
              <a:t>Because of </a:t>
            </a:r>
            <a:r>
              <a:rPr lang="en-US" b="1" i="1" dirty="0" smtClean="0"/>
              <a:t>redundancy</a:t>
            </a:r>
            <a:r>
              <a:rPr lang="en-US" dirty="0" smtClean="0"/>
              <a:t>, we are able to decode a message accurately despite errors in the received message.</a:t>
            </a:r>
          </a:p>
          <a:p>
            <a:pPr algn="just"/>
            <a:r>
              <a:rPr lang="en-GB" sz="3600" dirty="0" smtClean="0"/>
              <a:t>Binary data can be transmitted using a number of different types of pulses. The choice of a particular pair of pulses to represent the symbols 1 and 0 is called </a:t>
            </a:r>
            <a:r>
              <a:rPr lang="en-GB" sz="3600" b="1" i="1" dirty="0" smtClean="0"/>
              <a:t>Line Coding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and system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Signal</a:t>
            </a:r>
          </a:p>
          <a:p>
            <a:pPr lvl="1"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Signal is a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set of Information / Data</a:t>
            </a:r>
          </a:p>
          <a:p>
            <a:pPr lvl="1"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example, Telephone, Telegraph, Stock Market Price</a:t>
            </a:r>
          </a:p>
          <a:p>
            <a:pPr lvl="1"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400" dirty="0" smtClean="0"/>
              <a:t>A </a:t>
            </a:r>
            <a:r>
              <a:rPr lang="en-US" sz="2400" dirty="0" smtClean="0">
                <a:solidFill>
                  <a:srgbClr val="FF0000"/>
                </a:solidFill>
              </a:rPr>
              <a:t>signal</a:t>
            </a:r>
            <a:r>
              <a:rPr lang="en-US" sz="2400" dirty="0" smtClean="0"/>
              <a:t> is a time-varying quantity of information or data.</a:t>
            </a:r>
          </a:p>
          <a:p>
            <a:pPr lvl="1"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400" dirty="0" smtClean="0"/>
              <a:t> Here a signal is represented by a function g(t) of the  independent time variable t.</a:t>
            </a:r>
          </a:p>
        </p:txBody>
      </p:sp>
      <p:pic>
        <p:nvPicPr>
          <p:cNvPr id="1026" name="Picture 2" descr="C:\Users\DR SARMAD\Desktop\TextFig23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4800600"/>
            <a:ext cx="6184348" cy="1905000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and system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/>
          </a:bodyPr>
          <a:lstStyle/>
          <a:p>
            <a:pPr algn="just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System</a:t>
            </a:r>
          </a:p>
          <a:p>
            <a:pPr lvl="1"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System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process the received signal</a:t>
            </a:r>
          </a:p>
          <a:p>
            <a:pPr lvl="1"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System might modify or extract information from signal</a:t>
            </a:r>
          </a:p>
          <a:p>
            <a:pPr lvl="1"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example,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Anti aircraft missile launcher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may want to know the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future location of target</a:t>
            </a:r>
          </a:p>
          <a:p>
            <a:pPr lvl="1"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Anti aircraft missile launcher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gets information from radar (INPUT)</a:t>
            </a:r>
          </a:p>
          <a:p>
            <a:pPr lvl="1"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Radar provides target past location and velocity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6191</TotalTime>
  <Words>1024</Words>
  <Application>Microsoft Office PowerPoint</Application>
  <PresentationFormat>On-screen Show (4:3)</PresentationFormat>
  <Paragraphs>161</Paragraphs>
  <Slides>25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Cambria</vt:lpstr>
      <vt:lpstr>Times New Roman</vt:lpstr>
      <vt:lpstr>Wingdings</vt:lpstr>
      <vt:lpstr>Office Theme</vt:lpstr>
      <vt:lpstr>Microsoft Equation 3.0</vt:lpstr>
      <vt:lpstr>Equation</vt:lpstr>
      <vt:lpstr> Analog &amp; Digital Communication Systems</vt:lpstr>
      <vt:lpstr>Recap</vt:lpstr>
      <vt:lpstr> Compression of Signal</vt:lpstr>
      <vt:lpstr>MODULATION</vt:lpstr>
      <vt:lpstr>MODULATION</vt:lpstr>
      <vt:lpstr>PowerPoint Presentation</vt:lpstr>
      <vt:lpstr>Randomness, Redundancy, and Coding</vt:lpstr>
      <vt:lpstr>Signal and system </vt:lpstr>
      <vt:lpstr>Signal and system </vt:lpstr>
      <vt:lpstr>Signal and system </vt:lpstr>
      <vt:lpstr>Size of Signal </vt:lpstr>
      <vt:lpstr>Size of Signal </vt:lpstr>
      <vt:lpstr>Size of Signal </vt:lpstr>
      <vt:lpstr>Size of Signal </vt:lpstr>
      <vt:lpstr>Size of Signal </vt:lpstr>
      <vt:lpstr>Size of Signal </vt:lpstr>
      <vt:lpstr>Size of Signal </vt:lpstr>
      <vt:lpstr>Size of Signal </vt:lpstr>
      <vt:lpstr>Size of Signal </vt:lpstr>
      <vt:lpstr>Size of Signal </vt:lpstr>
      <vt:lpstr>Example 2.1</vt:lpstr>
      <vt:lpstr>Example 2.1</vt:lpstr>
      <vt:lpstr>Example 2.1</vt:lpstr>
      <vt:lpstr>Summary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 System</dc:title>
  <dc:creator>Dell</dc:creator>
  <cp:lastModifiedBy>MRT www.Win2Farsi.com</cp:lastModifiedBy>
  <cp:revision>658</cp:revision>
  <dcterms:created xsi:type="dcterms:W3CDTF">2006-08-16T00:00:00Z</dcterms:created>
  <dcterms:modified xsi:type="dcterms:W3CDTF">2020-12-11T05:08:54Z</dcterms:modified>
</cp:coreProperties>
</file>