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24" r:id="rId2"/>
    <p:sldId id="415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2" r:id="rId18"/>
    <p:sldId id="417" r:id="rId19"/>
    <p:sldId id="419" r:id="rId20"/>
    <p:sldId id="420" r:id="rId21"/>
    <p:sldId id="323" r:id="rId22"/>
    <p:sldId id="324" r:id="rId23"/>
    <p:sldId id="325" r:id="rId24"/>
    <p:sldId id="418" r:id="rId25"/>
    <p:sldId id="421" r:id="rId26"/>
    <p:sldId id="422" r:id="rId27"/>
    <p:sldId id="423" r:id="rId28"/>
    <p:sldId id="416" r:id="rId29"/>
    <p:sldId id="425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965E5E-EB43-4906-8C73-64795FF2873E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EDAD63E-15D4-4223-B65F-5A6291606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73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7A789C5-0546-4838-A3EC-0406EAD81ACF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EB6252-F9F6-4B2C-981F-BF168B1D3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59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A4BF0-AFE1-43EE-B95D-7EC073817D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2E2-D57E-49C0-8DCC-4B835B449DDC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14A7-E965-4093-8F12-D7D2DE916EE7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F96-0E37-4EE9-8A8A-AE9EB86E31DD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E39-3057-483E-84C8-4A5278EA95BE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67600" y="0"/>
            <a:ext cx="1676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Sarmad Ullah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A73A-3492-4501-940A-6A8844BA8927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346B-753C-440E-8459-84E3A223CC6B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C566-10E1-4BF3-A094-6FB903A1D134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F674-3FE0-4A99-92BF-414483E5597D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94C9-0618-4EA7-B21D-7F5EC62B6888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BA07-7FF3-43AF-8FB0-D528A16BD334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6D6-7AA7-461F-ACCC-2DA7DF522D88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453C-2013-4609-9119-EB9316F15459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Analog &amp; Digital Communication Systems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C00000"/>
                </a:solidFill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8450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Analog signal</a:t>
            </a:r>
          </a:p>
          <a:p>
            <a:pPr marL="1009650" lvl="1" indent="-6096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signal and continuous-time signal are two different signals</a:t>
            </a:r>
          </a:p>
          <a:p>
            <a:pPr marL="1009650" lvl="1" indent="-6096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signal whose amplitude can have any value over a continuous range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9634" name="Object 7"/>
          <p:cNvGraphicFramePr>
            <a:graphicFrameLocks noChangeAspect="1"/>
          </p:cNvGraphicFramePr>
          <p:nvPr/>
        </p:nvGraphicFramePr>
        <p:xfrm>
          <a:off x="685800" y="3954206"/>
          <a:ext cx="3048000" cy="267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Bitmap Image" r:id="rId3" imgW="1867161" imgH="1638529" progId="PBrush">
                  <p:embed/>
                </p:oleObj>
              </mc:Choice>
              <mc:Fallback>
                <p:oleObj name="Bitmap Image" r:id="rId3" imgW="1867161" imgH="1638529" progId="PBrush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54206"/>
                        <a:ext cx="3048000" cy="2675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8"/>
          <p:cNvGraphicFramePr>
            <a:graphicFrameLocks noChangeAspect="1"/>
          </p:cNvGraphicFramePr>
          <p:nvPr/>
        </p:nvGraphicFramePr>
        <p:xfrm>
          <a:off x="5029199" y="3855316"/>
          <a:ext cx="3200401" cy="277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Bitmap Image" r:id="rId5" imgW="1933333" imgH="1676634" progId="PBrush">
                  <p:embed/>
                </p:oleObj>
              </mc:Choice>
              <mc:Fallback>
                <p:oleObj name="Bitmap Image" r:id="rId5" imgW="1933333" imgH="1676634" progId="PBrush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199" y="3855316"/>
                        <a:ext cx="3200401" cy="2774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6461125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Analog continuous time signal x(t)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05400" y="6461125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Analog discrete time signal x[n]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Digital signal</a:t>
            </a:r>
          </a:p>
          <a:p>
            <a:pPr marL="1009650" lvl="1" indent="-6096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signal and discrete-time signal are two different signals</a:t>
            </a:r>
          </a:p>
          <a:p>
            <a:pPr marL="1009650" lvl="1" indent="-6096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Discrete signal whose amplitude can have only a finite number of value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108450"/>
            <a:ext cx="4114800" cy="1530350"/>
          </a:xfrm>
          <a:prstGeom prst="rect">
            <a:avLst/>
          </a:prstGeom>
          <a:noFill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810000"/>
            <a:ext cx="3581400" cy="1720850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715000"/>
            <a:ext cx="44764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Digital continuous time signal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35562" y="5729287"/>
            <a:ext cx="4008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Digital discrete time signal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Periodic signal</a:t>
            </a:r>
          </a:p>
          <a:p>
            <a:pPr marL="1009650" lvl="1" indent="-609600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signal 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g(t)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said to be periodic if there exist a 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positive constant T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such that</a:t>
            </a:r>
          </a:p>
          <a:p>
            <a:pPr marL="1009650" lvl="1" indent="-609600">
              <a:lnSpc>
                <a:spcPct val="90000"/>
              </a:lnSpc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algn="ctr">
              <a:lnSpc>
                <a:spcPct val="9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g(t) = g(t+T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  for all t</a:t>
            </a:r>
          </a:p>
          <a:p>
            <a:pPr marL="1009650" lvl="1" indent="-609600" algn="ctr">
              <a:lnSpc>
                <a:spcPct val="9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Otherwise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aperiodic signal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933950"/>
            <a:ext cx="7696200" cy="177165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just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Properties of Periodic Signal</a:t>
            </a:r>
          </a:p>
          <a:p>
            <a:pPr marL="1009650" lvl="1" indent="-6096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definition, a periodic signal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g(t)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remains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unchanged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time-shifted by one period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09650" lvl="1" indent="-6096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Thus, a periodic signal must start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= -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if it starts at some finite instant, say, t = </a:t>
            </a:r>
            <a:r>
              <a:rPr lang="en-US" sz="2400" dirty="0" smtClean="0"/>
              <a:t>0, the time-shifted signal </a:t>
            </a:r>
            <a:r>
              <a:rPr lang="en-US" sz="2400" i="1" dirty="0" smtClean="0"/>
              <a:t>g(</a:t>
            </a:r>
            <a:r>
              <a:rPr lang="en-US" sz="2400" i="1" dirty="0" err="1" smtClean="0"/>
              <a:t>t+T</a:t>
            </a:r>
            <a:r>
              <a:rPr lang="en-US" sz="2400" i="1" dirty="0" smtClean="0"/>
              <a:t>)</a:t>
            </a:r>
            <a:r>
              <a:rPr lang="en-US" sz="2400" dirty="0" smtClean="0"/>
              <a:t> will start at t = -T, and </a:t>
            </a:r>
            <a:r>
              <a:rPr lang="en-US" sz="2400" i="1" dirty="0" smtClean="0"/>
              <a:t>g(</a:t>
            </a:r>
            <a:r>
              <a:rPr lang="en-US" sz="2400" i="1" dirty="0" err="1" smtClean="0"/>
              <a:t>t+T</a:t>
            </a:r>
            <a:r>
              <a:rPr lang="en-US" sz="2400" i="1" dirty="0" smtClean="0"/>
              <a:t>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 longer the same as </a:t>
            </a:r>
            <a:r>
              <a:rPr lang="en-US" sz="2400" i="1" dirty="0" smtClean="0">
                <a:solidFill>
                  <a:srgbClr val="FF0000"/>
                </a:solidFill>
              </a:rPr>
              <a:t>g(t)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1009650" lvl="1" indent="-6096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Therefore, a periodic signal, by definition, must start from -       and continue forever.</a:t>
            </a:r>
          </a:p>
          <a:p>
            <a:pPr marL="1009650" lvl="1" indent="-6096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Periodic signal shifted by integral multiple of 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remains unchanged</a:t>
            </a:r>
          </a:p>
          <a:p>
            <a:pPr marL="1009650" lvl="1" indent="-6096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periodic signal g(t) can be generated by periodic extension of any segment of g(t) with duration 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53275" y="2676525"/>
            <a:ext cx="390525" cy="61912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191000"/>
            <a:ext cx="390525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Energy Signal</a:t>
            </a:r>
          </a:p>
          <a:p>
            <a:pPr marL="1009650" lvl="1" indent="-609600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signal with finite energy is called energy signal</a:t>
            </a:r>
          </a:p>
          <a:p>
            <a:pPr marL="1009650" lvl="1" indent="-609600">
              <a:lnSpc>
                <a:spcPct val="90000"/>
              </a:lnSpc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>
              <a:lnSpc>
                <a:spcPct val="90000"/>
              </a:lnSpc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>
              <a:lnSpc>
                <a:spcPct val="90000"/>
              </a:lnSpc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Power Signal</a:t>
            </a:r>
          </a:p>
          <a:p>
            <a:pPr marL="1009650" lvl="2" indent="-60960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signal with finite power is called power signal</a:t>
            </a:r>
          </a:p>
          <a:p>
            <a:pPr marL="609600" indent="-609600"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819400"/>
            <a:ext cx="5562600" cy="1199069"/>
          </a:xfrm>
          <a:prstGeom prst="rect">
            <a:avLst/>
          </a:prstGeom>
          <a:noFill/>
        </p:spPr>
      </p:pic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5334000"/>
            <a:ext cx="4905375" cy="1295400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Remarks: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signal with finite energy has zero power.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signal can be either energy signal or power signal, not both.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signal in daily life is energy signal, NOT power signal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signal in practice is not possible because of infinite duration and infinite energy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Deterministic Signal: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signal whose physical description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is known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completely, either mathematically or graphically is called deterministic signal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Random Signal: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signal which is known in terms of probabilistic description such as mean value, mean squared value and distribution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39" y="3733800"/>
            <a:ext cx="377536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9455" y="3657600"/>
            <a:ext cx="3490545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 Operation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39" y="5334000"/>
            <a:ext cx="377536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410200"/>
            <a:ext cx="342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Shifting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signal g(t) is said to be time shifted if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g(t) is delayed or advanced by time T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signal g(t) is delayed by time T, then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signal g(t) is advanced by time T, then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 Operation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Shifting</a:t>
            </a:r>
          </a:p>
          <a:p>
            <a:pPr algn="just">
              <a:spcBef>
                <a:spcPct val="500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Find</a:t>
            </a: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n-US" sz="2000" i="1" dirty="0" smtClean="0"/>
              <a:t>x(t) = s(t - 2)</a:t>
            </a:r>
          </a:p>
          <a:p>
            <a:pPr marL="857250" lvl="1" indent="-457200" algn="just">
              <a:spcBef>
                <a:spcPct val="50000"/>
              </a:spcBef>
              <a:buFont typeface="+mj-lt"/>
              <a:buAutoNum type="arabicPeriod"/>
            </a:pPr>
            <a:r>
              <a:rPr lang="en-US" sz="2000" i="1" dirty="0" smtClean="0"/>
              <a:t>x(t) = s(t + 1)</a:t>
            </a: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6775" y="1905000"/>
            <a:ext cx="26384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152900"/>
            <a:ext cx="47720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 Operation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19250"/>
            <a:ext cx="84677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Compression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Randomness, Redundancy, and Coding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Signal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System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Size of Signal</a:t>
            </a:r>
          </a:p>
          <a:p>
            <a:pPr marL="1009650" lvl="1" indent="-609600">
              <a:lnSpc>
                <a:spcPct val="60000"/>
              </a:lnSpc>
              <a:buFont typeface="Times New Roman" pitchFamily="18" charset="0"/>
              <a:buChar char="−"/>
            </a:pPr>
            <a:r>
              <a:rPr lang="en-US" sz="2400" dirty="0" smtClean="0">
                <a:solidFill>
                  <a:srgbClr val="0070C0"/>
                </a:solidFill>
              </a:rPr>
              <a:t>Energy</a:t>
            </a:r>
          </a:p>
          <a:p>
            <a:pPr marL="1009650" lvl="1" indent="-609600">
              <a:lnSpc>
                <a:spcPct val="60000"/>
              </a:lnSpc>
              <a:buFont typeface="Times New Roman" pitchFamily="18" charset="0"/>
              <a:buChar char="−"/>
            </a:pPr>
            <a:r>
              <a:rPr lang="en-US" sz="2400" dirty="0" smtClean="0">
                <a:solidFill>
                  <a:srgbClr val="0070C0"/>
                </a:solidFill>
              </a:rPr>
              <a:t>Power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Energy Signal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Power Signal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Suitable measures of Signals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Solved some examples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 Operation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7086601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1371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 x(t) is given. Find x(t+1) and x(t-1)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6775" y="3048000"/>
            <a:ext cx="24384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x(t+1)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72125" y="2971800"/>
            <a:ext cx="24384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x(t-1)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Scaling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compression or expansion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signal g(t) in time is known as Time Scaling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Compression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(t)=g(at)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Expansion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x(t)=g(t/a)</a:t>
            </a: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4754" name="Picture 2" descr="C:\Users\Dell\Desktop\1104_Time and frequency scaling in continuous-time syste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429000"/>
            <a:ext cx="5105400" cy="342900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Inversion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time inversion, signal g(t) is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multiplied by a factor a = -1 in time domain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g(t) = g(at)   	if a=1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Time inverted signal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g(-t) = g(at)   	if a=-1</a:t>
            </a:r>
          </a:p>
          <a:p>
            <a:pPr lvl="1" algn="just">
              <a:spcBef>
                <a:spcPct val="5000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5778" name="Picture 2" descr="C:\Users\Dell\Desktop\signal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429001"/>
            <a:ext cx="3810001" cy="342900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Signal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Example: 2.4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For the signal g(t), shown in the Fig. below , sketch g(-t). 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05200"/>
            <a:ext cx="7467600" cy="335280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5105400"/>
            <a:ext cx="7543800" cy="175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2AC13-3AE0-4EDC-BAA7-13048C0961C6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Signal Operations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391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Time- Inversion/ Time-Reversal (Folding)</a:t>
            </a: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762000" y="2438400"/>
          <a:ext cx="6629400" cy="37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Bitmap Image" r:id="rId3" imgW="5068007" imgH="2847619" progId="PBrush">
                  <p:embed/>
                </p:oleObj>
              </mc:Choice>
              <mc:Fallback>
                <p:oleObj name="Bitmap Image" r:id="rId3" imgW="5068007" imgH="2847619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6629400" cy="372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2AC13-3AE0-4EDC-BAA7-13048C0961C6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3124200"/>
            <a:ext cx="84391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338" y="581025"/>
            <a:ext cx="6791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95825" y="66675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2AC13-3AE0-4EDC-BAA7-13048C0961C6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73056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762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Signal energy Example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1295400"/>
            <a:ext cx="7372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2AC13-3AE0-4EDC-BAA7-13048C0961C6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80391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304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3075" y="3048000"/>
            <a:ext cx="35147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2AC13-3AE0-4EDC-BAA7-13048C0961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Power signal examples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Classification of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Continuous time and discrete time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Analog and digital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Periodic and aperiodic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Energy and power signals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Deterministic and probabilistic signals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Signals operations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Time shifting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Time scaling</a:t>
            </a:r>
          </a:p>
          <a:p>
            <a:pPr marL="1009650" lvl="1" indent="-609600">
              <a:lnSpc>
                <a:spcPct val="70000"/>
              </a:lnSpc>
              <a:buFontTx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Time inversion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B050"/>
                </a:solidFill>
              </a:rPr>
              <a:t>Thank you</a:t>
            </a:r>
            <a:endParaRPr lang="en-US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2.2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C4F31B4-252E-464B-B1AA-A4AEF7B4C7E3}" type="slidenum">
              <a:rPr lang="en-US" smtClean="0"/>
              <a:pPr/>
              <a:t>3</a:t>
            </a:fld>
            <a:endParaRPr lang="en-US" smtClean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685800" y="1524000"/>
          <a:ext cx="80772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0" name="Bitmap Image" r:id="rId3" imgW="4819048" imgH="838095" progId="PBrush">
                  <p:embed/>
                </p:oleObj>
              </mc:Choice>
              <mc:Fallback>
                <p:oleObj name="Bitmap Image" r:id="rId3" imgW="4819048" imgH="838095" progId="PBrush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80772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0" y="3276600"/>
            <a:ext cx="49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(a)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990600" y="4330700"/>
          <a:ext cx="579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1" name="Bitmap Image" r:id="rId5" imgW="4086795" imgH="600159" progId="PBrush">
                  <p:embed/>
                </p:oleObj>
              </mc:Choice>
              <mc:Fallback>
                <p:oleObj name="Bitmap Image" r:id="rId5" imgW="4086795" imgH="600159" progId="PBrush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30700"/>
                        <a:ext cx="5791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1219200" y="5389563"/>
          <a:ext cx="27432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2" name="Bitmap Image" r:id="rId7" imgW="1809524" imgH="666667" progId="PBrush">
                  <p:embed/>
                </p:oleObj>
              </mc:Choice>
              <mc:Fallback>
                <p:oleObj name="Bitmap Image" r:id="rId7" imgW="1809524" imgH="666667" progId="PBrush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89563"/>
                        <a:ext cx="2743200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4114800" y="5334000"/>
          <a:ext cx="48768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r:id="rId9" imgW="3238952" imgH="666667" progId="PBrush">
                  <p:embed/>
                </p:oleObj>
              </mc:Choice>
              <mc:Fallback>
                <p:oleObj r:id="rId9" imgW="3238952" imgH="666667" progId="PBrush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34000"/>
                        <a:ext cx="48768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838200" y="3124200"/>
          <a:ext cx="54864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4" name="Bitmap Image" r:id="rId11" imgW="3323810" imgH="609524" progId="PBrush">
                  <p:embed/>
                </p:oleObj>
              </mc:Choice>
              <mc:Fallback>
                <p:oleObj name="Bitmap Image" r:id="rId11" imgW="3323810" imgH="609524" progId="PBrush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54864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2.2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457200" y="1676400"/>
          <a:ext cx="27432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0" name="Bitmap Image" r:id="rId3" imgW="1809524" imgH="666667" progId="PBrush">
                  <p:embed/>
                </p:oleObj>
              </mc:Choice>
              <mc:Fallback>
                <p:oleObj name="Bitmap Image" r:id="rId3" imgW="1809524" imgH="666667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27432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3810000" y="1600200"/>
          <a:ext cx="48768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" r:id="rId5" imgW="3238952" imgH="666667" progId="PBrush">
                  <p:embed/>
                </p:oleObj>
              </mc:Choice>
              <mc:Fallback>
                <p:oleObj r:id="rId5" imgW="3238952" imgH="666667" progId="PBrush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48768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497013" y="2667000"/>
          <a:ext cx="6365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" r:id="rId7" imgW="343039" imgH="1152381" progId="PBrush">
                  <p:embed/>
                </p:oleObj>
              </mc:Choice>
              <mc:Fallback>
                <p:oleObj r:id="rId7" imgW="343039" imgH="1152381" progId="PBrush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667000"/>
                        <a:ext cx="636587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5943600" y="2819400"/>
          <a:ext cx="5826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3" name="Bitmap Image" r:id="rId9" imgW="133192" imgH="762106" progId="PBrush">
                  <p:embed/>
                </p:oleObj>
              </mc:Choice>
              <mc:Fallback>
                <p:oleObj name="Bitmap Image" r:id="rId9" imgW="133192" imgH="762106" progId="PBrush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19400"/>
                        <a:ext cx="58261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685800" y="4800600"/>
            <a:ext cx="7391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Remarks:</a:t>
            </a:r>
          </a:p>
          <a:p>
            <a:pPr>
              <a:spcBef>
                <a:spcPct val="50000"/>
              </a:spcBef>
            </a:pPr>
            <a:r>
              <a:rPr lang="en-US" dirty="0"/>
              <a:t>          A </a:t>
            </a:r>
            <a:r>
              <a:rPr lang="en-US" dirty="0" smtClean="0"/>
              <a:t>sinusoid </a:t>
            </a:r>
            <a:r>
              <a:rPr lang="en-US" dirty="0"/>
              <a:t>of amplitude C has power of         </a:t>
            </a:r>
            <a:r>
              <a:rPr lang="en-US" dirty="0" smtClean="0"/>
              <a:t>  regardless </a:t>
            </a:r>
            <a:r>
              <a:rPr lang="en-US" dirty="0"/>
              <a:t>of its </a:t>
            </a:r>
            <a:r>
              <a:rPr lang="en-US" dirty="0" smtClean="0"/>
              <a:t>angular frequency  and its phase.                                    </a:t>
            </a:r>
          </a:p>
        </p:txBody>
      </p:sp>
      <p:graphicFrame>
        <p:nvGraphicFramePr>
          <p:cNvPr id="29" name="Object 23"/>
          <p:cNvGraphicFramePr>
            <a:graphicFrameLocks noChangeAspect="1"/>
          </p:cNvGraphicFramePr>
          <p:nvPr/>
        </p:nvGraphicFramePr>
        <p:xfrm>
          <a:off x="5172075" y="5067300"/>
          <a:ext cx="44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4" r:id="rId11" imgW="343039" imgH="533474" progId="PBrush">
                  <p:embed/>
                </p:oleObj>
              </mc:Choice>
              <mc:Fallback>
                <p:oleObj r:id="rId11" imgW="343039" imgH="533474" progId="PBrush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5067300"/>
                        <a:ext cx="441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2.2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4522" name="Object 18"/>
          <p:cNvGraphicFramePr>
            <a:graphicFrameLocks noChangeAspect="1"/>
          </p:cNvGraphicFramePr>
          <p:nvPr/>
        </p:nvGraphicFramePr>
        <p:xfrm>
          <a:off x="381000" y="2209800"/>
          <a:ext cx="7391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Bitmap Image" r:id="rId3" imgW="4866667" imgH="647619" progId="PBrush">
                  <p:embed/>
                </p:oleObj>
              </mc:Choice>
              <mc:Fallback>
                <p:oleObj name="Bitmap Image" r:id="rId3" imgW="4866667" imgH="647619" progId="PBrush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73914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23"/>
          <p:cNvGraphicFramePr>
            <a:graphicFrameLocks noChangeAspect="1"/>
          </p:cNvGraphicFramePr>
          <p:nvPr/>
        </p:nvGraphicFramePr>
        <p:xfrm>
          <a:off x="990600" y="5486400"/>
          <a:ext cx="6096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Bitmap Image" r:id="rId5" imgW="4161905" imgH="600159" progId="PBrush">
                  <p:embed/>
                </p:oleObj>
              </mc:Choice>
              <mc:Fallback>
                <p:oleObj name="Bitmap Image" r:id="rId5" imgW="4161905" imgH="600159" progId="PBrush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6096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26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1600200"/>
            <a:ext cx="6972300" cy="315913"/>
          </a:xfrm>
          <a:prstGeom prst="rect">
            <a:avLst/>
          </a:prstGeom>
          <a:noFill/>
        </p:spPr>
      </p:pic>
      <p:pic>
        <p:nvPicPr>
          <p:cNvPr id="64527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3200400"/>
            <a:ext cx="4495800" cy="984250"/>
          </a:xfrm>
          <a:prstGeom prst="rect">
            <a:avLst/>
          </a:prstGeom>
          <a:noFill/>
        </p:spPr>
      </p:pic>
      <p:pic>
        <p:nvPicPr>
          <p:cNvPr id="6452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4267200"/>
            <a:ext cx="4495800" cy="935038"/>
          </a:xfrm>
          <a:prstGeom prst="rect">
            <a:avLst/>
          </a:prstGeom>
          <a:noFill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2.2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D80AD3A9-CBE6-446E-86D9-0B389F4BD6C6}" type="slidenum">
              <a:rPr lang="en-US" smtClean="0"/>
              <a:pPr/>
              <a:t>6</a:t>
            </a:fld>
            <a:endParaRPr lang="en-US" smtClean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219200" y="1524000"/>
          <a:ext cx="274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5" name="Bitmap Image" r:id="rId3" imgW="1457143" imgH="685714" progId="PBrush">
                  <p:embed/>
                </p:oleObj>
              </mc:Choice>
              <mc:Fallback>
                <p:oleObj name="Bitmap Image" r:id="rId3" imgW="1457143" imgH="685714" progId="PBrush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274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914400" y="2895600"/>
          <a:ext cx="3429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6" name="Bitmap Image" r:id="rId5" imgW="2534004" imgH="638264" progId="PBrush">
                  <p:embed/>
                </p:oleObj>
              </mc:Choice>
              <mc:Fallback>
                <p:oleObj name="Bitmap Image" r:id="rId5" imgW="2534004" imgH="638264" progId="PBrush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3429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685800" y="4648200"/>
          <a:ext cx="60960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7" name="Bitmap Image" r:id="rId7" imgW="3476190" imgH="495369" progId="PBrush">
                  <p:embed/>
                </p:oleObj>
              </mc:Choice>
              <mc:Fallback>
                <p:oleObj name="Bitmap Image" r:id="rId7" imgW="3476190" imgH="495369" progId="PBrush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60960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1143000" y="5638800"/>
          <a:ext cx="26670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8" name="Bitmap Image" r:id="rId9" imgW="1781424" imgH="533474" progId="PBrush">
                  <p:embed/>
                </p:oleObj>
              </mc:Choice>
              <mc:Fallback>
                <p:oleObj name="Bitmap Image" r:id="rId9" imgW="1781424" imgH="533474" progId="PBrush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38800"/>
                        <a:ext cx="26670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0" y="4114800"/>
            <a:ext cx="897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can extent this result to a sum of any number of sinusoids with distinct frequencies.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2.2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609600" y="1600200"/>
          <a:ext cx="2514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5" name="Bitmap Image" r:id="rId3" imgW="1771429" imgH="390580" progId="PBrush">
                  <p:embed/>
                </p:oleObj>
              </mc:Choice>
              <mc:Fallback>
                <p:oleObj name="Bitmap Image" r:id="rId3" imgW="1771429" imgH="390580" progId="PBrush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2514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219200" y="2286000"/>
          <a:ext cx="2743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6" name="Bitmap Image" r:id="rId5" imgW="1867161" imgH="609524" progId="PBrush">
                  <p:embed/>
                </p:oleObj>
              </mc:Choice>
              <mc:Fallback>
                <p:oleObj name="Bitmap Image" r:id="rId5" imgW="1867161" imgH="609524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27432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33400" y="34290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Recall that </a:t>
            </a: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1828800" y="3352800"/>
          <a:ext cx="1143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7" name="Bitmap Image" r:id="rId7" imgW="838095" imgH="409632" progId="PBrush">
                  <p:embed/>
                </p:oleObj>
              </mc:Choice>
              <mc:Fallback>
                <p:oleObj name="Bitmap Image" r:id="rId7" imgW="838095" imgH="409632" progId="PBrush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1143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/>
        </p:nvGraphicFramePr>
        <p:xfrm>
          <a:off x="3124200" y="3573463"/>
          <a:ext cx="4572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8" name="Bitmap Image" r:id="rId9" imgW="190426" imgH="161990" progId="PBrush">
                  <p:embed/>
                </p:oleObj>
              </mc:Choice>
              <mc:Fallback>
                <p:oleObj name="Bitmap Image" r:id="rId9" imgW="190426" imgH="161990" progId="PBrush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73463"/>
                        <a:ext cx="4572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4038600" y="3124200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9" name="Bitmap Image" r:id="rId11" imgW="1438095" imgH="561905" progId="PBrush">
                  <p:embed/>
                </p:oleObj>
              </mc:Choice>
              <mc:Fallback>
                <p:oleObj name="Bitmap Image" r:id="rId11" imgW="1438095" imgH="561905" progId="PBrush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24200"/>
                        <a:ext cx="1981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33400" y="4343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Therefore</a:t>
            </a:r>
          </a:p>
        </p:txBody>
      </p:sp>
      <p:graphicFrame>
        <p:nvGraphicFramePr>
          <p:cNvPr id="28" name="Object 14"/>
          <p:cNvGraphicFramePr>
            <a:graphicFrameLocks noChangeAspect="1"/>
          </p:cNvGraphicFramePr>
          <p:nvPr/>
        </p:nvGraphicFramePr>
        <p:xfrm>
          <a:off x="1752600" y="4648200"/>
          <a:ext cx="30480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0" name="Bitmap Image" r:id="rId13" imgW="2219635" imgH="676369" progId="PBrush">
                  <p:embed/>
                </p:oleObj>
              </mc:Choice>
              <mc:Fallback>
                <p:oleObj name="Bitmap Image" r:id="rId13" imgW="2219635" imgH="676369" progId="PBrush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30480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609600" y="58674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rms value is</a:t>
            </a:r>
          </a:p>
        </p:txBody>
      </p:sp>
      <p:graphicFrame>
        <p:nvGraphicFramePr>
          <p:cNvPr id="30" name="Object 16"/>
          <p:cNvGraphicFramePr>
            <a:graphicFrameLocks noChangeAspect="1"/>
          </p:cNvGraphicFramePr>
          <p:nvPr/>
        </p:nvGraphicFramePr>
        <p:xfrm>
          <a:off x="2971800" y="5734050"/>
          <a:ext cx="64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1" name="Bitmap Image" r:id="rId15" imgW="380852" imgH="285866" progId="PBrush">
                  <p:embed/>
                </p:oleObj>
              </mc:Choice>
              <mc:Fallback>
                <p:oleObj name="Bitmap Image" r:id="rId15" imgW="380852" imgH="285866" progId="PBrush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34050"/>
                        <a:ext cx="6477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Continuous-time Signal </a:t>
            </a:r>
          </a:p>
          <a:p>
            <a:pPr marL="1009650" lvl="1" indent="-609600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signal that is specified for every value of time t e.g. 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Audio and video signals </a:t>
            </a:r>
          </a:p>
          <a:p>
            <a:pPr marL="609600" indent="-6096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7" name="Picture 3" descr="C:\Users\Dell\Desktop\ctft_windowed_cosine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705600" cy="3505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smtClean="0"/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Discrete-time signal</a:t>
            </a:r>
          </a:p>
          <a:p>
            <a:pPr marL="1009650" lvl="1" indent="-60960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signal that is specified for discrete value of time, e.g. 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Stock Market daily average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8610" name="Picture 2" descr="C:\Users\Dell\Desktop\350px-Discrete_cosin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20568"/>
            <a:ext cx="5943600" cy="368503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719</Words>
  <Application>Microsoft Office PowerPoint</Application>
  <PresentationFormat>On-screen Show (4:3)</PresentationFormat>
  <Paragraphs>157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Wingdings</vt:lpstr>
      <vt:lpstr>Office Theme</vt:lpstr>
      <vt:lpstr>Bitmap Image</vt:lpstr>
      <vt:lpstr> Analog &amp; Digital Communication Systems</vt:lpstr>
      <vt:lpstr>Recap</vt:lpstr>
      <vt:lpstr>Example 2.2</vt:lpstr>
      <vt:lpstr>Example 2.2</vt:lpstr>
      <vt:lpstr>Example 2.2</vt:lpstr>
      <vt:lpstr>Example 2.2</vt:lpstr>
      <vt:lpstr>Example 2.2</vt:lpstr>
      <vt:lpstr>Classification of signals</vt:lpstr>
      <vt:lpstr>Classification of signals</vt:lpstr>
      <vt:lpstr>Classification of signals</vt:lpstr>
      <vt:lpstr>Classification of signals</vt:lpstr>
      <vt:lpstr>Classification of signals</vt:lpstr>
      <vt:lpstr>Classification of signals</vt:lpstr>
      <vt:lpstr>Classification of signals</vt:lpstr>
      <vt:lpstr>Classification of signals</vt:lpstr>
      <vt:lpstr>Classification of signals</vt:lpstr>
      <vt:lpstr>Signal Operation</vt:lpstr>
      <vt:lpstr>Signal Operation</vt:lpstr>
      <vt:lpstr>Signal Operation</vt:lpstr>
      <vt:lpstr>Signal Operation</vt:lpstr>
      <vt:lpstr>Signal Operation</vt:lpstr>
      <vt:lpstr>Signal Operation</vt:lpstr>
      <vt:lpstr>Signal Operation</vt:lpstr>
      <vt:lpstr>Signal Operations</vt:lpstr>
      <vt:lpstr>PowerPoint Presentation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System</dc:title>
  <dc:creator>Dell</dc:creator>
  <cp:lastModifiedBy>MRT www.Win2Farsi.com</cp:lastModifiedBy>
  <cp:revision>727</cp:revision>
  <dcterms:created xsi:type="dcterms:W3CDTF">2006-08-16T00:00:00Z</dcterms:created>
  <dcterms:modified xsi:type="dcterms:W3CDTF">2020-12-12T04:52:25Z</dcterms:modified>
</cp:coreProperties>
</file>