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Analytics\Top%20Mentor\Nov14.2021%20files\Day7\Statistics%20Assignment\Covid%20Assignment\Covid\covid_19_indi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Analytics\Top%20Mentor\Nov14.2021%20files\Day7\Statistics%20Assignment\Covid%20Assignment\Covid\covid_19_indi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esktop\Analytics\Top%20Mentor\Nov14.2021%20files\Day7\Statistics%20Assignment\Covid%20Assignment\Covid\covid_19_india.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esktop\Analytics\Top%20Mentor\Nov14.2021%20files\Day7\Statistics%20Assignment\Covid%20Assignment\Covid\covid_19_india.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esktop\Analytics\Top%20Mentor\Nov14.2021%20files\Day7\Statistics%20Assignment\Covid%20Assignment\Covid\covid_19_india.csv"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[covid_19_india.csv]Covid19 graph!PivotTable5</c:name>
    <c:fmtId val="5"/>
  </c:pivotSource>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dirty="0"/>
              <a:t>Top 10 Confirmed</a:t>
            </a:r>
          </a:p>
        </c:rich>
      </c:tx>
      <c:layout>
        <c:manualLayout>
          <c:xMode val="edge"/>
          <c:yMode val="edge"/>
          <c:x val="0.30431933508311459"/>
          <c:y val="0"/>
        </c:manualLayout>
      </c:layout>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circle"/>
          <c:size val="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3997156605424325E-2"/>
          <c:y val="0.17780110819480899"/>
          <c:w val="0.82825131233595806"/>
          <c:h val="0.46720727617381158"/>
        </c:manualLayout>
      </c:layout>
      <c:barChart>
        <c:barDir val="col"/>
        <c:grouping val="clustered"/>
        <c:varyColors val="0"/>
        <c:ser>
          <c:idx val="0"/>
          <c:order val="0"/>
          <c:tx>
            <c:strRef>
              <c:f>'Covid19 graph'!$B$3</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'Covid19 graph'!$A$4:$A$15</c:f>
              <c:strCache>
                <c:ptCount val="11"/>
                <c:pt idx="0">
                  <c:v>Delhi</c:v>
                </c:pt>
                <c:pt idx="1">
                  <c:v>Haryana</c:v>
                </c:pt>
                <c:pt idx="2">
                  <c:v>Jammu and Kashmir</c:v>
                </c:pt>
                <c:pt idx="3">
                  <c:v>Karnataka</c:v>
                </c:pt>
                <c:pt idx="4">
                  <c:v>Kerala</c:v>
                </c:pt>
                <c:pt idx="5">
                  <c:v>Ladakh</c:v>
                </c:pt>
                <c:pt idx="6">
                  <c:v>Maharashtra</c:v>
                </c:pt>
                <c:pt idx="7">
                  <c:v>Punjab</c:v>
                </c:pt>
                <c:pt idx="8">
                  <c:v>Rajasthan</c:v>
                </c:pt>
                <c:pt idx="9">
                  <c:v>Tamil Nadu</c:v>
                </c:pt>
                <c:pt idx="10">
                  <c:v>Uttar Pradesh</c:v>
                </c:pt>
              </c:strCache>
            </c:strRef>
          </c:cat>
          <c:val>
            <c:numRef>
              <c:f>'Covid19 graph'!$B$4:$B$15</c:f>
              <c:numCache>
                <c:formatCode>General</c:formatCode>
                <c:ptCount val="11"/>
                <c:pt idx="0">
                  <c:v>519</c:v>
                </c:pt>
                <c:pt idx="1">
                  <c:v>517</c:v>
                </c:pt>
                <c:pt idx="2">
                  <c:v>512</c:v>
                </c:pt>
                <c:pt idx="3">
                  <c:v>511</c:v>
                </c:pt>
                <c:pt idx="4">
                  <c:v>551</c:v>
                </c:pt>
                <c:pt idx="5">
                  <c:v>514</c:v>
                </c:pt>
                <c:pt idx="6">
                  <c:v>511</c:v>
                </c:pt>
                <c:pt idx="7">
                  <c:v>512</c:v>
                </c:pt>
                <c:pt idx="8">
                  <c:v>518</c:v>
                </c:pt>
                <c:pt idx="9">
                  <c:v>514</c:v>
                </c:pt>
                <c:pt idx="10">
                  <c:v>517</c:v>
                </c:pt>
              </c:numCache>
            </c:numRef>
          </c:val>
          <c:extLst>
            <c:ext xmlns:c16="http://schemas.microsoft.com/office/drawing/2014/chart" uri="{C3380CC4-5D6E-409C-BE32-E72D297353CC}">
              <c16:uniqueId val="{00000000-1299-4F2D-8C95-CE9CECECFA90}"/>
            </c:ext>
          </c:extLst>
        </c:ser>
        <c:dLbls>
          <c:dLblPos val="inEnd"/>
          <c:showLegendKey val="0"/>
          <c:showVal val="1"/>
          <c:showCatName val="0"/>
          <c:showSerName val="0"/>
          <c:showPercent val="0"/>
          <c:showBubbleSize val="0"/>
        </c:dLbls>
        <c:gapWidth val="41"/>
        <c:axId val="881550671"/>
        <c:axId val="881547759"/>
      </c:barChart>
      <c:catAx>
        <c:axId val="88155067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881547759"/>
        <c:crosses val="autoZero"/>
        <c:auto val="1"/>
        <c:lblAlgn val="ctr"/>
        <c:lblOffset val="100"/>
        <c:noMultiLvlLbl val="0"/>
      </c:catAx>
      <c:valAx>
        <c:axId val="881547759"/>
        <c:scaling>
          <c:orientation val="minMax"/>
        </c:scaling>
        <c:delete val="1"/>
        <c:axPos val="l"/>
        <c:numFmt formatCode="General" sourceLinked="1"/>
        <c:majorTickMark val="none"/>
        <c:minorTickMark val="none"/>
        <c:tickLblPos val="nextTo"/>
        <c:crossAx val="8815506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[covid_19_india.csv]Covid19 graph!PivotTable6</c:name>
    <c:fmtId val="9"/>
  </c:pivotSource>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Top 10 Cured</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circle"/>
          <c:size val="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'Covid19 graph'!$B$23</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'Covid19 graph'!$A$24:$A$34</c:f>
              <c:strCache>
                <c:ptCount val="10"/>
                <c:pt idx="0">
                  <c:v>Andhra Pradesh</c:v>
                </c:pt>
                <c:pt idx="1">
                  <c:v>Chhattisgarh</c:v>
                </c:pt>
                <c:pt idx="2">
                  <c:v>Delhi</c:v>
                </c:pt>
                <c:pt idx="3">
                  <c:v>Karnataka</c:v>
                </c:pt>
                <c:pt idx="4">
                  <c:v>Kerala</c:v>
                </c:pt>
                <c:pt idx="5">
                  <c:v>Maharashtra</c:v>
                </c:pt>
                <c:pt idx="6">
                  <c:v>Odisha</c:v>
                </c:pt>
                <c:pt idx="7">
                  <c:v>Tamil Nadu</c:v>
                </c:pt>
                <c:pt idx="8">
                  <c:v>Uttar Pradesh</c:v>
                </c:pt>
                <c:pt idx="9">
                  <c:v>West Bengal</c:v>
                </c:pt>
              </c:strCache>
            </c:strRef>
          </c:cat>
          <c:val>
            <c:numRef>
              <c:f>'Covid19 graph'!$B$24:$B$34</c:f>
              <c:numCache>
                <c:formatCode>General</c:formatCode>
                <c:ptCount val="10"/>
                <c:pt idx="0">
                  <c:v>352926995</c:v>
                </c:pt>
                <c:pt idx="1">
                  <c:v>142720847</c:v>
                </c:pt>
                <c:pt idx="2">
                  <c:v>260720476</c:v>
                </c:pt>
                <c:pt idx="3">
                  <c:v>416155734</c:v>
                </c:pt>
                <c:pt idx="4">
                  <c:v>390311164</c:v>
                </c:pt>
                <c:pt idx="5">
                  <c:v>963584102</c:v>
                </c:pt>
                <c:pt idx="6">
                  <c:v>142222495</c:v>
                </c:pt>
                <c:pt idx="7">
                  <c:v>381444416</c:v>
                </c:pt>
                <c:pt idx="8">
                  <c:v>276311742</c:v>
                </c:pt>
                <c:pt idx="9">
                  <c:v>233983721</c:v>
                </c:pt>
              </c:numCache>
            </c:numRef>
          </c:val>
          <c:extLst>
            <c:ext xmlns:c16="http://schemas.microsoft.com/office/drawing/2014/chart" uri="{C3380CC4-5D6E-409C-BE32-E72D297353CC}">
              <c16:uniqueId val="{00000000-DDCC-4A47-8AC3-56225F60B24D}"/>
            </c:ext>
          </c:extLst>
        </c:ser>
        <c:dLbls>
          <c:dLblPos val="inEnd"/>
          <c:showLegendKey val="0"/>
          <c:showVal val="1"/>
          <c:showCatName val="0"/>
          <c:showSerName val="0"/>
          <c:showPercent val="0"/>
          <c:showBubbleSize val="0"/>
        </c:dLbls>
        <c:gapWidth val="41"/>
        <c:axId val="1101744863"/>
        <c:axId val="1101747359"/>
      </c:barChart>
      <c:catAx>
        <c:axId val="110174486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101747359"/>
        <c:crosses val="autoZero"/>
        <c:auto val="1"/>
        <c:lblAlgn val="ctr"/>
        <c:lblOffset val="100"/>
        <c:noMultiLvlLbl val="0"/>
      </c:catAx>
      <c:valAx>
        <c:axId val="1101747359"/>
        <c:scaling>
          <c:orientation val="minMax"/>
        </c:scaling>
        <c:delete val="1"/>
        <c:axPos val="l"/>
        <c:numFmt formatCode="General" sourceLinked="1"/>
        <c:majorTickMark val="none"/>
        <c:minorTickMark val="none"/>
        <c:tickLblPos val="nextTo"/>
        <c:crossAx val="11017448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[covid_19_india.csv]Testing Graph!PivotTable12</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Total Positive case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a:noFill/>
          </a:ln>
          <a:effectLst>
            <a:innerShdw dist="12700" dir="16200000">
              <a:schemeClr val="lt1"/>
            </a:innerShdw>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a:noFill/>
          </a:ln>
          <a:effectLst>
            <a:innerShdw dist="12700" dir="16200000">
              <a:schemeClr val="l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a:noFill/>
          </a:ln>
          <a:effectLst>
            <a:innerShdw dist="12700" dir="16200000">
              <a:schemeClr val="l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2283399905358972"/>
          <c:y val="0.37800501237981166"/>
          <c:w val="0.67621281714785653"/>
          <c:h val="0.36131160688247305"/>
        </c:manualLayout>
      </c:layout>
      <c:areaChart>
        <c:grouping val="standard"/>
        <c:varyColors val="0"/>
        <c:ser>
          <c:idx val="0"/>
          <c:order val="0"/>
          <c:tx>
            <c:strRef>
              <c:f>'Testing Graph'!$C$26</c:f>
              <c:strCache>
                <c:ptCount val="1"/>
                <c:pt idx="0">
                  <c:v>Total</c:v>
                </c:pt>
              </c:strCache>
            </c:strRef>
          </c:tx>
          <c:spPr>
            <a:solidFill>
              <a:schemeClr val="accent1">
                <a:alpha val="85000"/>
              </a:schemeClr>
            </a:solidFill>
            <a:ln>
              <a:noFill/>
            </a:ln>
            <a:effectLst>
              <a:innerShdw dist="12700" dir="16200000">
                <a:schemeClr val="lt1"/>
              </a:innerShdw>
            </a:effectLst>
          </c:spPr>
          <c:cat>
            <c:strRef>
              <c:f>'Testing Graph'!$B$27:$B$39</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'Testing Graph'!$C$27:$C$39</c:f>
              <c:numCache>
                <c:formatCode>General</c:formatCode>
                <c:ptCount val="12"/>
                <c:pt idx="0">
                  <c:v>31278483</c:v>
                </c:pt>
                <c:pt idx="1">
                  <c:v>6284179</c:v>
                </c:pt>
                <c:pt idx="2">
                  <c:v>4993855</c:v>
                </c:pt>
                <c:pt idx="3">
                  <c:v>6402599</c:v>
                </c:pt>
                <c:pt idx="4">
                  <c:v>13873501</c:v>
                </c:pt>
                <c:pt idx="5">
                  <c:v>22082890</c:v>
                </c:pt>
                <c:pt idx="6">
                  <c:v>34953657</c:v>
                </c:pt>
                <c:pt idx="7">
                  <c:v>48732486</c:v>
                </c:pt>
                <c:pt idx="8">
                  <c:v>40891744</c:v>
                </c:pt>
                <c:pt idx="9">
                  <c:v>46920568</c:v>
                </c:pt>
                <c:pt idx="10">
                  <c:v>20966998</c:v>
                </c:pt>
                <c:pt idx="11">
                  <c:v>26896717</c:v>
                </c:pt>
              </c:numCache>
            </c:numRef>
          </c:val>
          <c:extLst>
            <c:ext xmlns:c16="http://schemas.microsoft.com/office/drawing/2014/chart" uri="{C3380CC4-5D6E-409C-BE32-E72D297353CC}">
              <c16:uniqueId val="{00000000-C0AA-49D0-B53A-5505A57D8F10}"/>
            </c:ext>
          </c:extLst>
        </c:ser>
        <c:dLbls>
          <c:showLegendKey val="0"/>
          <c:showVal val="0"/>
          <c:showCatName val="0"/>
          <c:showSerName val="0"/>
          <c:showPercent val="0"/>
          <c:showBubbleSize val="0"/>
        </c:dLbls>
        <c:axId val="890776831"/>
        <c:axId val="890777247"/>
      </c:areaChart>
      <c:catAx>
        <c:axId val="89077683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890777247"/>
        <c:crosses val="autoZero"/>
        <c:auto val="1"/>
        <c:lblAlgn val="ctr"/>
        <c:lblOffset val="100"/>
        <c:noMultiLvlLbl val="0"/>
      </c:catAx>
      <c:valAx>
        <c:axId val="890777247"/>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890776831"/>
        <c:crosses val="autoZero"/>
        <c:crossBetween val="midCat"/>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[covid_19_india.csv]Vaccine Graph!PivotTable17</c:name>
    <c:fmtId val="17"/>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circle"/>
          <c:size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w="9525" cap="flat" cmpd="sng" algn="ctr">
              <a:solidFill>
                <a:schemeClr val="accent1">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circle"/>
          <c:size val="6"/>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w="9525" cap="flat" cmpd="sng" algn="ctr">
              <a:solidFill>
                <a:schemeClr val="accent2">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circle"/>
          <c:size val="6"/>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w="9525" cap="flat" cmpd="sng" algn="ctr">
              <a:solidFill>
                <a:schemeClr val="accent3">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'Vaccine Graph'!$A$68</c:f>
              <c:strCache>
                <c:ptCount val="1"/>
                <c:pt idx="0">
                  <c:v>Sum of 18-45 years (Age)</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cat>
            <c:strRef>
              <c:f>'Vaccine Graph'!$A$69</c:f>
              <c:strCache>
                <c:ptCount val="1"/>
                <c:pt idx="0">
                  <c:v>Total</c:v>
                </c:pt>
              </c:strCache>
            </c:strRef>
          </c:cat>
          <c:val>
            <c:numRef>
              <c:f>'Vaccine Graph'!$A$69</c:f>
              <c:numCache>
                <c:formatCode>General</c:formatCode>
                <c:ptCount val="1"/>
                <c:pt idx="0">
                  <c:v>4082135847</c:v>
                </c:pt>
              </c:numCache>
            </c:numRef>
          </c:val>
          <c:extLst>
            <c:ext xmlns:c16="http://schemas.microsoft.com/office/drawing/2014/chart" uri="{C3380CC4-5D6E-409C-BE32-E72D297353CC}">
              <c16:uniqueId val="{00000000-B1EB-4A1D-B174-696E7E472F5D}"/>
            </c:ext>
          </c:extLst>
        </c:ser>
        <c:ser>
          <c:idx val="1"/>
          <c:order val="1"/>
          <c:tx>
            <c:strRef>
              <c:f>'Vaccine Graph'!$B$68</c:f>
              <c:strCache>
                <c:ptCount val="1"/>
                <c:pt idx="0">
                  <c:v>Sum of 45-60 years (Age)</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cat>
            <c:strRef>
              <c:f>'Vaccine Graph'!$A$69</c:f>
              <c:strCache>
                <c:ptCount val="1"/>
                <c:pt idx="0">
                  <c:v>Total</c:v>
                </c:pt>
              </c:strCache>
            </c:strRef>
          </c:cat>
          <c:val>
            <c:numRef>
              <c:f>'Vaccine Graph'!$B$69</c:f>
              <c:numCache>
                <c:formatCode>General</c:formatCode>
                <c:ptCount val="1"/>
                <c:pt idx="0">
                  <c:v>6841192070</c:v>
                </c:pt>
              </c:numCache>
            </c:numRef>
          </c:val>
          <c:extLst>
            <c:ext xmlns:c16="http://schemas.microsoft.com/office/drawing/2014/chart" uri="{C3380CC4-5D6E-409C-BE32-E72D297353CC}">
              <c16:uniqueId val="{00000001-B1EB-4A1D-B174-696E7E472F5D}"/>
            </c:ext>
          </c:extLst>
        </c:ser>
        <c:ser>
          <c:idx val="2"/>
          <c:order val="2"/>
          <c:tx>
            <c:strRef>
              <c:f>'Vaccine Graph'!$C$68</c:f>
              <c:strCache>
                <c:ptCount val="1"/>
                <c:pt idx="0">
                  <c:v>Sum of 60+ years (Age)</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cat>
            <c:strRef>
              <c:f>'Vaccine Graph'!$A$69</c:f>
              <c:strCache>
                <c:ptCount val="1"/>
                <c:pt idx="0">
                  <c:v>Total</c:v>
                </c:pt>
              </c:strCache>
            </c:strRef>
          </c:cat>
          <c:val>
            <c:numRef>
              <c:f>'Vaccine Graph'!$C$69</c:f>
              <c:numCache>
                <c:formatCode>General</c:formatCode>
                <c:ptCount val="1"/>
                <c:pt idx="0">
                  <c:v>6031989898</c:v>
                </c:pt>
              </c:numCache>
            </c:numRef>
          </c:val>
          <c:extLst>
            <c:ext xmlns:c16="http://schemas.microsoft.com/office/drawing/2014/chart" uri="{C3380CC4-5D6E-409C-BE32-E72D297353CC}">
              <c16:uniqueId val="{00000002-B1EB-4A1D-B174-696E7E472F5D}"/>
            </c:ext>
          </c:extLst>
        </c:ser>
        <c:dLbls>
          <c:showLegendKey val="0"/>
          <c:showVal val="0"/>
          <c:showCatName val="0"/>
          <c:showSerName val="0"/>
          <c:showPercent val="0"/>
          <c:showBubbleSize val="0"/>
        </c:dLbls>
        <c:gapWidth val="355"/>
        <c:overlap val="-70"/>
        <c:axId val="1171219455"/>
        <c:axId val="1171237759"/>
      </c:barChart>
      <c:catAx>
        <c:axId val="1171219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1237759"/>
        <c:crosses val="autoZero"/>
        <c:auto val="1"/>
        <c:lblAlgn val="ctr"/>
        <c:lblOffset val="100"/>
        <c:noMultiLvlLbl val="0"/>
      </c:catAx>
      <c:valAx>
        <c:axId val="1171237759"/>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12194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[covid_19_india.csv]Vaccine Graph!PivotTable16</c:name>
    <c:fmtId val="21"/>
  </c:pivotSource>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'Vaccine Graph'!$B$55</c:f>
              <c:strCache>
                <c:ptCount val="1"/>
                <c:pt idx="0">
                  <c:v>Total</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'Vaccine Graph'!$A$56:$A$63</c:f>
              <c:strCache>
                <c:ptCount val="7"/>
                <c:pt idx="0">
                  <c:v>Jan</c:v>
                </c:pt>
                <c:pt idx="1">
                  <c:v>Feb</c:v>
                </c:pt>
                <c:pt idx="2">
                  <c:v>Mar</c:v>
                </c:pt>
                <c:pt idx="3">
                  <c:v>Apr</c:v>
                </c:pt>
                <c:pt idx="4">
                  <c:v>May</c:v>
                </c:pt>
                <c:pt idx="5">
                  <c:v>Jun</c:v>
                </c:pt>
                <c:pt idx="6">
                  <c:v>Jul</c:v>
                </c:pt>
              </c:strCache>
            </c:strRef>
          </c:cat>
          <c:val>
            <c:numRef>
              <c:f>'Vaccine Graph'!$B$56:$B$63</c:f>
              <c:numCache>
                <c:formatCode>General</c:formatCode>
                <c:ptCount val="7"/>
                <c:pt idx="0">
                  <c:v>18764911</c:v>
                </c:pt>
                <c:pt idx="1">
                  <c:v>216096372</c:v>
                </c:pt>
                <c:pt idx="2">
                  <c:v>940683437</c:v>
                </c:pt>
                <c:pt idx="3">
                  <c:v>2915821612</c:v>
                </c:pt>
                <c:pt idx="4">
                  <c:v>4450751102</c:v>
                </c:pt>
                <c:pt idx="5">
                  <c:v>6505745864</c:v>
                </c:pt>
                <c:pt idx="6">
                  <c:v>1700974065</c:v>
                </c:pt>
              </c:numCache>
            </c:numRef>
          </c:val>
          <c:smooth val="0"/>
          <c:extLst>
            <c:ext xmlns:c16="http://schemas.microsoft.com/office/drawing/2014/chart" uri="{C3380CC4-5D6E-409C-BE32-E72D297353CC}">
              <c16:uniqueId val="{00000000-13FD-4430-99C4-E32A0CE92879}"/>
            </c:ext>
          </c:extLst>
        </c:ser>
        <c:dLbls>
          <c:dLblPos val="ctr"/>
          <c:showLegendKey val="0"/>
          <c:showVal val="1"/>
          <c:showCatName val="0"/>
          <c:showSerName val="0"/>
          <c:showPercent val="0"/>
          <c:showBubbleSize val="0"/>
        </c:dLbls>
        <c:marker val="1"/>
        <c:smooth val="0"/>
        <c:axId val="1171238591"/>
        <c:axId val="1171240255"/>
      </c:lineChart>
      <c:catAx>
        <c:axId val="117123859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171240255"/>
        <c:crosses val="autoZero"/>
        <c:auto val="1"/>
        <c:lblAlgn val="ctr"/>
        <c:lblOffset val="100"/>
        <c:noMultiLvlLbl val="0"/>
      </c:catAx>
      <c:valAx>
        <c:axId val="1171240255"/>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171238591"/>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79">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65000"/>
        <a:lumOff val="35000"/>
      </a:schemeClr>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effectLst>
        <a:innerShdw dist="12700" dir="16200000">
          <a:schemeClr val="lt1"/>
        </a:innerShdw>
      </a:effectLst>
    </cs:spPr>
  </cs:dataPoint>
  <cs:dataPoint3D>
    <cs:lnRef idx="0"/>
    <cs:fillRef idx="0">
      <cs:styleClr val="auto"/>
    </cs:fillRef>
    <cs:effectRef idx="0"/>
    <cs:fontRef idx="minor">
      <a:schemeClr val="dk1"/>
    </cs:fontRef>
    <cs:spPr>
      <a:solidFill>
        <a:schemeClr val="phClr">
          <a:alpha val="85000"/>
        </a:schemeClr>
      </a:solidFill>
      <a:effectLst>
        <a:innerShdw dist="12700" dir="16200000">
          <a:schemeClr val="lt1"/>
        </a:inn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11/23/2021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11/23/2021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Descriptive Statistic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Zain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Visual Insights -  Cases Age wise</a:t>
            </a:r>
            <a:endParaRPr lang="en-IN"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endParaRPr lang="en-US" dirty="0"/>
          </a:p>
          <a:p>
            <a:endParaRPr lang="en-IN" dirty="0"/>
          </a:p>
          <a:p>
            <a:endParaRPr lang="en-IN" dirty="0"/>
          </a:p>
        </p:txBody>
      </p:sp>
      <p:sp>
        <p:nvSpPr>
          <p:cNvPr id="5" name="TextBox 4">
            <a:extLst>
              <a:ext uri="{FF2B5EF4-FFF2-40B4-BE49-F238E27FC236}">
                <a16:creationId xmlns:a16="http://schemas.microsoft.com/office/drawing/2014/main" id="{07238C84-390A-449A-ABFD-D28E5CFD894F}"/>
              </a:ext>
            </a:extLst>
          </p:cNvPr>
          <p:cNvSpPr txBox="1"/>
          <p:nvPr/>
        </p:nvSpPr>
        <p:spPr>
          <a:xfrm>
            <a:off x="1308789" y="2342625"/>
            <a:ext cx="3459665" cy="369332"/>
          </a:xfrm>
          <a:prstGeom prst="rect">
            <a:avLst/>
          </a:prstGeom>
          <a:noFill/>
        </p:spPr>
        <p:txBody>
          <a:bodyPr wrap="none" rtlCol="0">
            <a:spAutoFit/>
          </a:bodyPr>
          <a:lstStyle/>
          <a:p>
            <a:r>
              <a:rPr lang="en-US" dirty="0"/>
              <a:t>Highest affected 45-60 age group</a:t>
            </a:r>
            <a:endParaRPr lang="en-IN" dirty="0"/>
          </a:p>
        </p:txBody>
      </p:sp>
      <p:graphicFrame>
        <p:nvGraphicFramePr>
          <p:cNvPr id="7" name="Chart 6">
            <a:extLst>
              <a:ext uri="{FF2B5EF4-FFF2-40B4-BE49-F238E27FC236}">
                <a16:creationId xmlns:a16="http://schemas.microsoft.com/office/drawing/2014/main" id="{FCD47ED4-A95B-4273-9996-BF86BD0B5CF9}"/>
              </a:ext>
            </a:extLst>
          </p:cNvPr>
          <p:cNvGraphicFramePr>
            <a:graphicFrameLocks/>
          </p:cNvGraphicFramePr>
          <p:nvPr>
            <p:extLst>
              <p:ext uri="{D42A27DB-BD31-4B8C-83A1-F6EECF244321}">
                <p14:modId xmlns:p14="http://schemas.microsoft.com/office/powerpoint/2010/main" val="2233269373"/>
              </p:ext>
            </p:extLst>
          </p:nvPr>
        </p:nvGraphicFramePr>
        <p:xfrm>
          <a:off x="6349311" y="2226521"/>
          <a:ext cx="4533900" cy="3524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1951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Visual Insights -  Vaccination</a:t>
            </a:r>
            <a:endParaRPr lang="en-IN"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endParaRPr lang="en-US" dirty="0"/>
          </a:p>
          <a:p>
            <a:endParaRPr lang="en-IN" dirty="0"/>
          </a:p>
          <a:p>
            <a:endParaRPr lang="en-IN" dirty="0"/>
          </a:p>
        </p:txBody>
      </p:sp>
      <p:sp>
        <p:nvSpPr>
          <p:cNvPr id="5" name="TextBox 4">
            <a:extLst>
              <a:ext uri="{FF2B5EF4-FFF2-40B4-BE49-F238E27FC236}">
                <a16:creationId xmlns:a16="http://schemas.microsoft.com/office/drawing/2014/main" id="{07238C84-390A-449A-ABFD-D28E5CFD894F}"/>
              </a:ext>
            </a:extLst>
          </p:cNvPr>
          <p:cNvSpPr txBox="1"/>
          <p:nvPr/>
        </p:nvSpPr>
        <p:spPr>
          <a:xfrm>
            <a:off x="1252805" y="2342625"/>
            <a:ext cx="2852191" cy="369332"/>
          </a:xfrm>
          <a:prstGeom prst="rect">
            <a:avLst/>
          </a:prstGeom>
          <a:noFill/>
        </p:spPr>
        <p:txBody>
          <a:bodyPr wrap="none" rtlCol="0">
            <a:spAutoFit/>
          </a:bodyPr>
          <a:lstStyle/>
          <a:p>
            <a:r>
              <a:rPr lang="en-US" dirty="0"/>
              <a:t>Highest Vaccination in June</a:t>
            </a:r>
            <a:endParaRPr lang="en-IN" dirty="0"/>
          </a:p>
        </p:txBody>
      </p:sp>
      <p:graphicFrame>
        <p:nvGraphicFramePr>
          <p:cNvPr id="6" name="Chart 5">
            <a:extLst>
              <a:ext uri="{FF2B5EF4-FFF2-40B4-BE49-F238E27FC236}">
                <a16:creationId xmlns:a16="http://schemas.microsoft.com/office/drawing/2014/main" id="{021D0AB0-4941-4E0B-8F36-FDB68B7FACB6}"/>
              </a:ext>
            </a:extLst>
          </p:cNvPr>
          <p:cNvGraphicFramePr>
            <a:graphicFrameLocks/>
          </p:cNvGraphicFramePr>
          <p:nvPr>
            <p:extLst>
              <p:ext uri="{D42A27DB-BD31-4B8C-83A1-F6EECF244321}">
                <p14:modId xmlns:p14="http://schemas.microsoft.com/office/powerpoint/2010/main" val="2382511309"/>
              </p:ext>
            </p:extLst>
          </p:nvPr>
        </p:nvGraphicFramePr>
        <p:xfrm>
          <a:off x="6126480" y="2342625"/>
          <a:ext cx="459105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0389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a:xfrm>
            <a:off x="0" y="127984"/>
            <a:ext cx="10058400" cy="573792"/>
          </a:xfrm>
        </p:spPr>
        <p:txBody>
          <a:bodyPr>
            <a:normAutofit fontScale="90000"/>
          </a:bodyPr>
          <a:lstStyle/>
          <a:p>
            <a:r>
              <a:rPr lang="en-US" dirty="0"/>
              <a:t>Visual Insights -  Overall</a:t>
            </a:r>
            <a:endParaRPr lang="en-IN"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endParaRPr lang="en-US" dirty="0"/>
          </a:p>
          <a:p>
            <a:endParaRPr lang="en-IN" dirty="0"/>
          </a:p>
          <a:p>
            <a:endParaRPr lang="en-IN" dirty="0"/>
          </a:p>
        </p:txBody>
      </p:sp>
      <p:pic>
        <p:nvPicPr>
          <p:cNvPr id="7" name="Picture 6">
            <a:extLst>
              <a:ext uri="{FF2B5EF4-FFF2-40B4-BE49-F238E27FC236}">
                <a16:creationId xmlns:a16="http://schemas.microsoft.com/office/drawing/2014/main" id="{1D22E06C-F23B-4B3A-96CF-FBC4A9AB185A}"/>
              </a:ext>
            </a:extLst>
          </p:cNvPr>
          <p:cNvPicPr>
            <a:picLocks noChangeAspect="1"/>
          </p:cNvPicPr>
          <p:nvPr/>
        </p:nvPicPr>
        <p:blipFill>
          <a:blip r:embed="rId2"/>
          <a:stretch>
            <a:fillRect/>
          </a:stretch>
        </p:blipFill>
        <p:spPr>
          <a:xfrm>
            <a:off x="0" y="860395"/>
            <a:ext cx="11094720" cy="5997605"/>
          </a:xfrm>
          <a:prstGeom prst="rect">
            <a:avLst/>
          </a:prstGeom>
        </p:spPr>
      </p:pic>
    </p:spTree>
    <p:extLst>
      <p:ext uri="{BB962C8B-B14F-4D97-AF65-F5344CB8AC3E}">
        <p14:creationId xmlns:p14="http://schemas.microsoft.com/office/powerpoint/2010/main" val="3971824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COVID19 Analysis</a:t>
            </a:r>
            <a:endParaRPr lang="en-IN"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r>
              <a:rPr lang="en-IN" sz="1800" kern="150" dirty="0">
                <a:effectLst/>
                <a:latin typeface="Liberation Serif"/>
                <a:ea typeface="Noto Sans CJK SC"/>
                <a:cs typeface="Lohit Devanagari"/>
              </a:rPr>
              <a:t>Coronaviruses are a large family of viruses which may cause illness in animals or humans. In humans, several coronaviruses are known to cause respiratory infections ranging from the common cold to more severe diseases such as Middle East Respiratory Syndrome (MERS) and Severe Acute Respiratory Syndrome (SARS). The most recently discovered coronavirus causes coronavirus disease COVID-19 - World Health Organization</a:t>
            </a:r>
          </a:p>
          <a:p>
            <a:endParaRPr lang="en-IN" dirty="0"/>
          </a:p>
        </p:txBody>
      </p:sp>
    </p:spTree>
    <p:extLst>
      <p:ext uri="{BB962C8B-B14F-4D97-AF65-F5344CB8AC3E}">
        <p14:creationId xmlns:p14="http://schemas.microsoft.com/office/powerpoint/2010/main" val="169741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Aim</a:t>
            </a:r>
            <a:endParaRPr lang="en-IN"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pPr>
              <a:buFont typeface="Wingdings" panose="05000000000000000000" pitchFamily="2" charset="2"/>
              <a:buChar char="Ø"/>
            </a:pPr>
            <a:r>
              <a:rPr lang="en-US" dirty="0"/>
              <a:t>To analyze Data </a:t>
            </a:r>
          </a:p>
          <a:p>
            <a:pPr>
              <a:buFont typeface="Wingdings" panose="05000000000000000000" pitchFamily="2" charset="2"/>
              <a:buChar char="Ø"/>
            </a:pPr>
            <a:r>
              <a:rPr lang="en-US" dirty="0"/>
              <a:t>To find anomalies</a:t>
            </a:r>
          </a:p>
          <a:p>
            <a:pPr>
              <a:buFont typeface="Wingdings" panose="05000000000000000000" pitchFamily="2" charset="2"/>
              <a:buChar char="Ø"/>
            </a:pPr>
            <a:r>
              <a:rPr lang="en-US" dirty="0"/>
              <a:t>To preprocess data</a:t>
            </a:r>
          </a:p>
          <a:p>
            <a:pPr>
              <a:buFont typeface="Wingdings" panose="05000000000000000000" pitchFamily="2" charset="2"/>
              <a:buChar char="Ø"/>
            </a:pPr>
            <a:r>
              <a:rPr lang="en-US" dirty="0"/>
              <a:t>To cleanse the data </a:t>
            </a:r>
          </a:p>
          <a:p>
            <a:pPr>
              <a:buFont typeface="Wingdings" panose="05000000000000000000" pitchFamily="2" charset="2"/>
              <a:buChar char="Ø"/>
            </a:pPr>
            <a:r>
              <a:rPr lang="en-US" dirty="0"/>
              <a:t>To provide the insights on data with different visualization</a:t>
            </a:r>
            <a:endParaRPr lang="en-IN" dirty="0"/>
          </a:p>
        </p:txBody>
      </p:sp>
    </p:spTree>
    <p:extLst>
      <p:ext uri="{BB962C8B-B14F-4D97-AF65-F5344CB8AC3E}">
        <p14:creationId xmlns:p14="http://schemas.microsoft.com/office/powerpoint/2010/main" val="317167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Case</a:t>
            </a:r>
            <a:endParaRPr lang="en-IN"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r>
              <a:rPr lang="en-US" dirty="0"/>
              <a:t>To provide  detailed insight on covid cases in various dimensions like</a:t>
            </a:r>
          </a:p>
          <a:p>
            <a:pPr>
              <a:buFont typeface="Wingdings" panose="05000000000000000000" pitchFamily="2" charset="2"/>
              <a:buChar char="Ø"/>
            </a:pPr>
            <a:r>
              <a:rPr lang="en-US" dirty="0"/>
              <a:t>Date wise</a:t>
            </a:r>
          </a:p>
          <a:p>
            <a:pPr>
              <a:buFont typeface="Wingdings" panose="05000000000000000000" pitchFamily="2" charset="2"/>
              <a:buChar char="Ø"/>
            </a:pPr>
            <a:r>
              <a:rPr lang="en-US" dirty="0"/>
              <a:t>Region wise</a:t>
            </a:r>
          </a:p>
          <a:p>
            <a:pPr>
              <a:buFont typeface="Wingdings" panose="05000000000000000000" pitchFamily="2" charset="2"/>
              <a:buChar char="Ø"/>
            </a:pPr>
            <a:r>
              <a:rPr lang="en-US" dirty="0"/>
              <a:t>Gender wise </a:t>
            </a:r>
          </a:p>
          <a:p>
            <a:pPr marL="0" indent="0">
              <a:buNone/>
            </a:pPr>
            <a:endParaRPr lang="en-IN" dirty="0"/>
          </a:p>
          <a:p>
            <a:pPr marL="0" indent="0">
              <a:buNone/>
            </a:pPr>
            <a:endParaRPr lang="en-US" dirty="0"/>
          </a:p>
        </p:txBody>
      </p:sp>
    </p:spTree>
    <p:extLst>
      <p:ext uri="{BB962C8B-B14F-4D97-AF65-F5344CB8AC3E}">
        <p14:creationId xmlns:p14="http://schemas.microsoft.com/office/powerpoint/2010/main" val="4141415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Audience</a:t>
            </a:r>
            <a:endParaRPr lang="en-IN"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pPr>
              <a:buFont typeface="Wingdings" panose="05000000000000000000" pitchFamily="2" charset="2"/>
              <a:buChar char="Ø"/>
            </a:pPr>
            <a:r>
              <a:rPr lang="en-US" dirty="0"/>
              <a:t>Government officials</a:t>
            </a:r>
          </a:p>
          <a:p>
            <a:pPr>
              <a:buFont typeface="Wingdings" panose="05000000000000000000" pitchFamily="2" charset="2"/>
              <a:buChar char="Ø"/>
            </a:pPr>
            <a:r>
              <a:rPr lang="en-US" dirty="0"/>
              <a:t>Pharma companies</a:t>
            </a:r>
          </a:p>
          <a:p>
            <a:pPr>
              <a:buFont typeface="Wingdings" panose="05000000000000000000" pitchFamily="2" charset="2"/>
              <a:buChar char="Ø"/>
            </a:pPr>
            <a:r>
              <a:rPr lang="en-US" dirty="0"/>
              <a:t>Doctors</a:t>
            </a:r>
          </a:p>
          <a:p>
            <a:pPr>
              <a:buFont typeface="Wingdings" panose="05000000000000000000" pitchFamily="2" charset="2"/>
              <a:buChar char="Ø"/>
            </a:pPr>
            <a:r>
              <a:rPr lang="en-US" dirty="0"/>
              <a:t>Research institutes</a:t>
            </a:r>
            <a:endParaRPr lang="en-IN" dirty="0"/>
          </a:p>
        </p:txBody>
      </p:sp>
    </p:spTree>
    <p:extLst>
      <p:ext uri="{BB962C8B-B14F-4D97-AF65-F5344CB8AC3E}">
        <p14:creationId xmlns:p14="http://schemas.microsoft.com/office/powerpoint/2010/main" val="951805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Nature of Data</a:t>
            </a:r>
            <a:endParaRPr lang="en-IN"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r>
              <a:rPr lang="en-US" dirty="0"/>
              <a:t>We have data in three </a:t>
            </a:r>
            <a:r>
              <a:rPr lang="en-US" dirty="0" err="1"/>
              <a:t>flavours</a:t>
            </a:r>
            <a:r>
              <a:rPr lang="en-US" dirty="0"/>
              <a:t> </a:t>
            </a:r>
          </a:p>
          <a:p>
            <a:pPr>
              <a:buFont typeface="Wingdings" panose="05000000000000000000" pitchFamily="2" charset="2"/>
              <a:buChar char="Ø"/>
            </a:pPr>
            <a:r>
              <a:rPr lang="en-US" dirty="0"/>
              <a:t>Vaccination details</a:t>
            </a:r>
          </a:p>
          <a:p>
            <a:pPr>
              <a:buFont typeface="Wingdings" panose="05000000000000000000" pitchFamily="2" charset="2"/>
              <a:buChar char="Ø"/>
            </a:pPr>
            <a:r>
              <a:rPr lang="en-US" dirty="0"/>
              <a:t>Testing details</a:t>
            </a:r>
          </a:p>
          <a:p>
            <a:pPr>
              <a:buFont typeface="Wingdings" panose="05000000000000000000" pitchFamily="2" charset="2"/>
              <a:buChar char="Ø"/>
            </a:pPr>
            <a:r>
              <a:rPr lang="en-US" dirty="0"/>
              <a:t>Overview data</a:t>
            </a:r>
          </a:p>
          <a:p>
            <a:pPr marL="0" indent="0">
              <a:buNone/>
            </a:pPr>
            <a:r>
              <a:rPr lang="en-IN" dirty="0"/>
              <a:t>Around 6000 records ,mainly 2 categories (date and state) , few discrepancies detected like (null values , duplicate values , invalid values with *) , numerical data is contentious</a:t>
            </a:r>
          </a:p>
        </p:txBody>
      </p:sp>
    </p:spTree>
    <p:extLst>
      <p:ext uri="{BB962C8B-B14F-4D97-AF65-F5344CB8AC3E}">
        <p14:creationId xmlns:p14="http://schemas.microsoft.com/office/powerpoint/2010/main" val="337846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Visual Insights - Confirmed</a:t>
            </a:r>
            <a:endParaRPr lang="en-IN"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endParaRPr lang="en-US" dirty="0"/>
          </a:p>
          <a:p>
            <a:endParaRPr lang="en-IN" dirty="0"/>
          </a:p>
          <a:p>
            <a:endParaRPr lang="en-IN" dirty="0"/>
          </a:p>
        </p:txBody>
      </p:sp>
      <p:graphicFrame>
        <p:nvGraphicFramePr>
          <p:cNvPr id="4" name="Chart 3">
            <a:extLst>
              <a:ext uri="{FF2B5EF4-FFF2-40B4-BE49-F238E27FC236}">
                <a16:creationId xmlns:a16="http://schemas.microsoft.com/office/drawing/2014/main" id="{EB4D4687-B7A6-4068-8AD1-206AE6368268}"/>
              </a:ext>
            </a:extLst>
          </p:cNvPr>
          <p:cNvGraphicFramePr>
            <a:graphicFrameLocks/>
          </p:cNvGraphicFramePr>
          <p:nvPr>
            <p:extLst>
              <p:ext uri="{D42A27DB-BD31-4B8C-83A1-F6EECF244321}">
                <p14:modId xmlns:p14="http://schemas.microsoft.com/office/powerpoint/2010/main" val="3948162589"/>
              </p:ext>
            </p:extLst>
          </p:nvPr>
        </p:nvGraphicFramePr>
        <p:xfrm>
          <a:off x="6126480" y="2342625"/>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7238C84-390A-449A-ABFD-D28E5CFD894F}"/>
              </a:ext>
            </a:extLst>
          </p:cNvPr>
          <p:cNvSpPr txBox="1"/>
          <p:nvPr/>
        </p:nvSpPr>
        <p:spPr>
          <a:xfrm>
            <a:off x="1308789" y="2342625"/>
            <a:ext cx="3534429" cy="646331"/>
          </a:xfrm>
          <a:prstGeom prst="rect">
            <a:avLst/>
          </a:prstGeom>
          <a:noFill/>
        </p:spPr>
        <p:txBody>
          <a:bodyPr wrap="none" rtlCol="0">
            <a:spAutoFit/>
          </a:bodyPr>
          <a:lstStyle/>
          <a:p>
            <a:r>
              <a:rPr lang="en-US" dirty="0"/>
              <a:t>Top 10 Confirmed Cases</a:t>
            </a:r>
          </a:p>
          <a:p>
            <a:r>
              <a:rPr lang="en-US" dirty="0"/>
              <a:t>Highest Confirmed Cases in Kerala</a:t>
            </a:r>
            <a:endParaRPr lang="en-IN" dirty="0"/>
          </a:p>
        </p:txBody>
      </p:sp>
    </p:spTree>
    <p:extLst>
      <p:ext uri="{BB962C8B-B14F-4D97-AF65-F5344CB8AC3E}">
        <p14:creationId xmlns:p14="http://schemas.microsoft.com/office/powerpoint/2010/main" val="3110174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Visual Insights -  Cured</a:t>
            </a:r>
            <a:endParaRPr lang="en-IN"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endParaRPr lang="en-US" dirty="0"/>
          </a:p>
          <a:p>
            <a:endParaRPr lang="en-IN" dirty="0"/>
          </a:p>
          <a:p>
            <a:endParaRPr lang="en-IN" dirty="0"/>
          </a:p>
        </p:txBody>
      </p:sp>
      <p:sp>
        <p:nvSpPr>
          <p:cNvPr id="5" name="TextBox 4">
            <a:extLst>
              <a:ext uri="{FF2B5EF4-FFF2-40B4-BE49-F238E27FC236}">
                <a16:creationId xmlns:a16="http://schemas.microsoft.com/office/drawing/2014/main" id="{07238C84-390A-449A-ABFD-D28E5CFD894F}"/>
              </a:ext>
            </a:extLst>
          </p:cNvPr>
          <p:cNvSpPr txBox="1"/>
          <p:nvPr/>
        </p:nvSpPr>
        <p:spPr>
          <a:xfrm>
            <a:off x="1308789" y="2342625"/>
            <a:ext cx="3754554" cy="646331"/>
          </a:xfrm>
          <a:prstGeom prst="rect">
            <a:avLst/>
          </a:prstGeom>
          <a:noFill/>
        </p:spPr>
        <p:txBody>
          <a:bodyPr wrap="none" rtlCol="0">
            <a:spAutoFit/>
          </a:bodyPr>
          <a:lstStyle/>
          <a:p>
            <a:r>
              <a:rPr lang="en-US" dirty="0"/>
              <a:t>Top 10 Cured Cases</a:t>
            </a:r>
          </a:p>
          <a:p>
            <a:r>
              <a:rPr lang="en-US" dirty="0"/>
              <a:t>Highest Cured Cases in Maharashtra</a:t>
            </a:r>
            <a:endParaRPr lang="en-IN" dirty="0"/>
          </a:p>
        </p:txBody>
      </p:sp>
      <p:graphicFrame>
        <p:nvGraphicFramePr>
          <p:cNvPr id="8" name="Chart 7">
            <a:extLst>
              <a:ext uri="{FF2B5EF4-FFF2-40B4-BE49-F238E27FC236}">
                <a16:creationId xmlns:a16="http://schemas.microsoft.com/office/drawing/2014/main" id="{E71A4F18-8549-40DB-BB8B-B51803D51FC8}"/>
              </a:ext>
            </a:extLst>
          </p:cNvPr>
          <p:cNvGraphicFramePr>
            <a:graphicFrameLocks/>
          </p:cNvGraphicFramePr>
          <p:nvPr>
            <p:extLst>
              <p:ext uri="{D42A27DB-BD31-4B8C-83A1-F6EECF244321}">
                <p14:modId xmlns:p14="http://schemas.microsoft.com/office/powerpoint/2010/main" val="2610240136"/>
              </p:ext>
            </p:extLst>
          </p:nvPr>
        </p:nvGraphicFramePr>
        <p:xfrm>
          <a:off x="5520710" y="2212233"/>
          <a:ext cx="4714874" cy="3552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9051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C8F-4AD5-479D-B45A-FC43441D210E}"/>
              </a:ext>
            </a:extLst>
          </p:cNvPr>
          <p:cNvSpPr>
            <a:spLocks noGrp="1"/>
          </p:cNvSpPr>
          <p:nvPr>
            <p:ph type="title"/>
          </p:nvPr>
        </p:nvSpPr>
        <p:spPr/>
        <p:txBody>
          <a:bodyPr/>
          <a:lstStyle/>
          <a:p>
            <a:r>
              <a:rPr lang="en-US" dirty="0"/>
              <a:t>Visual Insights -  Positive Case</a:t>
            </a:r>
            <a:endParaRPr lang="en-IN" dirty="0"/>
          </a:p>
        </p:txBody>
      </p:sp>
      <p:sp>
        <p:nvSpPr>
          <p:cNvPr id="3" name="Content Placeholder 2">
            <a:extLst>
              <a:ext uri="{FF2B5EF4-FFF2-40B4-BE49-F238E27FC236}">
                <a16:creationId xmlns:a16="http://schemas.microsoft.com/office/drawing/2014/main" id="{86B90353-9D3E-4EBA-8F1A-9A29D62E0FFC}"/>
              </a:ext>
            </a:extLst>
          </p:cNvPr>
          <p:cNvSpPr>
            <a:spLocks noGrp="1"/>
          </p:cNvSpPr>
          <p:nvPr>
            <p:ph idx="1"/>
          </p:nvPr>
        </p:nvSpPr>
        <p:spPr/>
        <p:txBody>
          <a:bodyPr/>
          <a:lstStyle/>
          <a:p>
            <a:endParaRPr lang="en-US" dirty="0"/>
          </a:p>
          <a:p>
            <a:endParaRPr lang="en-IN" dirty="0"/>
          </a:p>
          <a:p>
            <a:endParaRPr lang="en-IN" dirty="0"/>
          </a:p>
        </p:txBody>
      </p:sp>
      <p:sp>
        <p:nvSpPr>
          <p:cNvPr id="5" name="TextBox 4">
            <a:extLst>
              <a:ext uri="{FF2B5EF4-FFF2-40B4-BE49-F238E27FC236}">
                <a16:creationId xmlns:a16="http://schemas.microsoft.com/office/drawing/2014/main" id="{07238C84-390A-449A-ABFD-D28E5CFD894F}"/>
              </a:ext>
            </a:extLst>
          </p:cNvPr>
          <p:cNvSpPr txBox="1"/>
          <p:nvPr/>
        </p:nvSpPr>
        <p:spPr>
          <a:xfrm>
            <a:off x="1308789" y="2342625"/>
            <a:ext cx="3448957" cy="646331"/>
          </a:xfrm>
          <a:prstGeom prst="rect">
            <a:avLst/>
          </a:prstGeom>
          <a:noFill/>
        </p:spPr>
        <p:txBody>
          <a:bodyPr wrap="none" rtlCol="0">
            <a:spAutoFit/>
          </a:bodyPr>
          <a:lstStyle/>
          <a:p>
            <a:r>
              <a:rPr lang="en-US" dirty="0"/>
              <a:t>Highest Cases recorded in August</a:t>
            </a:r>
          </a:p>
          <a:p>
            <a:r>
              <a:rPr lang="en-US" dirty="0"/>
              <a:t>Lowest in March</a:t>
            </a:r>
            <a:endParaRPr lang="en-IN" dirty="0"/>
          </a:p>
        </p:txBody>
      </p:sp>
      <p:graphicFrame>
        <p:nvGraphicFramePr>
          <p:cNvPr id="6" name="Chart 5">
            <a:extLst>
              <a:ext uri="{FF2B5EF4-FFF2-40B4-BE49-F238E27FC236}">
                <a16:creationId xmlns:a16="http://schemas.microsoft.com/office/drawing/2014/main" id="{4EDACFAB-EF58-4E54-9FE1-B53B08F8B005}"/>
              </a:ext>
            </a:extLst>
          </p:cNvPr>
          <p:cNvGraphicFramePr>
            <a:graphicFrameLocks/>
          </p:cNvGraphicFramePr>
          <p:nvPr>
            <p:extLst>
              <p:ext uri="{D42A27DB-BD31-4B8C-83A1-F6EECF244321}">
                <p14:modId xmlns:p14="http://schemas.microsoft.com/office/powerpoint/2010/main" val="4214591310"/>
              </p:ext>
            </p:extLst>
          </p:nvPr>
        </p:nvGraphicFramePr>
        <p:xfrm>
          <a:off x="5274852" y="2203287"/>
          <a:ext cx="6167826" cy="33315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299887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{B2ABB966-70DE-4B53-9FF9-C9AE9D61C71D}tf56160789_win32</Template>
  <TotalTime>38</TotalTime>
  <Words>240</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Bookman Old Style</vt:lpstr>
      <vt:lpstr>Calibri</vt:lpstr>
      <vt:lpstr>Franklin Gothic Book</vt:lpstr>
      <vt:lpstr>Liberation Serif</vt:lpstr>
      <vt:lpstr>Wingdings</vt:lpstr>
      <vt:lpstr>1_RetrospectVTI</vt:lpstr>
      <vt:lpstr>Descriptive Statistic </vt:lpstr>
      <vt:lpstr>COVID19 Analysis</vt:lpstr>
      <vt:lpstr>Aim</vt:lpstr>
      <vt:lpstr>Case</vt:lpstr>
      <vt:lpstr>Audience</vt:lpstr>
      <vt:lpstr>Nature of Data</vt:lpstr>
      <vt:lpstr>Visual Insights - Confirmed</vt:lpstr>
      <vt:lpstr>Visual Insights -  Cured</vt:lpstr>
      <vt:lpstr>Visual Insights -  Positive Case</vt:lpstr>
      <vt:lpstr>Visual Insights -  Cases Age wise</vt:lpstr>
      <vt:lpstr>Visual Insights -  Vaccination</vt:lpstr>
      <vt:lpstr>Visual Insights -  Overall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Statistic </dc:title>
  <dc:creator>syedzainah77@outlook.com</dc:creator>
  <cp:lastModifiedBy>syedzainah77@outlook.com</cp:lastModifiedBy>
  <cp:revision>3</cp:revision>
  <dcterms:created xsi:type="dcterms:W3CDTF">2021-11-23T13:36:17Z</dcterms:created>
  <dcterms:modified xsi:type="dcterms:W3CDTF">2021-11-23T14:14:43Z</dcterms:modified>
</cp:coreProperties>
</file>