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IPL%20Assignment\IPL\IPL%20Matches%202008-202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IPL%20Assignment\IPL\IPL%20Matches%202008-2020.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IPL%20Assignment\IPL\IPL%20Matches%202008-2020.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IPL%20Assignment\IPL\IPL%20Matches%202008-2020.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IPL%20Assignment\IPL\IPL%20Matches%202008-2020.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[IPL Matches 2008-2020.csv]Sheet2!PivotTable1</c:name>
    <c:fmtId val="15"/>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4EC-4D25-A3AF-AD93343CD2E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4EC-4D25-A3AF-AD93343CD2E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4EC-4D25-A3AF-AD93343CD2E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4EC-4D25-A3AF-AD93343CD2E7}"/>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4EC-4D25-A3AF-AD93343CD2E7}"/>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Sheet2!$A$4:$A$9</c:f>
              <c:strCache>
                <c:ptCount val="5"/>
                <c:pt idx="0">
                  <c:v>Chennai Super Kings</c:v>
                </c:pt>
                <c:pt idx="1">
                  <c:v>Kings XI Punjab</c:v>
                </c:pt>
                <c:pt idx="2">
                  <c:v>Kolkata Knight Riders</c:v>
                </c:pt>
                <c:pt idx="3">
                  <c:v>Mumbai Indians</c:v>
                </c:pt>
                <c:pt idx="4">
                  <c:v>Royal Challengers Bangalore</c:v>
                </c:pt>
              </c:strCache>
            </c:strRef>
          </c:cat>
          <c:val>
            <c:numRef>
              <c:f>Sheet2!$B$4:$B$9</c:f>
              <c:numCache>
                <c:formatCode>General</c:formatCode>
                <c:ptCount val="5"/>
                <c:pt idx="0">
                  <c:v>106</c:v>
                </c:pt>
                <c:pt idx="1">
                  <c:v>88</c:v>
                </c:pt>
                <c:pt idx="2">
                  <c:v>99</c:v>
                </c:pt>
                <c:pt idx="3">
                  <c:v>120</c:v>
                </c:pt>
                <c:pt idx="4">
                  <c:v>91</c:v>
                </c:pt>
              </c:numCache>
            </c:numRef>
          </c:val>
          <c:extLst>
            <c:ext xmlns:c16="http://schemas.microsoft.com/office/drawing/2014/chart" uri="{C3380CC4-5D6E-409C-BE32-E72D297353CC}">
              <c16:uniqueId val="{0000000A-04EC-4D25-A3AF-AD93343CD2E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Leading</a:t>
            </a:r>
            <a:r>
              <a:rPr lang="en-IN" baseline="0"/>
              <a:t> Score Batsman - Overall</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v>Total</c:v>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5"/>
              <c:pt idx="0">
                <c:v>V Kohli</c:v>
              </c:pt>
              <c:pt idx="1">
                <c:v>SK Raina</c:v>
              </c:pt>
              <c:pt idx="2">
                <c:v>DA Warner</c:v>
              </c:pt>
              <c:pt idx="3">
                <c:v>RG Sharma</c:v>
              </c:pt>
              <c:pt idx="4">
                <c:v>S Dhawan</c:v>
              </c:pt>
            </c:strLit>
          </c:cat>
          <c:val>
            <c:numLit>
              <c:formatCode>General</c:formatCode>
              <c:ptCount val="5"/>
              <c:pt idx="0">
                <c:v>5878</c:v>
              </c:pt>
              <c:pt idx="1">
                <c:v>5368</c:v>
              </c:pt>
              <c:pt idx="2">
                <c:v>5254</c:v>
              </c:pt>
              <c:pt idx="3">
                <c:v>5230</c:v>
              </c:pt>
              <c:pt idx="4">
                <c:v>5197</c:v>
              </c:pt>
            </c:numLit>
          </c:val>
          <c:extLst>
            <c:ext xmlns:c16="http://schemas.microsoft.com/office/drawing/2014/chart" uri="{C3380CC4-5D6E-409C-BE32-E72D297353CC}">
              <c16:uniqueId val="{00000000-B9CB-4EFF-B1FB-1DC9275A8CC8}"/>
            </c:ext>
          </c:extLst>
        </c:ser>
        <c:dLbls>
          <c:dLblPos val="inEnd"/>
          <c:showLegendKey val="0"/>
          <c:showVal val="1"/>
          <c:showCatName val="0"/>
          <c:showSerName val="0"/>
          <c:showPercent val="0"/>
          <c:showBubbleSize val="0"/>
        </c:dLbls>
        <c:gapWidth val="65"/>
        <c:axId val="1777065919"/>
        <c:axId val="1777074239"/>
      </c:barChart>
      <c:catAx>
        <c:axId val="17770659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77074239"/>
        <c:crosses val="autoZero"/>
        <c:auto val="1"/>
        <c:lblAlgn val="ctr"/>
        <c:lblOffset val="100"/>
        <c:noMultiLvlLbl val="0"/>
      </c:catAx>
      <c:valAx>
        <c:axId val="177707423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7706591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Leading</a:t>
            </a:r>
            <a:r>
              <a:rPr lang="en-IN" baseline="0"/>
              <a:t> Wicket Taking</a:t>
            </a:r>
            <a:endParaRPr lang="en-IN"/>
          </a:p>
        </c:rich>
      </c:tx>
      <c:layout>
        <c:manualLayout>
          <c:xMode val="edge"/>
          <c:yMode val="edge"/>
          <c:x val="0.15522388059701492"/>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
        <c:idx val="3"/>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v>Total</c:v>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5"/>
              <c:pt idx="0">
                <c:v>SL Malinga</c:v>
              </c:pt>
              <c:pt idx="1">
                <c:v>DJ Bravo</c:v>
              </c:pt>
              <c:pt idx="2">
                <c:v>A Mishra</c:v>
              </c:pt>
              <c:pt idx="3">
                <c:v>PP Chawla</c:v>
              </c:pt>
              <c:pt idx="4">
                <c:v>Harbhajan Singh</c:v>
              </c:pt>
            </c:strLit>
          </c:cat>
          <c:val>
            <c:numLit>
              <c:formatCode>General</c:formatCode>
              <c:ptCount val="5"/>
              <c:pt idx="0">
                <c:v>188</c:v>
              </c:pt>
              <c:pt idx="1">
                <c:v>175</c:v>
              </c:pt>
              <c:pt idx="2">
                <c:v>169</c:v>
              </c:pt>
              <c:pt idx="3">
                <c:v>164</c:v>
              </c:pt>
              <c:pt idx="4">
                <c:v>161</c:v>
              </c:pt>
            </c:numLit>
          </c:val>
          <c:extLst>
            <c:ext xmlns:c16="http://schemas.microsoft.com/office/drawing/2014/chart" uri="{C3380CC4-5D6E-409C-BE32-E72D297353CC}">
              <c16:uniqueId val="{00000000-43C6-437F-9FDF-BF710233A9B2}"/>
            </c:ext>
          </c:extLst>
        </c:ser>
        <c:dLbls>
          <c:dLblPos val="inEnd"/>
          <c:showLegendKey val="0"/>
          <c:showVal val="1"/>
          <c:showCatName val="0"/>
          <c:showSerName val="0"/>
          <c:showPercent val="0"/>
          <c:showBubbleSize val="0"/>
        </c:dLbls>
        <c:gapWidth val="65"/>
        <c:axId val="1686676895"/>
        <c:axId val="1686686463"/>
      </c:barChart>
      <c:catAx>
        <c:axId val="168667689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86686463"/>
        <c:crosses val="autoZero"/>
        <c:auto val="1"/>
        <c:lblAlgn val="ctr"/>
        <c:lblOffset val="100"/>
        <c:noMultiLvlLbl val="0"/>
      </c:catAx>
      <c:valAx>
        <c:axId val="16866864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8667689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Total  matches played - Team wise</a:t>
            </a:r>
          </a:p>
        </c:rich>
      </c:tx>
      <c:layout>
        <c:manualLayout>
          <c:xMode val="edge"/>
          <c:yMode val="edge"/>
          <c:x val="0.13256604569469557"/>
          <c:y val="1.853863718390802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
        <c:idx val="3"/>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v>Total</c:v>
          </c:tx>
          <c:spPr>
            <a:solidFill>
              <a:schemeClr val="accent1">
                <a:alpha val="85000"/>
              </a:schemeClr>
            </a:solidFill>
            <a:ln w="9525" cap="flat" cmpd="sng" algn="ctr">
              <a:solidFill>
                <a:schemeClr val="lt1">
                  <a:alpha val="50000"/>
                </a:schemeClr>
              </a:solidFill>
              <a:round/>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15"/>
              <c:pt idx="0">
                <c:v>Royal Challengers Bangalore</c:v>
              </c:pt>
              <c:pt idx="1">
                <c:v>Mumbai Indians</c:v>
              </c:pt>
              <c:pt idx="2">
                <c:v>Kolkata Knight Riders</c:v>
              </c:pt>
              <c:pt idx="3">
                <c:v>Chennai Super Kings</c:v>
              </c:pt>
              <c:pt idx="4">
                <c:v>Kings XI Punjab</c:v>
              </c:pt>
              <c:pt idx="5">
                <c:v>Delhi Daredevils</c:v>
              </c:pt>
              <c:pt idx="6">
                <c:v>Rajasthan Royals</c:v>
              </c:pt>
              <c:pt idx="7">
                <c:v>Sunrisers Hyderabad</c:v>
              </c:pt>
              <c:pt idx="8">
                <c:v>Deccan Chargers</c:v>
              </c:pt>
              <c:pt idx="9">
                <c:v>Pune Warriors</c:v>
              </c:pt>
              <c:pt idx="10">
                <c:v>Delhi Capitals</c:v>
              </c:pt>
              <c:pt idx="11">
                <c:v>Gujarat Lions</c:v>
              </c:pt>
              <c:pt idx="12">
                <c:v>Rising Pune Supergiants</c:v>
              </c:pt>
              <c:pt idx="13">
                <c:v>Kochi Tuskers Kerala</c:v>
              </c:pt>
              <c:pt idx="14">
                <c:v>Rising Pune Supergiant</c:v>
              </c:pt>
            </c:strLit>
          </c:cat>
          <c:val>
            <c:numLit>
              <c:formatCode>General</c:formatCode>
              <c:ptCount val="15"/>
              <c:pt idx="0">
                <c:v>108</c:v>
              </c:pt>
              <c:pt idx="1">
                <c:v>97</c:v>
              </c:pt>
              <c:pt idx="2">
                <c:v>95</c:v>
              </c:pt>
              <c:pt idx="3">
                <c:v>94</c:v>
              </c:pt>
              <c:pt idx="4">
                <c:v>92</c:v>
              </c:pt>
              <c:pt idx="5">
                <c:v>83</c:v>
              </c:pt>
              <c:pt idx="6">
                <c:v>70</c:v>
              </c:pt>
              <c:pt idx="7">
                <c:v>59</c:v>
              </c:pt>
              <c:pt idx="8">
                <c:v>39</c:v>
              </c:pt>
              <c:pt idx="9">
                <c:v>23</c:v>
              </c:pt>
              <c:pt idx="10">
                <c:v>19</c:v>
              </c:pt>
              <c:pt idx="11">
                <c:v>16</c:v>
              </c:pt>
              <c:pt idx="12">
                <c:v>7</c:v>
              </c:pt>
              <c:pt idx="13">
                <c:v>7</c:v>
              </c:pt>
              <c:pt idx="14">
                <c:v>7</c:v>
              </c:pt>
            </c:numLit>
          </c:val>
          <c:extLst>
            <c:ext xmlns:c16="http://schemas.microsoft.com/office/drawing/2014/chart" uri="{C3380CC4-5D6E-409C-BE32-E72D297353CC}">
              <c16:uniqueId val="{00000000-E98C-4EEF-B425-16C82BE38A80}"/>
            </c:ext>
          </c:extLst>
        </c:ser>
        <c:dLbls>
          <c:dLblPos val="inEnd"/>
          <c:showLegendKey val="0"/>
          <c:showVal val="1"/>
          <c:showCatName val="0"/>
          <c:showSerName val="0"/>
          <c:showPercent val="0"/>
          <c:showBubbleSize val="0"/>
        </c:dLbls>
        <c:gapWidth val="65"/>
        <c:axId val="1840843039"/>
        <c:axId val="1840837215"/>
      </c:barChart>
      <c:catAx>
        <c:axId val="184084303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40837215"/>
        <c:crosses val="autoZero"/>
        <c:auto val="1"/>
        <c:lblAlgn val="ctr"/>
        <c:lblOffset val="100"/>
        <c:noMultiLvlLbl val="0"/>
      </c:catAx>
      <c:valAx>
        <c:axId val="18408372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4084303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 Count of matches played - Season Wise</a:t>
            </a:r>
          </a:p>
          <a:p>
            <a:pPr>
              <a:defRPr/>
            </a:pPr>
            <a:endParaRPr lang="en-IN"/>
          </a:p>
        </c:rich>
      </c:tx>
      <c:layout>
        <c:manualLayout>
          <c:xMode val="edge"/>
          <c:yMode val="edge"/>
          <c:x val="0.14694099314643463"/>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
        <c:idx val="3"/>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v>Total</c:v>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Lit>
          </c:cat>
          <c:val>
            <c:numLit>
              <c:formatCode>General</c:formatCode>
              <c:ptCount val="13"/>
              <c:pt idx="0">
                <c:v>58</c:v>
              </c:pt>
              <c:pt idx="1">
                <c:v>57</c:v>
              </c:pt>
              <c:pt idx="2">
                <c:v>60</c:v>
              </c:pt>
              <c:pt idx="3">
                <c:v>73</c:v>
              </c:pt>
              <c:pt idx="4">
                <c:v>74</c:v>
              </c:pt>
              <c:pt idx="5">
                <c:v>76</c:v>
              </c:pt>
              <c:pt idx="6">
                <c:v>60</c:v>
              </c:pt>
              <c:pt idx="7">
                <c:v>59</c:v>
              </c:pt>
              <c:pt idx="8">
                <c:v>60</c:v>
              </c:pt>
              <c:pt idx="9">
                <c:v>59</c:v>
              </c:pt>
              <c:pt idx="10">
                <c:v>60</c:v>
              </c:pt>
              <c:pt idx="11">
                <c:v>60</c:v>
              </c:pt>
              <c:pt idx="12">
                <c:v>60</c:v>
              </c:pt>
            </c:numLit>
          </c:val>
          <c:extLst>
            <c:ext xmlns:c16="http://schemas.microsoft.com/office/drawing/2014/chart" uri="{C3380CC4-5D6E-409C-BE32-E72D297353CC}">
              <c16:uniqueId val="{00000000-84E1-4201-84C1-7D4C0ABDCFF3}"/>
            </c:ext>
          </c:extLst>
        </c:ser>
        <c:dLbls>
          <c:dLblPos val="inEnd"/>
          <c:showLegendKey val="0"/>
          <c:showVal val="1"/>
          <c:showCatName val="0"/>
          <c:showSerName val="0"/>
          <c:showPercent val="0"/>
          <c:showBubbleSize val="0"/>
        </c:dLbls>
        <c:gapWidth val="65"/>
        <c:axId val="1777072159"/>
        <c:axId val="1777077983"/>
      </c:barChart>
      <c:catAx>
        <c:axId val="177707215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77077983"/>
        <c:crosses val="autoZero"/>
        <c:auto val="1"/>
        <c:lblAlgn val="ctr"/>
        <c:lblOffset val="100"/>
        <c:noMultiLvlLbl val="0"/>
      </c:catAx>
      <c:valAx>
        <c:axId val="177707798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7707215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Descriptive Statistic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Zain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a:t>
            </a:r>
            <a:r>
              <a:rPr lang="en-US" sz="3600" dirty="0"/>
              <a:t>Total matches</a:t>
            </a:r>
            <a:endParaRPr lang="en-IN" sz="3600"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3820277" cy="646331"/>
          </a:xfrm>
          <a:prstGeom prst="rect">
            <a:avLst/>
          </a:prstGeom>
          <a:noFill/>
        </p:spPr>
        <p:txBody>
          <a:bodyPr wrap="none" rtlCol="0">
            <a:spAutoFit/>
          </a:bodyPr>
          <a:lstStyle/>
          <a:p>
            <a:r>
              <a:rPr lang="en-US" dirty="0"/>
              <a:t>Royal challengers has played highest </a:t>
            </a:r>
          </a:p>
          <a:p>
            <a:r>
              <a:rPr lang="en-US" dirty="0"/>
              <a:t>Number of matches</a:t>
            </a:r>
            <a:endParaRPr lang="en-IN" dirty="0"/>
          </a:p>
        </p:txBody>
      </p:sp>
      <p:graphicFrame>
        <p:nvGraphicFramePr>
          <p:cNvPr id="6" name="Chart 5">
            <a:extLst>
              <a:ext uri="{FF2B5EF4-FFF2-40B4-BE49-F238E27FC236}">
                <a16:creationId xmlns:a16="http://schemas.microsoft.com/office/drawing/2014/main" id="{E982857C-CC54-4B54-A700-5E7320207EB1}"/>
              </a:ext>
            </a:extLst>
          </p:cNvPr>
          <p:cNvGraphicFramePr>
            <a:graphicFrameLocks/>
          </p:cNvGraphicFramePr>
          <p:nvPr>
            <p:extLst>
              <p:ext uri="{D42A27DB-BD31-4B8C-83A1-F6EECF244321}">
                <p14:modId xmlns:p14="http://schemas.microsoft.com/office/powerpoint/2010/main" val="3589538589"/>
              </p:ext>
            </p:extLst>
          </p:nvPr>
        </p:nvGraphicFramePr>
        <p:xfrm>
          <a:off x="5095827" y="2311633"/>
          <a:ext cx="6059853" cy="3558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195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a:t>
            </a:r>
            <a:r>
              <a:rPr lang="en-US" sz="3600" dirty="0"/>
              <a:t>Count of matched</a:t>
            </a:r>
            <a:endParaRPr lang="en-IN" sz="3600"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967579" y="2325847"/>
            <a:ext cx="3646832" cy="646331"/>
          </a:xfrm>
          <a:prstGeom prst="rect">
            <a:avLst/>
          </a:prstGeom>
          <a:noFill/>
        </p:spPr>
        <p:txBody>
          <a:bodyPr wrap="none" rtlCol="0">
            <a:spAutoFit/>
          </a:bodyPr>
          <a:lstStyle/>
          <a:p>
            <a:r>
              <a:rPr lang="en-US" dirty="0"/>
              <a:t>Highest number of matched played </a:t>
            </a:r>
          </a:p>
          <a:p>
            <a:r>
              <a:rPr lang="en-US" dirty="0"/>
              <a:t>In 2013</a:t>
            </a:r>
            <a:endParaRPr lang="en-IN" dirty="0"/>
          </a:p>
        </p:txBody>
      </p:sp>
      <p:graphicFrame>
        <p:nvGraphicFramePr>
          <p:cNvPr id="7" name="Chart 6">
            <a:extLst>
              <a:ext uri="{FF2B5EF4-FFF2-40B4-BE49-F238E27FC236}">
                <a16:creationId xmlns:a16="http://schemas.microsoft.com/office/drawing/2014/main" id="{3EDE3033-8056-43A0-8C7F-56B2A7A5E989}"/>
              </a:ext>
            </a:extLst>
          </p:cNvPr>
          <p:cNvGraphicFramePr>
            <a:graphicFrameLocks/>
          </p:cNvGraphicFramePr>
          <p:nvPr>
            <p:extLst>
              <p:ext uri="{D42A27DB-BD31-4B8C-83A1-F6EECF244321}">
                <p14:modId xmlns:p14="http://schemas.microsoft.com/office/powerpoint/2010/main" val="3900219859"/>
              </p:ext>
            </p:extLst>
          </p:nvPr>
        </p:nvGraphicFramePr>
        <p:xfrm>
          <a:off x="4775722" y="2225751"/>
          <a:ext cx="5928629" cy="3453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38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a:xfrm>
            <a:off x="-1" y="33191"/>
            <a:ext cx="10121395" cy="226867"/>
          </a:xfrm>
        </p:spPr>
        <p:txBody>
          <a:bodyPr>
            <a:noAutofit/>
          </a:bodyPr>
          <a:lstStyle/>
          <a:p>
            <a:r>
              <a:rPr lang="en-US" sz="1400" dirty="0"/>
              <a:t>Visual Insights -  Overall</a:t>
            </a:r>
            <a:endParaRPr lang="en-IN" sz="1400"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pic>
        <p:nvPicPr>
          <p:cNvPr id="8" name="Picture 7">
            <a:extLst>
              <a:ext uri="{FF2B5EF4-FFF2-40B4-BE49-F238E27FC236}">
                <a16:creationId xmlns:a16="http://schemas.microsoft.com/office/drawing/2014/main" id="{9DA6CEE5-541C-410B-B534-040C4E1A9264}"/>
              </a:ext>
            </a:extLst>
          </p:cNvPr>
          <p:cNvPicPr>
            <a:picLocks noChangeAspect="1"/>
          </p:cNvPicPr>
          <p:nvPr/>
        </p:nvPicPr>
        <p:blipFill>
          <a:blip r:embed="rId2"/>
          <a:stretch>
            <a:fillRect/>
          </a:stretch>
        </p:blipFill>
        <p:spPr>
          <a:xfrm>
            <a:off x="-3455" y="163766"/>
            <a:ext cx="12195455" cy="6690828"/>
          </a:xfrm>
          <a:prstGeom prst="rect">
            <a:avLst/>
          </a:prstGeom>
        </p:spPr>
      </p:pic>
    </p:spTree>
    <p:extLst>
      <p:ext uri="{BB962C8B-B14F-4D97-AF65-F5344CB8AC3E}">
        <p14:creationId xmlns:p14="http://schemas.microsoft.com/office/powerpoint/2010/main" val="397182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IPL Analysis</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IN" sz="1800" dirty="0">
                <a:effectLst/>
                <a:latin typeface="Liberation Serif"/>
                <a:ea typeface="Noto Sans CJK SC"/>
                <a:cs typeface="Lohit Devanagari"/>
              </a:rPr>
              <a:t>Now that this year's IPL is over, let's not curb our cricket love and start </a:t>
            </a:r>
            <a:r>
              <a:rPr lang="en-IN" sz="1800" dirty="0" err="1">
                <a:effectLst/>
                <a:latin typeface="Liberation Serif"/>
                <a:ea typeface="Noto Sans CJK SC"/>
                <a:cs typeface="Lohit Devanagari"/>
              </a:rPr>
              <a:t>analyzing</a:t>
            </a:r>
            <a:r>
              <a:rPr lang="en-IN" sz="1800" dirty="0">
                <a:effectLst/>
                <a:latin typeface="Liberation Serif"/>
                <a:ea typeface="Noto Sans CJK SC"/>
                <a:cs typeface="Lohit Devanagari"/>
              </a:rPr>
              <a:t> the whole of IPL with this latest and complete Indian Premier League dataset. It contains the match descriptions, results, winners, player of the matches, ball by ball dataset and much more. So, stop thinking and start </a:t>
            </a:r>
            <a:r>
              <a:rPr lang="en-IN" sz="1800" b="1" dirty="0" err="1">
                <a:effectLst/>
                <a:latin typeface="Liberation Serif"/>
                <a:ea typeface="Noto Sans CJK SC"/>
                <a:cs typeface="Lohit Devanagari"/>
              </a:rPr>
              <a:t>analyzing</a:t>
            </a:r>
            <a:r>
              <a:rPr lang="en-IN" sz="1800" dirty="0">
                <a:effectLst/>
                <a:latin typeface="Liberation Serif"/>
                <a:ea typeface="Noto Sans CJK SC"/>
                <a:cs typeface="Lohit Devanagari"/>
              </a:rPr>
              <a:t> </a:t>
            </a:r>
            <a:endParaRPr lang="en-IN" dirty="0"/>
          </a:p>
        </p:txBody>
      </p:sp>
    </p:spTree>
    <p:extLst>
      <p:ext uri="{BB962C8B-B14F-4D97-AF65-F5344CB8AC3E}">
        <p14:creationId xmlns:p14="http://schemas.microsoft.com/office/powerpoint/2010/main" val="169741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a:buFont typeface="Wingdings" panose="05000000000000000000" pitchFamily="2" charset="2"/>
              <a:buChar char="Ø"/>
            </a:pPr>
            <a:r>
              <a:rPr lang="en-US" dirty="0"/>
              <a:t>To analyze Data </a:t>
            </a:r>
          </a:p>
          <a:p>
            <a:pPr>
              <a:buFont typeface="Wingdings" panose="05000000000000000000" pitchFamily="2" charset="2"/>
              <a:buChar char="Ø"/>
            </a:pPr>
            <a:r>
              <a:rPr lang="en-US" dirty="0"/>
              <a:t>To find anomalies</a:t>
            </a:r>
          </a:p>
          <a:p>
            <a:pPr>
              <a:buFont typeface="Wingdings" panose="05000000000000000000" pitchFamily="2" charset="2"/>
              <a:buChar char="Ø"/>
            </a:pPr>
            <a:r>
              <a:rPr lang="en-US" dirty="0"/>
              <a:t>To preprocess data</a:t>
            </a:r>
          </a:p>
          <a:p>
            <a:pPr>
              <a:buFont typeface="Wingdings" panose="05000000000000000000" pitchFamily="2" charset="2"/>
              <a:buChar char="Ø"/>
            </a:pPr>
            <a:r>
              <a:rPr lang="en-US" dirty="0"/>
              <a:t>To cleanse the data </a:t>
            </a:r>
          </a:p>
          <a:p>
            <a:pPr>
              <a:buFont typeface="Wingdings" panose="05000000000000000000" pitchFamily="2" charset="2"/>
              <a:buChar char="Ø"/>
            </a:pPr>
            <a:r>
              <a:rPr lang="en-US" dirty="0"/>
              <a:t>To provide the insights on data with different visualization</a:t>
            </a:r>
            <a:endParaRPr lang="en-IN" dirty="0"/>
          </a:p>
        </p:txBody>
      </p:sp>
    </p:spTree>
    <p:extLst>
      <p:ext uri="{BB962C8B-B14F-4D97-AF65-F5344CB8AC3E}">
        <p14:creationId xmlns:p14="http://schemas.microsoft.com/office/powerpoint/2010/main" val="31716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Case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US" dirty="0"/>
              <a:t>To provide  detailed insight on IPL in various dimensions like</a:t>
            </a:r>
          </a:p>
          <a:p>
            <a:pPr>
              <a:buFont typeface="Wingdings" panose="05000000000000000000" pitchFamily="2" charset="2"/>
              <a:buChar char="Ø"/>
            </a:pPr>
            <a:r>
              <a:rPr lang="en-US" dirty="0"/>
              <a:t>Date/month/year</a:t>
            </a:r>
          </a:p>
          <a:p>
            <a:pPr>
              <a:buFont typeface="Wingdings" panose="05000000000000000000" pitchFamily="2" charset="2"/>
              <a:buChar char="Ø"/>
            </a:pPr>
            <a:r>
              <a:rPr lang="en-US" dirty="0"/>
              <a:t>Venue wise</a:t>
            </a:r>
          </a:p>
          <a:p>
            <a:pPr>
              <a:buFont typeface="Wingdings" panose="05000000000000000000" pitchFamily="2" charset="2"/>
              <a:buChar char="Ø"/>
            </a:pPr>
            <a:r>
              <a:rPr lang="en-US" dirty="0"/>
              <a:t>Player wise</a:t>
            </a:r>
          </a:p>
          <a:p>
            <a:pPr>
              <a:buFont typeface="Wingdings" panose="05000000000000000000" pitchFamily="2" charset="2"/>
              <a:buChar char="Ø"/>
            </a:pPr>
            <a:r>
              <a:rPr lang="en-US" dirty="0"/>
              <a:t>Team wise</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414141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Audience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a:buFont typeface="Wingdings" panose="05000000000000000000" pitchFamily="2" charset="2"/>
              <a:buChar char="Ø"/>
            </a:pPr>
            <a:r>
              <a:rPr lang="en-US" dirty="0"/>
              <a:t>Cricket Board Members</a:t>
            </a:r>
          </a:p>
          <a:p>
            <a:pPr>
              <a:buFont typeface="Wingdings" panose="05000000000000000000" pitchFamily="2" charset="2"/>
              <a:buChar char="Ø"/>
            </a:pPr>
            <a:r>
              <a:rPr lang="en-US" dirty="0"/>
              <a:t>Team Owners</a:t>
            </a:r>
          </a:p>
          <a:p>
            <a:pPr>
              <a:buFont typeface="Wingdings" panose="05000000000000000000" pitchFamily="2" charset="2"/>
              <a:buChar char="Ø"/>
            </a:pPr>
            <a:r>
              <a:rPr lang="en-US" dirty="0"/>
              <a:t>Brands</a:t>
            </a:r>
          </a:p>
          <a:p>
            <a:pPr>
              <a:buFont typeface="Wingdings" panose="05000000000000000000" pitchFamily="2" charset="2"/>
              <a:buChar char="Ø"/>
            </a:pPr>
            <a:r>
              <a:rPr lang="en-US" dirty="0"/>
              <a:t>Marketing companies</a:t>
            </a:r>
          </a:p>
        </p:txBody>
      </p:sp>
    </p:spTree>
    <p:extLst>
      <p:ext uri="{BB962C8B-B14F-4D97-AF65-F5344CB8AC3E}">
        <p14:creationId xmlns:p14="http://schemas.microsoft.com/office/powerpoint/2010/main" val="95180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Nature of Data</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US" dirty="0"/>
              <a:t>We have data in Vaccination details</a:t>
            </a:r>
          </a:p>
          <a:p>
            <a:pPr>
              <a:buFont typeface="Wingdings" panose="05000000000000000000" pitchFamily="2" charset="2"/>
              <a:buChar char="Ø"/>
            </a:pPr>
            <a:r>
              <a:rPr lang="en-US" dirty="0"/>
              <a:t>Match wise</a:t>
            </a:r>
          </a:p>
          <a:p>
            <a:pPr>
              <a:buFont typeface="Wingdings" panose="05000000000000000000" pitchFamily="2" charset="2"/>
              <a:buChar char="Ø"/>
            </a:pPr>
            <a:r>
              <a:rPr lang="en-US" dirty="0"/>
              <a:t>Ball by ball detailed data</a:t>
            </a:r>
          </a:p>
          <a:p>
            <a:pPr marL="0" indent="0">
              <a:buNone/>
            </a:pPr>
            <a:r>
              <a:rPr lang="en-IN" dirty="0"/>
              <a:t>Around </a:t>
            </a:r>
            <a:r>
              <a:rPr lang="en-US" sz="1800" dirty="0">
                <a:effectLst/>
                <a:latin typeface="Calibri" panose="020F0502020204030204" pitchFamily="34" charset="0"/>
                <a:ea typeface="Calibri" panose="020F0502020204030204" pitchFamily="34" charset="0"/>
                <a:cs typeface="Times New Roman" panose="02020603050405020304" pitchFamily="18" charset="0"/>
              </a:rPr>
              <a:t>192879</a:t>
            </a:r>
            <a:r>
              <a:rPr lang="en-IN" dirty="0"/>
              <a:t> records ,mainly 5 categories  , few discrepancies detected like (null values , duplicate values , around 9 numerical variables which are contentious</a:t>
            </a:r>
          </a:p>
        </p:txBody>
      </p:sp>
    </p:spTree>
    <p:extLst>
      <p:ext uri="{BB962C8B-B14F-4D97-AF65-F5344CB8AC3E}">
        <p14:creationId xmlns:p14="http://schemas.microsoft.com/office/powerpoint/2010/main" val="33784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Top winners</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1410066" cy="369332"/>
          </a:xfrm>
          <a:prstGeom prst="rect">
            <a:avLst/>
          </a:prstGeom>
          <a:noFill/>
        </p:spPr>
        <p:txBody>
          <a:bodyPr wrap="none" rtlCol="0">
            <a:spAutoFit/>
          </a:bodyPr>
          <a:lstStyle/>
          <a:p>
            <a:r>
              <a:rPr lang="en-US" dirty="0"/>
              <a:t>Top 5 Teams</a:t>
            </a:r>
          </a:p>
        </p:txBody>
      </p:sp>
      <p:graphicFrame>
        <p:nvGraphicFramePr>
          <p:cNvPr id="6" name="Chart 5">
            <a:extLst>
              <a:ext uri="{FF2B5EF4-FFF2-40B4-BE49-F238E27FC236}">
                <a16:creationId xmlns:a16="http://schemas.microsoft.com/office/drawing/2014/main" id="{A565384A-8B11-40F8-A2D9-76A5FCAEF72E}"/>
              </a:ext>
            </a:extLst>
          </p:cNvPr>
          <p:cNvGraphicFramePr>
            <a:graphicFrameLocks/>
          </p:cNvGraphicFramePr>
          <p:nvPr>
            <p:extLst>
              <p:ext uri="{D42A27DB-BD31-4B8C-83A1-F6EECF244321}">
                <p14:modId xmlns:p14="http://schemas.microsoft.com/office/powerpoint/2010/main" val="2599934758"/>
              </p:ext>
            </p:extLst>
          </p:nvPr>
        </p:nvGraphicFramePr>
        <p:xfrm>
          <a:off x="5595458" y="2108201"/>
          <a:ext cx="5140812" cy="3118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017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a:t>
            </a:r>
            <a:r>
              <a:rPr lang="en-US" sz="3600" dirty="0"/>
              <a:t>Leading batsman</a:t>
            </a:r>
            <a:endParaRPr lang="en-IN" sz="3600"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2377895" cy="369332"/>
          </a:xfrm>
          <a:prstGeom prst="rect">
            <a:avLst/>
          </a:prstGeom>
          <a:noFill/>
        </p:spPr>
        <p:txBody>
          <a:bodyPr wrap="none" rtlCol="0">
            <a:spAutoFit/>
          </a:bodyPr>
          <a:lstStyle/>
          <a:p>
            <a:r>
              <a:rPr lang="en-US" dirty="0"/>
              <a:t>Top Batsman – V Kohli</a:t>
            </a:r>
          </a:p>
        </p:txBody>
      </p:sp>
      <p:graphicFrame>
        <p:nvGraphicFramePr>
          <p:cNvPr id="6" name="Chart 5">
            <a:extLst>
              <a:ext uri="{FF2B5EF4-FFF2-40B4-BE49-F238E27FC236}">
                <a16:creationId xmlns:a16="http://schemas.microsoft.com/office/drawing/2014/main" id="{26F57C47-D5D9-4B30-AE86-E199C25D4EB4}"/>
              </a:ext>
            </a:extLst>
          </p:cNvPr>
          <p:cNvGraphicFramePr>
            <a:graphicFrameLocks/>
          </p:cNvGraphicFramePr>
          <p:nvPr>
            <p:extLst>
              <p:ext uri="{D42A27DB-BD31-4B8C-83A1-F6EECF244321}">
                <p14:modId xmlns:p14="http://schemas.microsoft.com/office/powerpoint/2010/main" val="2777589743"/>
              </p:ext>
            </p:extLst>
          </p:nvPr>
        </p:nvGraphicFramePr>
        <p:xfrm>
          <a:off x="5821130" y="2108200"/>
          <a:ext cx="5062081" cy="34117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05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a:t>
            </a:r>
            <a:r>
              <a:rPr lang="en-US" sz="3600" dirty="0"/>
              <a:t>Wickets</a:t>
            </a:r>
            <a:endParaRPr lang="en-IN" sz="3600"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3153364" cy="369332"/>
          </a:xfrm>
          <a:prstGeom prst="rect">
            <a:avLst/>
          </a:prstGeom>
          <a:noFill/>
        </p:spPr>
        <p:txBody>
          <a:bodyPr wrap="none" rtlCol="0">
            <a:spAutoFit/>
          </a:bodyPr>
          <a:lstStyle/>
          <a:p>
            <a:r>
              <a:rPr lang="en-US" dirty="0"/>
              <a:t>Malinga – highest wicket taker</a:t>
            </a:r>
            <a:endParaRPr lang="en-IN" dirty="0"/>
          </a:p>
        </p:txBody>
      </p:sp>
      <p:graphicFrame>
        <p:nvGraphicFramePr>
          <p:cNvPr id="7" name="Chart 6">
            <a:extLst>
              <a:ext uri="{FF2B5EF4-FFF2-40B4-BE49-F238E27FC236}">
                <a16:creationId xmlns:a16="http://schemas.microsoft.com/office/drawing/2014/main" id="{95EFFE86-765F-44C6-84ED-962E2B60568B}"/>
              </a:ext>
            </a:extLst>
          </p:cNvPr>
          <p:cNvGraphicFramePr>
            <a:graphicFrameLocks/>
          </p:cNvGraphicFramePr>
          <p:nvPr>
            <p:extLst>
              <p:ext uri="{D42A27DB-BD31-4B8C-83A1-F6EECF244321}">
                <p14:modId xmlns:p14="http://schemas.microsoft.com/office/powerpoint/2010/main" val="3435674629"/>
              </p:ext>
            </p:extLst>
          </p:nvPr>
        </p:nvGraphicFramePr>
        <p:xfrm>
          <a:off x="5248331" y="2108201"/>
          <a:ext cx="5634880" cy="358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299887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{B2ABB966-70DE-4B53-9FF9-C9AE9D61C71D}tf56160789_win32</Template>
  <TotalTime>57</TotalTime>
  <Words>243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Calibri</vt:lpstr>
      <vt:lpstr>Franklin Gothic Book</vt:lpstr>
      <vt:lpstr>Liberation Serif</vt:lpstr>
      <vt:lpstr>Wingdings</vt:lpstr>
      <vt:lpstr>1_RetrospectVTI</vt:lpstr>
      <vt:lpstr>Descriptive Statistic </vt:lpstr>
      <vt:lpstr>IPL Analysis</vt:lpstr>
      <vt:lpstr>Aim</vt:lpstr>
      <vt:lpstr>Case</vt:lpstr>
      <vt:lpstr>Audience</vt:lpstr>
      <vt:lpstr>Nature of Data</vt:lpstr>
      <vt:lpstr>Visual Insights – Top winners</vt:lpstr>
      <vt:lpstr>Visual Insights -  Leading batsman</vt:lpstr>
      <vt:lpstr>Visual Insights -  Wickets</vt:lpstr>
      <vt:lpstr>Visual Insights -  Total matches</vt:lpstr>
      <vt:lpstr>Visual Insights -  Count of matched</vt:lpstr>
      <vt:lpstr>Visual Insights -  Overall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 </dc:title>
  <dc:creator>syedzainah77@outlook.com</dc:creator>
  <cp:lastModifiedBy>syedzainah77@outlook.com</cp:lastModifiedBy>
  <cp:revision>9</cp:revision>
  <dcterms:created xsi:type="dcterms:W3CDTF">2021-11-23T13:36:17Z</dcterms:created>
  <dcterms:modified xsi:type="dcterms:W3CDTF">2021-11-23T19:49:53Z</dcterms:modified>
</cp:coreProperties>
</file>