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687" r:id="rId2"/>
    <p:sldId id="768" r:id="rId3"/>
    <p:sldId id="688" r:id="rId4"/>
    <p:sldId id="773" r:id="rId5"/>
    <p:sldId id="769" r:id="rId6"/>
    <p:sldId id="770" r:id="rId7"/>
    <p:sldId id="689" r:id="rId8"/>
    <p:sldId id="690" r:id="rId9"/>
    <p:sldId id="779" r:id="rId10"/>
    <p:sldId id="771" r:id="rId11"/>
    <p:sldId id="772" r:id="rId12"/>
    <p:sldId id="774" r:id="rId13"/>
    <p:sldId id="691" r:id="rId14"/>
    <p:sldId id="692" r:id="rId15"/>
    <p:sldId id="775" r:id="rId16"/>
    <p:sldId id="693" r:id="rId17"/>
    <p:sldId id="694" r:id="rId18"/>
    <p:sldId id="695" r:id="rId19"/>
    <p:sldId id="696" r:id="rId20"/>
    <p:sldId id="697" r:id="rId21"/>
    <p:sldId id="698" r:id="rId22"/>
    <p:sldId id="777" r:id="rId23"/>
    <p:sldId id="778" r:id="rId24"/>
    <p:sldId id="776" r:id="rId25"/>
    <p:sldId id="780" r:id="rId26"/>
    <p:sldId id="699" r:id="rId27"/>
    <p:sldId id="782" r:id="rId28"/>
    <p:sldId id="701" r:id="rId29"/>
    <p:sldId id="702" r:id="rId30"/>
    <p:sldId id="703" r:id="rId31"/>
    <p:sldId id="704" r:id="rId32"/>
    <p:sldId id="705" r:id="rId33"/>
    <p:sldId id="706" r:id="rId34"/>
    <p:sldId id="788" r:id="rId35"/>
    <p:sldId id="783" r:id="rId36"/>
    <p:sldId id="784" r:id="rId37"/>
    <p:sldId id="785" r:id="rId38"/>
    <p:sldId id="786" r:id="rId39"/>
    <p:sldId id="787" r:id="rId40"/>
    <p:sldId id="708" r:id="rId41"/>
    <p:sldId id="709" r:id="rId42"/>
    <p:sldId id="711" r:id="rId43"/>
    <p:sldId id="712" r:id="rId44"/>
    <p:sldId id="753" r:id="rId45"/>
    <p:sldId id="754" r:id="rId46"/>
    <p:sldId id="713" r:id="rId47"/>
    <p:sldId id="714" r:id="rId48"/>
    <p:sldId id="716" r:id="rId49"/>
    <p:sldId id="717" r:id="rId50"/>
    <p:sldId id="718" r:id="rId51"/>
    <p:sldId id="719" r:id="rId52"/>
    <p:sldId id="720" r:id="rId53"/>
    <p:sldId id="721" r:id="rId54"/>
    <p:sldId id="722" r:id="rId55"/>
    <p:sldId id="723" r:id="rId56"/>
    <p:sldId id="724" r:id="rId57"/>
    <p:sldId id="725" r:id="rId58"/>
    <p:sldId id="726" r:id="rId59"/>
    <p:sldId id="727" r:id="rId60"/>
    <p:sldId id="728" r:id="rId61"/>
  </p:sldIdLst>
  <p:sldSz cx="9144000" cy="6858000" type="screen4x3"/>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2" autoAdjust="0"/>
    <p:restoredTop sz="94551" autoAdjust="0"/>
  </p:normalViewPr>
  <p:slideViewPr>
    <p:cSldViewPr>
      <p:cViewPr varScale="1">
        <p:scale>
          <a:sx n="58" d="100"/>
          <a:sy n="58" d="100"/>
        </p:scale>
        <p:origin x="1398" y="90"/>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776"/>
    </p:cViewPr>
  </p:sorterViewPr>
  <p:notesViewPr>
    <p:cSldViewPr>
      <p:cViewPr varScale="1">
        <p:scale>
          <a:sx n="44" d="100"/>
          <a:sy n="44" d="100"/>
        </p:scale>
        <p:origin x="2328" y="56"/>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73163" y="698500"/>
            <a:ext cx="4591050" cy="3443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166813" y="693738"/>
            <a:ext cx="4605337"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a:p>
        </p:txBody>
      </p:sp>
    </p:spTree>
    <p:extLst>
      <p:ext uri="{BB962C8B-B14F-4D97-AF65-F5344CB8AC3E}">
        <p14:creationId xmlns:p14="http://schemas.microsoft.com/office/powerpoint/2010/main" val="116641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Tx/>
              <a:buSzTx/>
              <a:buFontTx/>
              <a:buNone/>
            </a:pPr>
            <a:r>
              <a:rPr lang="en-US" altLang="en-US" sz="1200" b="0" dirty="0"/>
              <a:t>{</a:t>
            </a:r>
            <a:r>
              <a:rPr lang="en-US" altLang="en-US" sz="1200" b="0" dirty="0" err="1"/>
              <a:t>Milk,Diaper</a:t>
            </a:r>
            <a:r>
              <a:rPr lang="en-US" altLang="en-US" sz="1200" b="0" dirty="0"/>
              <a:t>} </a:t>
            </a:r>
            <a:r>
              <a:rPr lang="en-US" altLang="en-US" sz="1200" b="0" dirty="0">
                <a:sym typeface="Symbol" pitchFamily="18" charset="2"/>
              </a:rPr>
              <a:t> {Beer} (s=0.4, c=0.67)</a:t>
            </a:r>
            <a:br>
              <a:rPr lang="en-US" altLang="en-US" sz="1200" b="0" dirty="0">
                <a:sym typeface="Symbol" pitchFamily="18" charset="2"/>
              </a:rPr>
            </a:br>
            <a:r>
              <a:rPr lang="en-US" altLang="en-US" sz="1200" b="0" dirty="0"/>
              <a:t>{</a:t>
            </a:r>
            <a:r>
              <a:rPr lang="en-US" altLang="en-US" sz="1200" b="0" dirty="0" err="1"/>
              <a:t>Milk,Beer</a:t>
            </a:r>
            <a:r>
              <a:rPr lang="en-US" altLang="en-US" sz="1200" b="0" dirty="0"/>
              <a:t>} </a:t>
            </a:r>
            <a:r>
              <a:rPr lang="en-US" altLang="en-US" sz="1200" b="0" dirty="0">
                <a:sym typeface="Symbol" pitchFamily="18" charset="2"/>
              </a:rPr>
              <a:t> {Diaper} (s=0.4, c=1.0)</a:t>
            </a:r>
          </a:p>
          <a:p>
            <a:pPr>
              <a:spcBef>
                <a:spcPct val="0"/>
              </a:spcBef>
              <a:spcAft>
                <a:spcPct val="0"/>
              </a:spcAft>
              <a:buClrTx/>
              <a:buSzTx/>
              <a:buFontTx/>
              <a:buNone/>
            </a:pPr>
            <a:r>
              <a:rPr lang="en-US" altLang="en-US" sz="1200" b="0" dirty="0"/>
              <a:t>{</a:t>
            </a:r>
            <a:r>
              <a:rPr lang="en-US" altLang="en-US" sz="1200" b="0" dirty="0" err="1"/>
              <a:t>Diaper,Beer</a:t>
            </a:r>
            <a:r>
              <a:rPr lang="en-US" altLang="en-US" sz="1200" b="0" dirty="0"/>
              <a:t>} </a:t>
            </a:r>
            <a:r>
              <a:rPr lang="en-US" altLang="en-US" sz="1200" b="0" dirty="0">
                <a:sym typeface="Symbol" pitchFamily="18" charset="2"/>
              </a:rPr>
              <a:t> {Milk} (s=0.4, c=0.67)</a:t>
            </a:r>
          </a:p>
          <a:p>
            <a:pPr>
              <a:spcBef>
                <a:spcPct val="0"/>
              </a:spcBef>
              <a:spcAft>
                <a:spcPct val="0"/>
              </a:spcAft>
              <a:buClrTx/>
              <a:buSzTx/>
              <a:buFontTx/>
              <a:buNone/>
            </a:pPr>
            <a:r>
              <a:rPr lang="en-US" altLang="en-US" sz="1200" b="0" dirty="0">
                <a:sym typeface="Symbol" pitchFamily="18" charset="2"/>
              </a:rPr>
              <a:t>{Beer}  {</a:t>
            </a:r>
            <a:r>
              <a:rPr lang="en-US" altLang="en-US" sz="1200" b="0" dirty="0" err="1">
                <a:sym typeface="Symbol" pitchFamily="18" charset="2"/>
              </a:rPr>
              <a:t>Milk,Diaper</a:t>
            </a:r>
            <a:r>
              <a:rPr lang="en-US" altLang="en-US" sz="1200" b="0" dirty="0">
                <a:sym typeface="Symbol" pitchFamily="18" charset="2"/>
              </a:rPr>
              <a:t>} (s=0.4, c=0.67) </a:t>
            </a:r>
            <a:br>
              <a:rPr lang="en-US" altLang="en-US" sz="1200" b="0" dirty="0">
                <a:sym typeface="Symbol" pitchFamily="18" charset="2"/>
              </a:rPr>
            </a:br>
            <a:r>
              <a:rPr lang="en-US" altLang="en-US" sz="1200" b="0" dirty="0">
                <a:sym typeface="Symbol" pitchFamily="18" charset="2"/>
              </a:rPr>
              <a:t>{Diaper}  {</a:t>
            </a:r>
            <a:r>
              <a:rPr lang="en-US" altLang="en-US" sz="1200" b="0" dirty="0" err="1">
                <a:sym typeface="Symbol" pitchFamily="18" charset="2"/>
              </a:rPr>
              <a:t>Milk,Beer</a:t>
            </a:r>
            <a:r>
              <a:rPr lang="en-US" altLang="en-US" sz="1200" b="0" dirty="0">
                <a:sym typeface="Symbol" pitchFamily="18" charset="2"/>
              </a:rPr>
              <a:t>} (s=0.4, c=0.5) </a:t>
            </a:r>
          </a:p>
          <a:p>
            <a:pPr>
              <a:spcBef>
                <a:spcPct val="0"/>
              </a:spcBef>
              <a:spcAft>
                <a:spcPct val="0"/>
              </a:spcAft>
              <a:buClrTx/>
              <a:buSzTx/>
              <a:buFontTx/>
              <a:buNone/>
            </a:pPr>
            <a:r>
              <a:rPr lang="en-US" altLang="en-US" sz="1200" b="0" dirty="0">
                <a:sym typeface="Symbol" pitchFamily="18" charset="2"/>
              </a:rPr>
              <a:t>{Milk}  {</a:t>
            </a:r>
            <a:r>
              <a:rPr lang="en-US" altLang="en-US" sz="1200" b="0" dirty="0" err="1">
                <a:sym typeface="Symbol" pitchFamily="18" charset="2"/>
              </a:rPr>
              <a:t>Diaper,Beer</a:t>
            </a:r>
            <a:r>
              <a:rPr lang="en-US" altLang="en-US" sz="1200" b="0" dirty="0">
                <a:sym typeface="Symbol" pitchFamily="18" charset="2"/>
              </a:rPr>
              <a:t>} (s=0.4, c=0.5)</a:t>
            </a:r>
          </a:p>
          <a:p>
            <a:endParaRPr lang="en-US" dirty="0"/>
          </a:p>
        </p:txBody>
      </p:sp>
    </p:spTree>
    <p:extLst>
      <p:ext uri="{BB962C8B-B14F-4D97-AF65-F5344CB8AC3E}">
        <p14:creationId xmlns:p14="http://schemas.microsoft.com/office/powerpoint/2010/main" val="82864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computational requirements for frequent itemset generation are generally</a:t>
            </a:r>
          </a:p>
          <a:p>
            <a:pPr algn="l"/>
            <a:r>
              <a:rPr lang="en-US" sz="1800" b="0" i="0" u="none" strike="noStrike" baseline="0" dirty="0">
                <a:latin typeface="CMR10"/>
              </a:rPr>
              <a:t>more expensive than those of rule generation. Efficient techniques for</a:t>
            </a:r>
          </a:p>
          <a:p>
            <a:pPr algn="l"/>
            <a:r>
              <a:rPr lang="en-US" sz="1800" b="0" i="0" u="none" strike="noStrike" baseline="0" dirty="0">
                <a:latin typeface="CMR10"/>
              </a:rPr>
              <a:t>generating frequent </a:t>
            </a:r>
            <a:r>
              <a:rPr lang="en-US" sz="1800" b="0" i="0" u="none" strike="noStrike" baseline="0" dirty="0" err="1">
                <a:latin typeface="CMR10"/>
              </a:rPr>
              <a:t>itemsets</a:t>
            </a:r>
            <a:r>
              <a:rPr lang="en-US" sz="1800" b="0" i="0" u="none" strike="noStrike" baseline="0" dirty="0">
                <a:latin typeface="CMR10"/>
              </a:rPr>
              <a:t> and association rules are discussed in Sections 6.2</a:t>
            </a:r>
          </a:p>
          <a:p>
            <a:pPr algn="l"/>
            <a:r>
              <a:rPr lang="en-US" sz="1800" b="0" i="0" u="none" strike="noStrike" baseline="0" dirty="0">
                <a:latin typeface="CMR10"/>
              </a:rPr>
              <a:t>and 6.3, respectively.</a:t>
            </a:r>
            <a:endParaRPr lang="en-US" dirty="0"/>
          </a:p>
        </p:txBody>
      </p:sp>
    </p:spTree>
    <p:extLst>
      <p:ext uri="{BB962C8B-B14F-4D97-AF65-F5344CB8AC3E}">
        <p14:creationId xmlns:p14="http://schemas.microsoft.com/office/powerpoint/2010/main" val="138570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 lattice structure can be used to enumerate the list of all possible </a:t>
            </a:r>
            <a:r>
              <a:rPr lang="en-US" sz="1800" b="0" i="0" u="none" strike="noStrike" baseline="0" dirty="0" err="1">
                <a:latin typeface="CMR10"/>
              </a:rPr>
              <a:t>itemsets</a:t>
            </a:r>
            <a:r>
              <a:rPr lang="en-US" sz="1800" b="0" i="0" u="none" strike="noStrike" baseline="0" dirty="0">
                <a:latin typeface="CMR10"/>
              </a:rPr>
              <a:t>.</a:t>
            </a:r>
          </a:p>
          <a:p>
            <a:pPr algn="l"/>
            <a:r>
              <a:rPr lang="en-US" sz="1800" b="0" i="0" u="none" strike="noStrike" baseline="0" dirty="0">
                <a:latin typeface="CMR10"/>
              </a:rPr>
              <a:t>Figure 6.1 shows an itemset lattice for </a:t>
            </a:r>
            <a:r>
              <a:rPr lang="en-US" sz="1800" b="0" i="1" u="none" strike="noStrike" baseline="0" dirty="0">
                <a:latin typeface="CMMI10"/>
              </a:rPr>
              <a:t>I </a:t>
            </a:r>
            <a:r>
              <a:rPr lang="en-US" sz="1800" b="0" i="0" u="none" strike="noStrike" baseline="0" dirty="0">
                <a:latin typeface="CMR10"/>
              </a:rPr>
              <a:t>= </a:t>
            </a:r>
            <a:r>
              <a:rPr lang="en-US" sz="1800" b="0" i="1" u="none" strike="noStrike" baseline="0" dirty="0">
                <a:latin typeface="CMSY10"/>
              </a:rPr>
              <a:t>{</a:t>
            </a:r>
            <a:r>
              <a:rPr lang="en-US" sz="1800" b="0" i="1" u="none" strike="noStrike" baseline="0" dirty="0">
                <a:latin typeface="CMMI10"/>
              </a:rPr>
              <a:t>a, b, c, d, e</a:t>
            </a:r>
            <a:r>
              <a:rPr lang="en-US" sz="1800" b="0" i="1" u="none" strike="noStrike" baseline="0" dirty="0">
                <a:latin typeface="CMSY10"/>
              </a:rPr>
              <a:t>}</a:t>
            </a:r>
            <a:r>
              <a:rPr lang="en-US" sz="1800" b="0" i="0" u="none" strike="noStrike" baseline="0" dirty="0">
                <a:latin typeface="CMR10"/>
              </a:rPr>
              <a:t>. In general, a data set</a:t>
            </a:r>
          </a:p>
          <a:p>
            <a:pPr algn="l"/>
            <a:r>
              <a:rPr lang="en-US" sz="1800" b="0" i="0" u="none" strike="noStrike" baseline="0" dirty="0">
                <a:latin typeface="CMR10"/>
              </a:rPr>
              <a:t>that contains </a:t>
            </a:r>
            <a:r>
              <a:rPr lang="en-US" sz="1800" b="0" i="1" u="none" strike="noStrike" baseline="0" dirty="0">
                <a:latin typeface="CMMI10"/>
              </a:rPr>
              <a:t>k </a:t>
            </a:r>
            <a:r>
              <a:rPr lang="en-US" sz="1800" b="0" i="0" u="none" strike="noStrike" baseline="0" dirty="0">
                <a:latin typeface="CMR10"/>
              </a:rPr>
              <a:t>items can potentially generate up to 2</a:t>
            </a:r>
            <a:r>
              <a:rPr lang="en-US" sz="1800" b="0" i="1" u="none" strike="noStrike" baseline="0" dirty="0">
                <a:latin typeface="CMMI8"/>
              </a:rPr>
              <a:t>k </a:t>
            </a:r>
            <a:r>
              <a:rPr lang="en-US" sz="1800" b="0" i="1" u="none" strike="noStrike" baseline="0" dirty="0">
                <a:latin typeface="CMSY10"/>
              </a:rPr>
              <a:t>− </a:t>
            </a:r>
            <a:r>
              <a:rPr lang="en-US" sz="1800" b="0" i="0" u="none" strike="noStrike" baseline="0" dirty="0">
                <a:latin typeface="CMR10"/>
              </a:rPr>
              <a:t>1 frequent </a:t>
            </a:r>
            <a:r>
              <a:rPr lang="en-US" sz="1800" b="0" i="0" u="none" strike="noStrike" baseline="0" dirty="0" err="1">
                <a:latin typeface="CMR10"/>
              </a:rPr>
              <a:t>itemsets</a:t>
            </a:r>
            <a:r>
              <a:rPr lang="en-US" sz="1800" b="0" i="0" u="none" strike="noStrike" baseline="0" dirty="0">
                <a:latin typeface="CMR10"/>
              </a:rPr>
              <a:t>,</a:t>
            </a:r>
          </a:p>
          <a:p>
            <a:pPr algn="l"/>
            <a:r>
              <a:rPr lang="en-US" sz="1800" b="0" i="0" u="none" strike="noStrike" baseline="0" dirty="0">
                <a:latin typeface="CMR10"/>
              </a:rPr>
              <a:t>excluding the null set. Because </a:t>
            </a:r>
            <a:r>
              <a:rPr lang="en-US" sz="1800" b="0" i="1" u="none" strike="noStrike" baseline="0" dirty="0">
                <a:latin typeface="CMMI10"/>
              </a:rPr>
              <a:t>k </a:t>
            </a:r>
            <a:r>
              <a:rPr lang="en-US" sz="1800" b="0" i="0" u="none" strike="noStrike" baseline="0" dirty="0">
                <a:latin typeface="CMR10"/>
              </a:rPr>
              <a:t>can be very large in many practical applications,</a:t>
            </a:r>
          </a:p>
          <a:p>
            <a:pPr algn="l"/>
            <a:r>
              <a:rPr lang="en-US" sz="1800" b="0" i="0" u="none" strike="noStrike" baseline="0" dirty="0">
                <a:latin typeface="CMR10"/>
              </a:rPr>
              <a:t>the search space of </a:t>
            </a:r>
            <a:r>
              <a:rPr lang="en-US" sz="1800" b="0" i="0" u="none" strike="noStrike" baseline="0" dirty="0" err="1">
                <a:latin typeface="CMR10"/>
              </a:rPr>
              <a:t>itemsets</a:t>
            </a:r>
            <a:r>
              <a:rPr lang="en-US" sz="1800" b="0" i="0" u="none" strike="noStrike" baseline="0" dirty="0">
                <a:latin typeface="CMR10"/>
              </a:rPr>
              <a:t> that need to be explored is exponentially</a:t>
            </a:r>
          </a:p>
          <a:p>
            <a:pPr algn="l"/>
            <a:r>
              <a:rPr lang="en-US" sz="1800" b="0" i="0" u="none" strike="noStrike" baseline="0" dirty="0">
                <a:latin typeface="CMR10"/>
              </a:rPr>
              <a:t>large.</a:t>
            </a:r>
          </a:p>
          <a:p>
            <a:pPr algn="l"/>
            <a:endParaRPr lang="en-US" dirty="0"/>
          </a:p>
        </p:txBody>
      </p:sp>
    </p:spTree>
    <p:extLst>
      <p:ext uri="{BB962C8B-B14F-4D97-AF65-F5344CB8AC3E}">
        <p14:creationId xmlns:p14="http://schemas.microsoft.com/office/powerpoint/2010/main" val="156099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Such an approach can be very expensive because it requires</a:t>
            </a:r>
          </a:p>
          <a:p>
            <a:pPr algn="l"/>
            <a:r>
              <a:rPr lang="en-US" sz="1800" b="0" i="1" u="none" strike="noStrike" baseline="0" dirty="0">
                <a:latin typeface="CMMI10"/>
              </a:rPr>
              <a:t>O</a:t>
            </a:r>
            <a:r>
              <a:rPr lang="en-US" sz="1800" b="0" i="0" u="none" strike="noStrike" baseline="0" dirty="0">
                <a:latin typeface="CMR10"/>
              </a:rPr>
              <a:t>(</a:t>
            </a:r>
            <a:r>
              <a:rPr lang="en-US" sz="1800" b="0" i="1" u="none" strike="noStrike" baseline="0" dirty="0" err="1">
                <a:latin typeface="CMMI10"/>
              </a:rPr>
              <a:t>NMw</a:t>
            </a:r>
            <a:r>
              <a:rPr lang="en-US" sz="1800" b="0" i="0" u="none" strike="noStrike" baseline="0" dirty="0">
                <a:latin typeface="CMR10"/>
              </a:rPr>
              <a:t>) comparisons, where </a:t>
            </a:r>
            <a:r>
              <a:rPr lang="en-US" sz="1800" b="0" i="1" u="none" strike="noStrike" baseline="0" dirty="0">
                <a:latin typeface="CMMI10"/>
              </a:rPr>
              <a:t>N </a:t>
            </a:r>
            <a:r>
              <a:rPr lang="en-US" sz="1800" b="0" i="0" u="none" strike="noStrike" baseline="0" dirty="0">
                <a:latin typeface="CMR10"/>
              </a:rPr>
              <a:t>is the number of transactions, </a:t>
            </a:r>
            <a:r>
              <a:rPr lang="en-US" sz="1800" b="0" i="1" u="none" strike="noStrike" baseline="0" dirty="0">
                <a:latin typeface="CMMI10"/>
              </a:rPr>
              <a:t>M </a:t>
            </a:r>
            <a:r>
              <a:rPr lang="en-US" sz="1800" b="0" i="0" u="none" strike="noStrike" baseline="0" dirty="0">
                <a:latin typeface="CMR10"/>
              </a:rPr>
              <a:t>= 2</a:t>
            </a:r>
            <a:r>
              <a:rPr lang="en-US" sz="1800" b="0" i="1" u="none" strike="noStrike" baseline="0" dirty="0">
                <a:latin typeface="CMMI8"/>
              </a:rPr>
              <a:t>k </a:t>
            </a:r>
            <a:r>
              <a:rPr lang="en-US" sz="1800" b="0" i="1" u="none" strike="noStrike" baseline="0" dirty="0">
                <a:latin typeface="CMSY10"/>
              </a:rPr>
              <a:t>−</a:t>
            </a:r>
            <a:r>
              <a:rPr lang="en-US" sz="1800" b="0" i="0" u="none" strike="noStrike" baseline="0" dirty="0">
                <a:latin typeface="CMR10"/>
              </a:rPr>
              <a:t>1 is</a:t>
            </a:r>
          </a:p>
          <a:p>
            <a:pPr algn="l"/>
            <a:r>
              <a:rPr lang="en-US" sz="1800" b="0" i="0" u="none" strike="noStrike" baseline="0" dirty="0">
                <a:latin typeface="CMR10"/>
              </a:rPr>
              <a:t>the number of candidate </a:t>
            </a:r>
            <a:r>
              <a:rPr lang="en-US" sz="1800" b="0" i="0" u="none" strike="noStrike" baseline="0" dirty="0" err="1">
                <a:latin typeface="CMR10"/>
              </a:rPr>
              <a:t>itemsets</a:t>
            </a:r>
            <a:r>
              <a:rPr lang="en-US" sz="1800" b="0" i="0" u="none" strike="noStrike" baseline="0" dirty="0">
                <a:latin typeface="CMR10"/>
              </a:rPr>
              <a:t>, and </a:t>
            </a:r>
            <a:r>
              <a:rPr lang="en-US" sz="1800" b="0" i="1" u="none" strike="noStrike" baseline="0" dirty="0">
                <a:latin typeface="CMMI10"/>
              </a:rPr>
              <a:t>w </a:t>
            </a:r>
            <a:r>
              <a:rPr lang="en-US" sz="1800" b="0" i="0" u="none" strike="noStrike" baseline="0" dirty="0">
                <a:latin typeface="CMR10"/>
              </a:rPr>
              <a:t>is the maximum transaction width.</a:t>
            </a:r>
            <a:endParaRPr lang="en-US" dirty="0"/>
          </a:p>
        </p:txBody>
      </p:sp>
    </p:spTree>
    <p:extLst>
      <p:ext uri="{BB962C8B-B14F-4D97-AF65-F5344CB8AC3E}">
        <p14:creationId xmlns:p14="http://schemas.microsoft.com/office/powerpoint/2010/main" val="2921796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a:t>
            </a:r>
            <a:r>
              <a:rPr lang="en-US" sz="1800" b="0" i="1" u="none" strike="noStrike" baseline="0" dirty="0" err="1">
                <a:latin typeface="CMTI10"/>
              </a:rPr>
              <a:t>Apriori</a:t>
            </a:r>
            <a:r>
              <a:rPr lang="en-US" sz="1800" b="0" i="1" u="none" strike="noStrike" baseline="0" dirty="0">
                <a:latin typeface="CMTI10"/>
              </a:rPr>
              <a:t> </a:t>
            </a:r>
            <a:r>
              <a:rPr lang="en-US" sz="1800" b="0" i="0" u="none" strike="noStrike" baseline="0" dirty="0">
                <a:latin typeface="CMR10"/>
              </a:rPr>
              <a:t>principle,</a:t>
            </a:r>
          </a:p>
          <a:p>
            <a:pPr algn="l"/>
            <a:r>
              <a:rPr lang="en-US" sz="1800" b="0" i="0" u="none" strike="noStrike" baseline="0" dirty="0">
                <a:latin typeface="CMR10"/>
              </a:rPr>
              <a:t>described in the next section, is an effective way to eliminate some</a:t>
            </a:r>
          </a:p>
          <a:p>
            <a:pPr algn="l"/>
            <a:r>
              <a:rPr lang="en-US" sz="1800" b="0" i="0" u="none" strike="noStrike" baseline="0" dirty="0">
                <a:latin typeface="CMR10"/>
              </a:rPr>
              <a:t>of the candidate </a:t>
            </a:r>
            <a:r>
              <a:rPr lang="en-US" sz="1800" b="0" i="0" u="none" strike="noStrike" baseline="0" dirty="0" err="1">
                <a:latin typeface="CMR10"/>
              </a:rPr>
              <a:t>itemsets</a:t>
            </a:r>
            <a:r>
              <a:rPr lang="en-US" sz="1800" b="0" i="0" u="none" strike="noStrike" baseline="0" dirty="0">
                <a:latin typeface="CMR10"/>
              </a:rPr>
              <a:t> without counting their support values</a:t>
            </a:r>
          </a:p>
          <a:p>
            <a:pPr algn="l"/>
            <a:endParaRPr lang="en-US" sz="1800" b="0" i="0" u="none" strike="noStrike" baseline="0" dirty="0">
              <a:latin typeface="CMR10"/>
            </a:endParaRPr>
          </a:p>
          <a:p>
            <a:pPr algn="l"/>
            <a:r>
              <a:rPr lang="en-US" sz="1800" b="0" i="0" u="none" strike="noStrike" baseline="0" dirty="0">
                <a:latin typeface="CMR10"/>
              </a:rPr>
              <a:t>Instead of matching each candidate</a:t>
            </a:r>
          </a:p>
          <a:p>
            <a:pPr algn="l"/>
            <a:r>
              <a:rPr lang="en-US" sz="1800" b="0" i="0" u="none" strike="noStrike" baseline="0" dirty="0">
                <a:latin typeface="CMR10"/>
              </a:rPr>
              <a:t>itemset against every transaction, we can reduce the number of</a:t>
            </a:r>
          </a:p>
          <a:p>
            <a:pPr algn="l"/>
            <a:r>
              <a:rPr lang="en-US" sz="1800" b="0" i="0" u="none" strike="noStrike" baseline="0" dirty="0">
                <a:latin typeface="CMR10"/>
              </a:rPr>
              <a:t>comparisons by using more advanced data structures, either to store the</a:t>
            </a:r>
          </a:p>
          <a:p>
            <a:pPr algn="l"/>
            <a:r>
              <a:rPr lang="en-US" sz="1800" b="0" i="0" u="none" strike="noStrike" baseline="0" dirty="0">
                <a:latin typeface="CMR10"/>
              </a:rPr>
              <a:t>candidate </a:t>
            </a:r>
            <a:r>
              <a:rPr lang="en-US" sz="1800" b="0" i="0" u="none" strike="noStrike" baseline="0" dirty="0" err="1">
                <a:latin typeface="CMR10"/>
              </a:rPr>
              <a:t>itemsets</a:t>
            </a:r>
            <a:r>
              <a:rPr lang="en-US" sz="1800" b="0" i="0" u="none" strike="noStrike" baseline="0" dirty="0">
                <a:latin typeface="CMR10"/>
              </a:rPr>
              <a:t> or to compress the data set</a:t>
            </a:r>
            <a:endParaRPr lang="en-US" dirty="0"/>
          </a:p>
        </p:txBody>
      </p:sp>
    </p:spTree>
    <p:extLst>
      <p:ext uri="{BB962C8B-B14F-4D97-AF65-F5344CB8AC3E}">
        <p14:creationId xmlns:p14="http://schemas.microsoft.com/office/powerpoint/2010/main" val="2686976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To illustrate the idea behind the </a:t>
            </a:r>
            <a:r>
              <a:rPr lang="en-US" sz="1800" b="0" i="1" u="none" strike="noStrike" baseline="0" dirty="0" err="1">
                <a:latin typeface="CMTI10"/>
              </a:rPr>
              <a:t>Apriori</a:t>
            </a:r>
            <a:r>
              <a:rPr lang="en-US" sz="1800" b="0" i="1" u="none" strike="noStrike" baseline="0" dirty="0">
                <a:latin typeface="CMTI10"/>
              </a:rPr>
              <a:t> </a:t>
            </a:r>
            <a:r>
              <a:rPr lang="en-US" sz="1800" b="0" i="0" u="none" strike="noStrike" baseline="0" dirty="0">
                <a:latin typeface="CMR10"/>
              </a:rPr>
              <a:t>principle, consider the itemset</a:t>
            </a:r>
          </a:p>
          <a:p>
            <a:pPr algn="l"/>
            <a:r>
              <a:rPr lang="en-US" sz="1800" b="0" i="0" u="none" strike="noStrike" baseline="0" dirty="0">
                <a:latin typeface="CMR10"/>
              </a:rPr>
              <a:t>lattice shown in Figure 6.3. Suppose </a:t>
            </a:r>
            <a:r>
              <a:rPr lang="en-US" sz="1800" b="0" i="1" u="none" strike="noStrike" baseline="0" dirty="0">
                <a:latin typeface="CMSY10"/>
              </a:rPr>
              <a:t>{</a:t>
            </a:r>
            <a:r>
              <a:rPr lang="en-US" sz="1800" b="0" i="1" u="none" strike="noStrike" baseline="0" dirty="0">
                <a:latin typeface="CMMI10"/>
              </a:rPr>
              <a:t>c, d, e</a:t>
            </a:r>
            <a:r>
              <a:rPr lang="en-US" sz="1800" b="0" i="1" u="none" strike="noStrike" baseline="0" dirty="0">
                <a:latin typeface="CMSY10"/>
              </a:rPr>
              <a:t>} </a:t>
            </a:r>
            <a:r>
              <a:rPr lang="en-US" sz="1800" b="0" i="0" u="none" strike="noStrike" baseline="0" dirty="0">
                <a:latin typeface="CMR10"/>
              </a:rPr>
              <a:t>is a frequent itemset. Clearly,</a:t>
            </a:r>
          </a:p>
          <a:p>
            <a:pPr algn="l"/>
            <a:r>
              <a:rPr lang="en-US" sz="1800" b="0" i="0" u="none" strike="noStrike" baseline="0" dirty="0">
                <a:latin typeface="CMR10"/>
              </a:rPr>
              <a:t>any transaction that contains </a:t>
            </a:r>
            <a:r>
              <a:rPr lang="en-US" sz="1800" b="0" i="1" u="none" strike="noStrike" baseline="0" dirty="0">
                <a:latin typeface="CMSY10"/>
              </a:rPr>
              <a:t>{</a:t>
            </a:r>
            <a:r>
              <a:rPr lang="en-US" sz="1800" b="0" i="1" u="none" strike="noStrike" baseline="0" dirty="0">
                <a:latin typeface="CMMI10"/>
              </a:rPr>
              <a:t>c, d, e</a:t>
            </a:r>
            <a:r>
              <a:rPr lang="en-US" sz="1800" b="0" i="1" u="none" strike="noStrike" baseline="0" dirty="0">
                <a:latin typeface="CMSY10"/>
              </a:rPr>
              <a:t>} </a:t>
            </a:r>
            <a:r>
              <a:rPr lang="en-US" sz="1800" b="0" i="0" u="none" strike="noStrike" baseline="0" dirty="0">
                <a:latin typeface="CMR10"/>
              </a:rPr>
              <a:t>must also contain its subsets, </a:t>
            </a:r>
            <a:r>
              <a:rPr lang="en-US" sz="1800" b="0" i="1" u="none" strike="noStrike" baseline="0" dirty="0">
                <a:latin typeface="CMSY10"/>
              </a:rPr>
              <a:t>{</a:t>
            </a:r>
            <a:r>
              <a:rPr lang="en-US" sz="1800" b="0" i="1" u="none" strike="noStrike" baseline="0" dirty="0">
                <a:latin typeface="CMMI10"/>
              </a:rPr>
              <a:t>c, d</a:t>
            </a:r>
            <a:r>
              <a:rPr lang="en-US" sz="1800" b="0" i="1" u="none" strike="noStrike" baseline="0" dirty="0">
                <a:latin typeface="CMSY10"/>
              </a:rPr>
              <a:t>}</a:t>
            </a:r>
            <a:r>
              <a:rPr lang="en-US" sz="1800" b="0" i="0" u="none" strike="noStrike" baseline="0" dirty="0">
                <a:latin typeface="CMR10"/>
              </a:rPr>
              <a:t>,</a:t>
            </a:r>
          </a:p>
          <a:p>
            <a:pPr algn="l"/>
            <a:r>
              <a:rPr lang="en-US" sz="1800" b="0" i="1" u="none" strike="noStrike" baseline="0" dirty="0">
                <a:latin typeface="CMSY10"/>
              </a:rPr>
              <a:t>{</a:t>
            </a:r>
            <a:r>
              <a:rPr lang="en-US" sz="1800" b="0" i="1" u="none" strike="noStrike" baseline="0" dirty="0">
                <a:latin typeface="CMMI10"/>
              </a:rPr>
              <a:t>c, e</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1" u="none" strike="noStrike" baseline="0" dirty="0">
                <a:latin typeface="CMMI10"/>
              </a:rPr>
              <a:t>d, e</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1" u="none" strike="noStrike" baseline="0" dirty="0">
                <a:latin typeface="CMMI10"/>
              </a:rPr>
              <a:t>c</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1" u="none" strike="noStrike" baseline="0" dirty="0">
                <a:latin typeface="CMMI10"/>
              </a:rPr>
              <a:t>d</a:t>
            </a:r>
            <a:r>
              <a:rPr lang="en-US" sz="1800" b="0" i="1" u="none" strike="noStrike" baseline="0" dirty="0">
                <a:latin typeface="CMSY10"/>
              </a:rPr>
              <a:t>}</a:t>
            </a:r>
            <a:r>
              <a:rPr lang="en-US" sz="1800" b="0" i="0" u="none" strike="noStrike" baseline="0" dirty="0">
                <a:latin typeface="CMR10"/>
              </a:rPr>
              <a:t>, and </a:t>
            </a:r>
            <a:r>
              <a:rPr lang="en-US" sz="1800" b="0" i="1" u="none" strike="noStrike" baseline="0" dirty="0">
                <a:latin typeface="CMSY10"/>
              </a:rPr>
              <a:t>{</a:t>
            </a:r>
            <a:r>
              <a:rPr lang="en-US" sz="1800" b="0" i="1" u="none" strike="noStrike" baseline="0" dirty="0">
                <a:latin typeface="CMMI10"/>
              </a:rPr>
              <a:t>e</a:t>
            </a:r>
            <a:r>
              <a:rPr lang="en-US" sz="1800" b="0" i="1" u="none" strike="noStrike" baseline="0" dirty="0">
                <a:latin typeface="CMSY10"/>
              </a:rPr>
              <a:t>}</a:t>
            </a:r>
            <a:r>
              <a:rPr lang="en-US" sz="1800" b="0" i="0" u="none" strike="noStrike" baseline="0" dirty="0">
                <a:latin typeface="CMR10"/>
              </a:rPr>
              <a:t>. As a result, if </a:t>
            </a:r>
            <a:r>
              <a:rPr lang="en-US" sz="1800" b="0" i="1" u="none" strike="noStrike" baseline="0" dirty="0">
                <a:latin typeface="CMSY10"/>
              </a:rPr>
              <a:t>{</a:t>
            </a:r>
            <a:r>
              <a:rPr lang="en-US" sz="1800" b="0" i="1" u="none" strike="noStrike" baseline="0" dirty="0">
                <a:latin typeface="CMMI10"/>
              </a:rPr>
              <a:t>c, d, e</a:t>
            </a:r>
            <a:r>
              <a:rPr lang="en-US" sz="1800" b="0" i="1" u="none" strike="noStrike" baseline="0" dirty="0">
                <a:latin typeface="CMSY10"/>
              </a:rPr>
              <a:t>} </a:t>
            </a:r>
            <a:r>
              <a:rPr lang="en-US" sz="1800" b="0" i="0" u="none" strike="noStrike" baseline="0" dirty="0">
                <a:latin typeface="CMR10"/>
              </a:rPr>
              <a:t>is frequent, then</a:t>
            </a:r>
          </a:p>
          <a:p>
            <a:pPr algn="l"/>
            <a:r>
              <a:rPr lang="en-US" sz="1800" b="0" i="0" u="none" strike="noStrike" baseline="0" dirty="0">
                <a:latin typeface="CMR10"/>
              </a:rPr>
              <a:t>all subsets of </a:t>
            </a:r>
            <a:r>
              <a:rPr lang="en-US" sz="1800" b="0" i="1" u="none" strike="noStrike" baseline="0" dirty="0">
                <a:latin typeface="CMSY10"/>
              </a:rPr>
              <a:t>{</a:t>
            </a:r>
            <a:r>
              <a:rPr lang="en-US" sz="1800" b="0" i="1" u="none" strike="noStrike" baseline="0" dirty="0">
                <a:latin typeface="CMMI10"/>
              </a:rPr>
              <a:t>c, d, e</a:t>
            </a:r>
            <a:r>
              <a:rPr lang="en-US" sz="1800" b="0" i="1" u="none" strike="noStrike" baseline="0" dirty="0">
                <a:latin typeface="CMSY10"/>
              </a:rPr>
              <a:t>} </a:t>
            </a:r>
            <a:r>
              <a:rPr lang="en-US" sz="1800" b="0" i="0" u="none" strike="noStrike" baseline="0" dirty="0">
                <a:latin typeface="CMR10"/>
              </a:rPr>
              <a:t>(i.e., the shaded </a:t>
            </a:r>
            <a:r>
              <a:rPr lang="en-US" sz="1800" b="0" i="0" u="none" strike="noStrike" baseline="0" dirty="0" err="1">
                <a:latin typeface="CMR10"/>
              </a:rPr>
              <a:t>itemsets</a:t>
            </a:r>
            <a:r>
              <a:rPr lang="en-US" sz="1800" b="0" i="0" u="none" strike="noStrike" baseline="0" dirty="0">
                <a:latin typeface="CMR10"/>
              </a:rPr>
              <a:t> in this figure) must also be</a:t>
            </a:r>
          </a:p>
          <a:p>
            <a:pPr algn="l"/>
            <a:r>
              <a:rPr lang="en-US" sz="1800" b="0" i="0" u="none" strike="noStrike" baseline="0" dirty="0">
                <a:latin typeface="CMR10"/>
              </a:rPr>
              <a:t>frequent.</a:t>
            </a:r>
            <a:endParaRPr lang="en-US" dirty="0"/>
          </a:p>
        </p:txBody>
      </p:sp>
    </p:spTree>
    <p:extLst>
      <p:ext uri="{BB962C8B-B14F-4D97-AF65-F5344CB8AC3E}">
        <p14:creationId xmlns:p14="http://schemas.microsoft.com/office/powerpoint/2010/main" val="142038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i="0" u="none" strike="noStrike" baseline="0" dirty="0"/>
              <a:t>As illustrated in Figure 6.4, the entire subgraph</a:t>
            </a:r>
          </a:p>
          <a:p>
            <a:r>
              <a:rPr lang="en-US" sz="4000" b="0" i="0" u="none" strike="noStrike" baseline="0" dirty="0"/>
              <a:t>containing the supersets of {a, b} can be pruned immediately once {a, b} is</a:t>
            </a:r>
          </a:p>
          <a:p>
            <a:r>
              <a:rPr lang="en-US" sz="4000" b="0" i="0" u="none" strike="noStrike" baseline="0" dirty="0"/>
              <a:t>found to be infrequent.</a:t>
            </a:r>
            <a:endParaRPr lang="en-US" altLang="en-US" sz="4000" dirty="0"/>
          </a:p>
          <a:p>
            <a:pPr algn="l"/>
            <a:endParaRPr lang="en-US" dirty="0"/>
          </a:p>
        </p:txBody>
      </p:sp>
    </p:spTree>
    <p:extLst>
      <p:ext uri="{BB962C8B-B14F-4D97-AF65-F5344CB8AC3E}">
        <p14:creationId xmlns:p14="http://schemas.microsoft.com/office/powerpoint/2010/main" val="1786792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that the support for an itemset never exceeds the support</a:t>
            </a:r>
          </a:p>
          <a:p>
            <a:pPr algn="l"/>
            <a:r>
              <a:rPr lang="en-US" sz="1800" b="0" i="0" u="none" strike="noStrike" baseline="0" dirty="0">
                <a:latin typeface="CMR10"/>
              </a:rPr>
              <a:t>for its subsets. This property is also known as the </a:t>
            </a:r>
            <a:r>
              <a:rPr lang="en-US" sz="1800" b="1" i="0" u="none" strike="noStrike" baseline="0" dirty="0">
                <a:latin typeface="CMBX10"/>
              </a:rPr>
              <a:t>anti-monotone </a:t>
            </a:r>
            <a:r>
              <a:rPr lang="en-US" sz="1800" b="0" i="0" u="none" strike="noStrike" baseline="0" dirty="0">
                <a:latin typeface="CMR10"/>
              </a:rPr>
              <a:t>property</a:t>
            </a:r>
          </a:p>
          <a:p>
            <a:pPr algn="l"/>
            <a:r>
              <a:rPr lang="en-US" sz="1800" b="0" i="0" u="none" strike="noStrike" baseline="0" dirty="0">
                <a:latin typeface="CMR10"/>
              </a:rPr>
              <a:t>of the support measure.</a:t>
            </a:r>
            <a:endParaRPr lang="en-US" dirty="0"/>
          </a:p>
        </p:txBody>
      </p:sp>
    </p:spTree>
    <p:extLst>
      <p:ext uri="{BB962C8B-B14F-4D97-AF65-F5344CB8AC3E}">
        <p14:creationId xmlns:p14="http://schemas.microsoft.com/office/powerpoint/2010/main" val="120498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err="1"/>
              <a:t>Apriori</a:t>
            </a:r>
            <a:r>
              <a:rPr lang="en-US" sz="2000" dirty="0"/>
              <a:t> is the first association rule mining algorithm that pioneered the use</a:t>
            </a:r>
          </a:p>
          <a:p>
            <a:r>
              <a:rPr lang="en-US" sz="2000" dirty="0"/>
              <a:t>of support-based pruning to systematically control the exponential growth of</a:t>
            </a:r>
          </a:p>
          <a:p>
            <a:r>
              <a:rPr lang="en-US" sz="2000" dirty="0"/>
              <a:t>candidate </a:t>
            </a:r>
            <a:r>
              <a:rPr lang="en-US" sz="2000" dirty="0" err="1"/>
              <a:t>itemsets</a:t>
            </a:r>
            <a:r>
              <a:rPr lang="en-US" sz="2000" dirty="0"/>
              <a:t>.</a:t>
            </a:r>
          </a:p>
          <a:p>
            <a:pPr algn="l"/>
            <a:endParaRPr lang="en-US" sz="1800" b="0" i="0" u="none" strike="noStrike" baseline="0" dirty="0">
              <a:latin typeface="CMR10"/>
            </a:endParaRPr>
          </a:p>
          <a:p>
            <a:pPr algn="l"/>
            <a:r>
              <a:rPr lang="en-US" sz="1800" b="0" i="0" u="none" strike="noStrike" baseline="0" dirty="0">
                <a:latin typeface="CMR10"/>
              </a:rPr>
              <a:t>We assume that the support threshold is 60%, which is equivalent</a:t>
            </a:r>
          </a:p>
          <a:p>
            <a:pPr algn="l"/>
            <a:r>
              <a:rPr lang="en-US" sz="1800" b="0" i="0" u="none" strike="noStrike" baseline="0" dirty="0">
                <a:latin typeface="CMR10"/>
              </a:rPr>
              <a:t>to a minimum support count equal to 3.</a:t>
            </a:r>
            <a:endParaRPr lang="en-US" dirty="0"/>
          </a:p>
        </p:txBody>
      </p:sp>
    </p:spTree>
    <p:extLst>
      <p:ext uri="{BB962C8B-B14F-4D97-AF65-F5344CB8AC3E}">
        <p14:creationId xmlns:p14="http://schemas.microsoft.com/office/powerpoint/2010/main" val="1826162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In the next iteration,</a:t>
            </a:r>
          </a:p>
          <a:p>
            <a:pPr algn="l"/>
            <a:r>
              <a:rPr lang="en-US" sz="1800" b="0" i="0" u="none" strike="noStrike" baseline="0" dirty="0">
                <a:latin typeface="CMR10"/>
              </a:rPr>
              <a:t>candidate 2-itemsets are generated using only the frequent 1-itemsets because</a:t>
            </a:r>
          </a:p>
          <a:p>
            <a:pPr algn="l"/>
            <a:r>
              <a:rPr lang="en-US" sz="1800" b="0" i="0" u="none" strike="noStrike" baseline="0" dirty="0">
                <a:latin typeface="CMR10"/>
              </a:rPr>
              <a:t>the </a:t>
            </a:r>
            <a:r>
              <a:rPr lang="en-US" sz="1800" b="0" i="1" u="none" strike="noStrike" baseline="0" dirty="0" err="1">
                <a:latin typeface="CMTI10"/>
              </a:rPr>
              <a:t>Apriori</a:t>
            </a:r>
            <a:r>
              <a:rPr lang="en-US" sz="1800" b="0" i="1" u="none" strike="noStrike" baseline="0" dirty="0">
                <a:latin typeface="CMTI10"/>
              </a:rPr>
              <a:t> </a:t>
            </a:r>
            <a:r>
              <a:rPr lang="en-US" sz="1800" b="0" i="0" u="none" strike="noStrike" baseline="0" dirty="0">
                <a:latin typeface="CMR10"/>
              </a:rPr>
              <a:t>principle ensures that all supersets of the infrequent 1-itemsets</a:t>
            </a:r>
          </a:p>
          <a:p>
            <a:pPr algn="l"/>
            <a:r>
              <a:rPr lang="en-US" sz="1800" b="0" i="0" u="none" strike="noStrike" baseline="0" dirty="0">
                <a:latin typeface="CMR10"/>
              </a:rPr>
              <a:t>must be infrequent.</a:t>
            </a:r>
            <a:endParaRPr lang="en-US" dirty="0"/>
          </a:p>
        </p:txBody>
      </p:sp>
    </p:spTree>
    <p:extLst>
      <p:ext uri="{BB962C8B-B14F-4D97-AF65-F5344CB8AC3E}">
        <p14:creationId xmlns:p14="http://schemas.microsoft.com/office/powerpoint/2010/main" val="42778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Such valuable information can be used to support a variety of business-related applications such as marketing promotions, inventory management, and customer relationship management.</a:t>
            </a:r>
            <a:endParaRPr lang="en-US" dirty="0"/>
          </a:p>
        </p:txBody>
      </p:sp>
    </p:spTree>
    <p:extLst>
      <p:ext uri="{BB962C8B-B14F-4D97-AF65-F5344CB8AC3E}">
        <p14:creationId xmlns:p14="http://schemas.microsoft.com/office/powerpoint/2010/main" val="2247652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41 to 13, which represents a 68% reduction in the number of candidate</a:t>
            </a:r>
          </a:p>
          <a:p>
            <a:pPr algn="l"/>
            <a:r>
              <a:rPr lang="en-US" sz="1800" b="0" i="0" u="none" strike="noStrike" baseline="0" dirty="0" err="1">
                <a:latin typeface="CMR10"/>
              </a:rPr>
              <a:t>itemsets</a:t>
            </a:r>
            <a:r>
              <a:rPr lang="en-US" sz="1800" b="0" i="0" u="none" strike="noStrike" baseline="0" dirty="0">
                <a:latin typeface="CMR10"/>
              </a:rPr>
              <a:t> even in this simple example.</a:t>
            </a:r>
          </a:p>
          <a:p>
            <a:pPr algn="l"/>
            <a:endParaRPr lang="en-US" sz="1800" b="0" i="0" u="none" strike="noStrike" baseline="0" dirty="0">
              <a:latin typeface="CMR10"/>
            </a:endParaRPr>
          </a:p>
          <a:p>
            <a:pPr algn="l"/>
            <a:r>
              <a:rPr lang="pt-BR" b="0" i="0" dirty="0">
                <a:solidFill>
                  <a:srgbClr val="4D5156"/>
                </a:solidFill>
                <a:effectLst/>
                <a:latin typeface="arial" panose="020B0604020202020204" pitchFamily="34" charset="0"/>
              </a:rPr>
              <a:t> </a:t>
            </a:r>
            <a:r>
              <a:rPr lang="pt-BR" b="1" i="0" dirty="0">
                <a:solidFill>
                  <a:srgbClr val="5F6368"/>
                </a:solidFill>
                <a:effectLst/>
                <a:latin typeface="arial" panose="020B0604020202020204" pitchFamily="34" charset="0"/>
              </a:rPr>
              <a:t>C(n,r)=n!(r!(n−r)!) For n ≥ r ≥ 0</a:t>
            </a:r>
            <a:endParaRPr lang="en-US" dirty="0"/>
          </a:p>
        </p:txBody>
      </p:sp>
    </p:spTree>
    <p:extLst>
      <p:ext uri="{BB962C8B-B14F-4D97-AF65-F5344CB8AC3E}">
        <p14:creationId xmlns:p14="http://schemas.microsoft.com/office/powerpoint/2010/main" val="1897090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CMR10"/>
              </a:rPr>
              <a:t>The algorithm initially makes a single pass over the data set to determine</a:t>
            </a:r>
          </a:p>
          <a:p>
            <a:pPr algn="l"/>
            <a:r>
              <a:rPr lang="en-US" sz="1200" b="0" i="0" u="none" strike="noStrike" baseline="0" dirty="0">
                <a:latin typeface="CMR10"/>
              </a:rPr>
              <a:t>the support of each item. Upon completion of this step, the set of all</a:t>
            </a:r>
          </a:p>
          <a:p>
            <a:pPr algn="l"/>
            <a:r>
              <a:rPr lang="en-US" sz="1200" b="0" i="0" u="none" strike="noStrike" baseline="0" dirty="0">
                <a:latin typeface="CMR10"/>
              </a:rPr>
              <a:t>frequent 1-itemsets, </a:t>
            </a:r>
            <a:r>
              <a:rPr lang="en-US" sz="1200" b="0" i="1" u="none" strike="noStrike" baseline="0" dirty="0">
                <a:latin typeface="CMMI10"/>
              </a:rPr>
              <a:t>F</a:t>
            </a:r>
            <a:r>
              <a:rPr lang="en-US" sz="1200" b="0" i="0" u="none" strike="noStrike" baseline="0" dirty="0">
                <a:latin typeface="CMR8"/>
              </a:rPr>
              <a:t>1</a:t>
            </a:r>
            <a:r>
              <a:rPr lang="en-US" sz="1200" b="0" i="0" u="none" strike="noStrike" baseline="0" dirty="0">
                <a:latin typeface="CMR10"/>
              </a:rPr>
              <a:t>, will be known (steps 1 and 2).</a:t>
            </a:r>
          </a:p>
          <a:p>
            <a:pPr algn="l"/>
            <a:endParaRPr lang="en-US" sz="1200" b="0" i="0" u="none" strike="noStrike" baseline="0" dirty="0">
              <a:latin typeface="CMR10"/>
            </a:endParaRPr>
          </a:p>
          <a:p>
            <a:pPr algn="l"/>
            <a:r>
              <a:rPr lang="en-US" sz="1200" b="0" i="0" u="none" strike="noStrike" baseline="0" dirty="0">
                <a:latin typeface="CMR10"/>
              </a:rPr>
              <a:t>Next, the algorithm will iteratively generate new candidate </a:t>
            </a:r>
            <a:r>
              <a:rPr lang="en-US" sz="1200" b="0" i="1" u="none" strike="noStrike" baseline="0" dirty="0">
                <a:latin typeface="CMMI10"/>
              </a:rPr>
              <a:t>k</a:t>
            </a:r>
            <a:r>
              <a:rPr lang="en-US" sz="1200" b="0" i="0" u="none" strike="noStrike" baseline="0" dirty="0">
                <a:latin typeface="CMR10"/>
              </a:rPr>
              <a:t>-</a:t>
            </a:r>
            <a:r>
              <a:rPr lang="en-US" sz="1200" b="0" i="0" u="none" strike="noStrike" baseline="0" dirty="0" err="1">
                <a:latin typeface="CMR10"/>
              </a:rPr>
              <a:t>itemsets</a:t>
            </a:r>
            <a:endParaRPr lang="en-US" sz="1200" b="0" i="0" u="none" strike="noStrike" baseline="0" dirty="0">
              <a:latin typeface="CMR10"/>
            </a:endParaRPr>
          </a:p>
          <a:p>
            <a:pPr algn="l"/>
            <a:r>
              <a:rPr lang="en-US" sz="1200" b="0" i="0" u="none" strike="noStrike" baseline="0" dirty="0">
                <a:latin typeface="CMR10"/>
              </a:rPr>
              <a:t>using the frequent (</a:t>
            </a:r>
            <a:r>
              <a:rPr lang="en-US" sz="1200" b="0" i="1" u="none" strike="noStrike" baseline="0" dirty="0">
                <a:latin typeface="CMMI10"/>
              </a:rPr>
              <a:t>k </a:t>
            </a:r>
            <a:r>
              <a:rPr lang="en-US" sz="1200" b="0" i="1" u="none" strike="noStrike" baseline="0" dirty="0">
                <a:latin typeface="CMSY10"/>
              </a:rPr>
              <a:t>− </a:t>
            </a:r>
            <a:r>
              <a:rPr lang="en-US" sz="1200" b="0" i="0" u="none" strike="noStrike" baseline="0" dirty="0">
                <a:latin typeface="CMR10"/>
              </a:rPr>
              <a:t>1)-</a:t>
            </a:r>
            <a:r>
              <a:rPr lang="en-US" sz="1200" b="0" i="0" u="none" strike="noStrike" baseline="0" dirty="0" err="1">
                <a:latin typeface="CMR10"/>
              </a:rPr>
              <a:t>itemsets</a:t>
            </a:r>
            <a:r>
              <a:rPr lang="en-US" sz="1200" b="0" i="0" u="none" strike="noStrike" baseline="0" dirty="0">
                <a:latin typeface="CMR10"/>
              </a:rPr>
              <a:t> found in the previous iteration (step</a:t>
            </a:r>
          </a:p>
          <a:p>
            <a:pPr algn="l"/>
            <a:r>
              <a:rPr lang="en-US" sz="1200" b="0" i="0" u="none" strike="noStrike" baseline="0" dirty="0">
                <a:latin typeface="CMR10"/>
              </a:rPr>
              <a:t>5). Candidate generation is implemented using a function called </a:t>
            </a:r>
            <a:r>
              <a:rPr lang="en-US" sz="1200" b="0" i="0" u="none" strike="noStrike" baseline="0" dirty="0" err="1">
                <a:latin typeface="CMR10"/>
              </a:rPr>
              <a:t>apriorigen</a:t>
            </a:r>
            <a:r>
              <a:rPr lang="en-US" sz="1200" b="0" i="0" u="none" strike="noStrike" baseline="0" dirty="0">
                <a:latin typeface="CMR10"/>
              </a:rPr>
              <a:t>,</a:t>
            </a:r>
          </a:p>
          <a:p>
            <a:pPr algn="l"/>
            <a:r>
              <a:rPr lang="en-US" sz="1200" b="0" i="0" u="none" strike="noStrike" baseline="0" dirty="0">
                <a:latin typeface="CMR10"/>
              </a:rPr>
              <a:t>which is described in Section 6.2.3.</a:t>
            </a:r>
          </a:p>
          <a:p>
            <a:pPr algn="l"/>
            <a:endParaRPr lang="en-US" sz="1200" b="0" i="0" u="none" strike="noStrike" baseline="0" dirty="0">
              <a:latin typeface="CMR10"/>
            </a:endParaRPr>
          </a:p>
          <a:p>
            <a:pPr algn="l"/>
            <a:r>
              <a:rPr lang="en-US" sz="1200" b="0" i="0" u="none" strike="noStrike" baseline="0" dirty="0">
                <a:latin typeface="CMR10"/>
              </a:rPr>
              <a:t>To count the support of the candidates, the algorithm needs to make an</a:t>
            </a:r>
          </a:p>
          <a:p>
            <a:pPr algn="l"/>
            <a:r>
              <a:rPr lang="en-US" sz="1200" b="0" i="0" u="none" strike="noStrike" baseline="0" dirty="0">
                <a:latin typeface="CMR10"/>
              </a:rPr>
              <a:t>additional pass over the data set (steps 6–10). The subset function is</a:t>
            </a:r>
          </a:p>
          <a:p>
            <a:pPr algn="l"/>
            <a:r>
              <a:rPr lang="en-US" sz="1200" b="0" i="0" u="none" strike="noStrike" baseline="0" dirty="0">
                <a:latin typeface="CMR10"/>
              </a:rPr>
              <a:t>used to determine all the candidate </a:t>
            </a:r>
            <a:r>
              <a:rPr lang="en-US" sz="1200" b="0" i="0" u="none" strike="noStrike" baseline="0" dirty="0" err="1">
                <a:latin typeface="CMR10"/>
              </a:rPr>
              <a:t>itemsets</a:t>
            </a:r>
            <a:r>
              <a:rPr lang="en-US" sz="1200" b="0" i="0" u="none" strike="noStrike" baseline="0" dirty="0">
                <a:latin typeface="CMR10"/>
              </a:rPr>
              <a:t> in </a:t>
            </a:r>
            <a:r>
              <a:rPr lang="en-US" sz="1200" b="0" i="1" u="none" strike="noStrike" baseline="0" dirty="0">
                <a:latin typeface="CMMI10"/>
              </a:rPr>
              <a:t>C</a:t>
            </a:r>
            <a:r>
              <a:rPr lang="en-US" sz="1200" b="0" i="1" u="none" strike="noStrike" baseline="0" dirty="0">
                <a:latin typeface="CMMI8"/>
              </a:rPr>
              <a:t>k </a:t>
            </a:r>
            <a:r>
              <a:rPr lang="en-US" sz="1200" b="0" i="0" u="none" strike="noStrike" baseline="0" dirty="0">
                <a:latin typeface="CMR10"/>
              </a:rPr>
              <a:t>that are contained in</a:t>
            </a:r>
          </a:p>
          <a:p>
            <a:pPr algn="l"/>
            <a:r>
              <a:rPr lang="en-US" sz="1200" b="0" i="0" u="none" strike="noStrike" baseline="0" dirty="0">
                <a:latin typeface="CMR10"/>
              </a:rPr>
              <a:t>each transaction </a:t>
            </a:r>
            <a:r>
              <a:rPr lang="en-US" sz="1200" b="0" i="1" u="none" strike="noStrike" baseline="0" dirty="0">
                <a:latin typeface="CMMI10"/>
              </a:rPr>
              <a:t>t</a:t>
            </a:r>
            <a:r>
              <a:rPr lang="en-US" sz="1200" b="0" i="0" u="none" strike="noStrike" baseline="0" dirty="0">
                <a:latin typeface="CMR10"/>
              </a:rPr>
              <a:t>. The implementation of this function is described in</a:t>
            </a:r>
          </a:p>
          <a:p>
            <a:pPr algn="l"/>
            <a:r>
              <a:rPr lang="en-US" sz="1200" b="0" i="0" u="none" strike="noStrike" baseline="0" dirty="0">
                <a:latin typeface="CMR10"/>
              </a:rPr>
              <a:t>Section 6.2.4.</a:t>
            </a:r>
          </a:p>
          <a:p>
            <a:pPr algn="l"/>
            <a:r>
              <a:rPr lang="en-US" sz="1200" b="0" i="1" u="none" strike="noStrike" baseline="0" dirty="0">
                <a:latin typeface="CMSY10"/>
              </a:rPr>
              <a:t>• </a:t>
            </a:r>
            <a:r>
              <a:rPr lang="en-US" sz="1200" b="0" i="0" u="none" strike="noStrike" baseline="0" dirty="0">
                <a:latin typeface="CMR10"/>
              </a:rPr>
              <a:t>After counting their supports, the algorithm eliminates all candidate</a:t>
            </a:r>
          </a:p>
          <a:p>
            <a:pPr algn="l"/>
            <a:r>
              <a:rPr lang="en-US" sz="1200" b="0" i="0" u="none" strike="noStrike" baseline="0" dirty="0" err="1">
                <a:latin typeface="CMR10"/>
              </a:rPr>
              <a:t>itemsets</a:t>
            </a:r>
            <a:r>
              <a:rPr lang="en-US" sz="1200" b="0" i="0" u="none" strike="noStrike" baseline="0" dirty="0">
                <a:latin typeface="CMR10"/>
              </a:rPr>
              <a:t> whose support counts are less than </a:t>
            </a:r>
            <a:r>
              <a:rPr lang="en-US" sz="1200" b="0" i="1" u="none" strike="noStrike" baseline="0" dirty="0" err="1">
                <a:latin typeface="CMMI10"/>
              </a:rPr>
              <a:t>minsup</a:t>
            </a:r>
            <a:r>
              <a:rPr lang="en-US" sz="1200" b="0" i="1" u="none" strike="noStrike" baseline="0" dirty="0">
                <a:latin typeface="CMMI10"/>
              </a:rPr>
              <a:t> </a:t>
            </a:r>
            <a:r>
              <a:rPr lang="en-US" sz="1200" b="0" i="0" u="none" strike="noStrike" baseline="0" dirty="0">
                <a:latin typeface="CMR10"/>
              </a:rPr>
              <a:t>(step 12).</a:t>
            </a:r>
          </a:p>
          <a:p>
            <a:pPr algn="l"/>
            <a:r>
              <a:rPr lang="en-US" sz="1200" b="0" i="1" u="none" strike="noStrike" baseline="0" dirty="0">
                <a:latin typeface="CMSY10"/>
              </a:rPr>
              <a:t>• </a:t>
            </a:r>
            <a:r>
              <a:rPr lang="en-US" sz="1200" b="0" i="0" u="none" strike="noStrike" baseline="0" dirty="0">
                <a:latin typeface="CMR10"/>
              </a:rPr>
              <a:t>The algorithm terminates when there are no new frequent </a:t>
            </a:r>
            <a:r>
              <a:rPr lang="en-US" sz="1200" b="0" i="0" u="none" strike="noStrike" baseline="0" dirty="0" err="1">
                <a:latin typeface="CMR10"/>
              </a:rPr>
              <a:t>itemsets</a:t>
            </a:r>
            <a:r>
              <a:rPr lang="en-US" sz="1200" b="0" i="0" u="none" strike="noStrike" baseline="0" dirty="0">
                <a:latin typeface="CMR10"/>
              </a:rPr>
              <a:t> generated,</a:t>
            </a:r>
          </a:p>
          <a:p>
            <a:pPr algn="l"/>
            <a:r>
              <a:rPr lang="en-US" sz="1200" b="0" i="0" u="none" strike="noStrike" baseline="0" dirty="0">
                <a:latin typeface="CMR10"/>
              </a:rPr>
              <a:t>i.e., </a:t>
            </a:r>
            <a:r>
              <a:rPr lang="en-US" sz="1200" b="0" i="1" u="none" strike="noStrike" baseline="0" dirty="0" err="1">
                <a:latin typeface="CMMI10"/>
              </a:rPr>
              <a:t>F</a:t>
            </a:r>
            <a:r>
              <a:rPr lang="en-US" sz="1200" b="0" i="1" u="none" strike="noStrike" baseline="0" dirty="0" err="1">
                <a:latin typeface="CMMI8"/>
              </a:rPr>
              <a:t>k</a:t>
            </a:r>
            <a:r>
              <a:rPr lang="en-US" sz="1200" b="0" i="1" u="none" strike="noStrike" baseline="0" dirty="0">
                <a:latin typeface="CMMI8"/>
              </a:rPr>
              <a:t> </a:t>
            </a:r>
            <a:r>
              <a:rPr lang="en-US" sz="1200" b="0" i="0" u="none" strike="noStrike" baseline="0" dirty="0">
                <a:latin typeface="CMR10"/>
              </a:rPr>
              <a:t>= </a:t>
            </a:r>
            <a:r>
              <a:rPr lang="en-US" sz="1200" b="0" i="1" u="none" strike="noStrike" baseline="0" dirty="0">
                <a:latin typeface="CMSY10"/>
              </a:rPr>
              <a:t>∅ </a:t>
            </a:r>
            <a:r>
              <a:rPr lang="en-US" sz="1200" b="0" i="0" u="none" strike="noStrike" baseline="0" dirty="0">
                <a:latin typeface="CMR10"/>
              </a:rPr>
              <a:t>(step 13).</a:t>
            </a:r>
            <a:endParaRPr lang="en-US" dirty="0"/>
          </a:p>
          <a:p>
            <a:endParaRPr lang="en-US" dirty="0"/>
          </a:p>
        </p:txBody>
      </p:sp>
    </p:spTree>
    <p:extLst>
      <p:ext uri="{BB962C8B-B14F-4D97-AF65-F5344CB8AC3E}">
        <p14:creationId xmlns:p14="http://schemas.microsoft.com/office/powerpoint/2010/main" val="4141464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a:t>
            </a:r>
            <a:r>
              <a:rPr lang="en-US" sz="1800" b="0" i="0" u="none" strike="noStrike" baseline="0" dirty="0" err="1">
                <a:latin typeface="CMR10"/>
              </a:rPr>
              <a:t>apriori</a:t>
            </a:r>
            <a:r>
              <a:rPr lang="en-US" sz="1800" b="0" i="0" u="none" strike="noStrike" baseline="0" dirty="0">
                <a:latin typeface="CMR10"/>
              </a:rPr>
              <a:t>-gen function shown in Step 5 of Algorithm 6.1 generates candidate</a:t>
            </a:r>
          </a:p>
          <a:p>
            <a:pPr algn="l"/>
            <a:r>
              <a:rPr lang="en-US" sz="1800" b="0" i="0" u="none" strike="noStrike" baseline="0" dirty="0" err="1">
                <a:latin typeface="CMR10"/>
              </a:rPr>
              <a:t>itemsets</a:t>
            </a:r>
            <a:r>
              <a:rPr lang="en-US" sz="1800" b="0" i="0" u="none" strike="noStrike" baseline="0" dirty="0">
                <a:latin typeface="CMR10"/>
              </a:rPr>
              <a:t> by performing the following two operations:</a:t>
            </a:r>
            <a:endParaRPr lang="en-US" dirty="0"/>
          </a:p>
        </p:txBody>
      </p:sp>
    </p:spTree>
    <p:extLst>
      <p:ext uri="{BB962C8B-B14F-4D97-AF65-F5344CB8AC3E}">
        <p14:creationId xmlns:p14="http://schemas.microsoft.com/office/powerpoint/2010/main" val="1533826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2186424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This approach, however, does not prevent the same candidate itemset from</a:t>
            </a:r>
          </a:p>
          <a:p>
            <a:pPr algn="l"/>
            <a:r>
              <a:rPr lang="en-US" sz="1800" b="0" i="0" u="none" strike="noStrike" baseline="0" dirty="0">
                <a:latin typeface="CMR10"/>
              </a:rPr>
              <a:t>being generated more than once. For instance, </a:t>
            </a:r>
            <a:r>
              <a:rPr lang="en-US" sz="1800" b="0" i="1" u="none" strike="noStrike" baseline="0" dirty="0">
                <a:latin typeface="CMSY10"/>
              </a:rPr>
              <a:t>{</a:t>
            </a:r>
            <a:r>
              <a:rPr lang="en-US" sz="1800" b="0" i="0" u="none" strike="noStrike" baseline="0" dirty="0">
                <a:latin typeface="CMTT10"/>
              </a:rPr>
              <a:t>Bread</a:t>
            </a:r>
            <a:r>
              <a:rPr lang="en-US" sz="1800" b="0" i="0" u="none" strike="noStrike" baseline="0" dirty="0">
                <a:latin typeface="CMR10"/>
              </a:rPr>
              <a:t>, </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can</a:t>
            </a:r>
          </a:p>
          <a:p>
            <a:pPr algn="l"/>
            <a:r>
              <a:rPr lang="en-US" sz="1800" b="0" i="0" u="none" strike="noStrike" baseline="0" dirty="0">
                <a:latin typeface="CMR10"/>
              </a:rPr>
              <a:t>be generated by merging </a:t>
            </a:r>
            <a:r>
              <a:rPr lang="en-US" sz="1800" b="0" i="1" u="none" strike="noStrike" baseline="0" dirty="0">
                <a:latin typeface="CMSY10"/>
              </a:rPr>
              <a:t>{</a:t>
            </a:r>
            <a:r>
              <a:rPr lang="en-US" sz="1800" b="0" i="0" u="none" strike="noStrike" baseline="0" dirty="0">
                <a:latin typeface="CMTT10"/>
              </a:rPr>
              <a:t>Bread</a:t>
            </a:r>
            <a:r>
              <a:rPr lang="en-US" sz="1800" b="0" i="0" u="none" strike="noStrike" baseline="0" dirty="0">
                <a:latin typeface="CMR10"/>
              </a:rPr>
              <a:t>, </a:t>
            </a:r>
            <a:r>
              <a:rPr lang="en-US" sz="1800" b="0" i="0" u="none" strike="noStrike" baseline="0" dirty="0">
                <a:latin typeface="CMTT10"/>
              </a:rPr>
              <a:t>Diapers</a:t>
            </a:r>
            <a:r>
              <a:rPr lang="en-US" sz="1800" b="0" i="1" u="none" strike="noStrike" baseline="0" dirty="0">
                <a:latin typeface="CMSY10"/>
              </a:rPr>
              <a:t>} </a:t>
            </a:r>
            <a:r>
              <a:rPr lang="en-US" sz="1800" b="0" i="0" u="none" strike="noStrike" baseline="0" dirty="0">
                <a:latin typeface="CMR10"/>
              </a:rPr>
              <a:t>with </a:t>
            </a:r>
            <a:r>
              <a:rPr lang="en-US" sz="1800" b="0" i="1" u="none" strike="noStrike" baseline="0" dirty="0">
                <a:latin typeface="CMSY10"/>
              </a:rPr>
              <a:t>{</a:t>
            </a:r>
            <a:r>
              <a:rPr lang="en-US" sz="1800" b="0" i="0" u="none" strike="noStrike" baseline="0" dirty="0">
                <a:latin typeface="CMTT10"/>
              </a:rPr>
              <a:t>Milk</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0" u="none" strike="noStrike" baseline="0" dirty="0">
                <a:latin typeface="CMTT10"/>
              </a:rPr>
              <a:t>Bread</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with</a:t>
            </a:r>
          </a:p>
          <a:p>
            <a:pPr algn="l"/>
            <a:r>
              <a:rPr lang="en-US" sz="1800" b="0" i="1" u="none" strike="noStrike" baseline="0" dirty="0">
                <a:latin typeface="CMSY10"/>
              </a:rPr>
              <a:t>{</a:t>
            </a:r>
            <a:r>
              <a:rPr lang="en-US" sz="1800" b="0" i="0" u="none" strike="noStrike" baseline="0" dirty="0">
                <a:latin typeface="CMTT10"/>
              </a:rPr>
              <a:t>Diapers</a:t>
            </a:r>
            <a:r>
              <a:rPr lang="en-US" sz="1800" b="0" i="1" u="none" strike="noStrike" baseline="0" dirty="0">
                <a:latin typeface="CMSY10"/>
              </a:rPr>
              <a:t>}</a:t>
            </a:r>
            <a:r>
              <a:rPr lang="en-US" sz="1800" b="0" i="0" u="none" strike="noStrike" baseline="0" dirty="0">
                <a:latin typeface="CMR10"/>
              </a:rPr>
              <a:t>, or </a:t>
            </a:r>
            <a:r>
              <a:rPr lang="en-US" sz="1800" b="0" i="1" u="none" strike="noStrike" baseline="0" dirty="0">
                <a:latin typeface="CMSY10"/>
              </a:rPr>
              <a:t>{</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with </a:t>
            </a:r>
            <a:r>
              <a:rPr lang="en-US" sz="1800" b="0" i="1" u="none" strike="noStrike" baseline="0" dirty="0">
                <a:latin typeface="CMSY10"/>
              </a:rPr>
              <a:t>{</a:t>
            </a:r>
            <a:r>
              <a:rPr lang="en-US" sz="1800" b="0" i="0" u="none" strike="noStrike" baseline="0" dirty="0">
                <a:latin typeface="CMTT10"/>
              </a:rPr>
              <a:t>Bread</a:t>
            </a:r>
            <a:r>
              <a:rPr lang="en-US" sz="1800" b="0" i="1" u="none" strike="noStrike" baseline="0" dirty="0">
                <a:latin typeface="CMSY10"/>
              </a:rPr>
              <a:t>}</a:t>
            </a:r>
            <a:r>
              <a:rPr lang="en-US" sz="1800" b="0" i="0" u="none" strike="noStrike" baseline="0" dirty="0">
                <a:latin typeface="CMR10"/>
              </a:rPr>
              <a:t>. One way to avoid generating</a:t>
            </a:r>
          </a:p>
          <a:p>
            <a:pPr algn="l"/>
            <a:r>
              <a:rPr lang="en-US" sz="1800" b="0" i="0" u="none" strike="noStrike" baseline="0" dirty="0">
                <a:latin typeface="CMR10"/>
              </a:rPr>
              <a:t>duplicate candidates is by ensuring that the items in each frequent itemset are</a:t>
            </a:r>
          </a:p>
          <a:p>
            <a:pPr algn="l"/>
            <a:r>
              <a:rPr lang="en-US" sz="1800" b="0" i="0" u="none" strike="noStrike" baseline="0" dirty="0">
                <a:latin typeface="CMR10"/>
              </a:rPr>
              <a:t>kept sorted in their lexicographic order. Each frequent (</a:t>
            </a:r>
            <a:r>
              <a:rPr lang="en-US" sz="1800" b="0" i="1" u="none" strike="noStrike" baseline="0" dirty="0">
                <a:latin typeface="CMMI10"/>
              </a:rPr>
              <a:t>k</a:t>
            </a:r>
            <a:r>
              <a:rPr lang="en-US" sz="1800" b="0" i="1" u="none" strike="noStrike" baseline="0" dirty="0">
                <a:latin typeface="CMSY10"/>
              </a:rPr>
              <a:t>−</a:t>
            </a:r>
            <a:r>
              <a:rPr lang="en-US" sz="1800" b="0" i="0" u="none" strike="noStrike" baseline="0" dirty="0">
                <a:latin typeface="CMR10"/>
              </a:rPr>
              <a:t>1)-itemset </a:t>
            </a:r>
            <a:r>
              <a:rPr lang="en-US" sz="1800" b="0" i="1" u="none" strike="noStrike" baseline="0" dirty="0">
                <a:latin typeface="CMMI10"/>
              </a:rPr>
              <a:t>X </a:t>
            </a:r>
            <a:r>
              <a:rPr lang="en-US" sz="1800" b="0" i="0" u="none" strike="noStrike" baseline="0" dirty="0">
                <a:latin typeface="CMR10"/>
              </a:rPr>
              <a:t>is then</a:t>
            </a:r>
          </a:p>
          <a:p>
            <a:pPr algn="l"/>
            <a:r>
              <a:rPr lang="en-US" sz="1800" b="0" i="0" u="none" strike="noStrike" baseline="0" dirty="0">
                <a:latin typeface="CMR10"/>
              </a:rPr>
              <a:t>extended with frequent items that are lexicographically larger than the items in</a:t>
            </a:r>
          </a:p>
          <a:p>
            <a:pPr algn="l"/>
            <a:r>
              <a:rPr lang="en-US" sz="1800" b="0" i="1" u="none" strike="noStrike" baseline="0" dirty="0">
                <a:latin typeface="CMMI10"/>
              </a:rPr>
              <a:t>X</a:t>
            </a:r>
            <a:r>
              <a:rPr lang="en-US" sz="1800" b="0" i="0" u="none" strike="noStrike" baseline="0" dirty="0">
                <a:latin typeface="CMR10"/>
              </a:rPr>
              <a:t>. For example, the itemset </a:t>
            </a:r>
            <a:r>
              <a:rPr lang="en-US" sz="1800" b="0" i="1" u="none" strike="noStrike" baseline="0" dirty="0">
                <a:latin typeface="CMSY10"/>
              </a:rPr>
              <a:t>{</a:t>
            </a:r>
            <a:r>
              <a:rPr lang="en-US" sz="1800" b="0" i="0" u="none" strike="noStrike" baseline="0" dirty="0">
                <a:latin typeface="CMTT10"/>
              </a:rPr>
              <a:t>Bread</a:t>
            </a:r>
            <a:r>
              <a:rPr lang="en-US" sz="1800" b="0" i="0" u="none" strike="noStrike" baseline="0" dirty="0">
                <a:latin typeface="CMR10"/>
              </a:rPr>
              <a:t>, </a:t>
            </a:r>
            <a:r>
              <a:rPr lang="en-US" sz="1800" b="0" i="0" u="none" strike="noStrike" baseline="0" dirty="0">
                <a:latin typeface="CMTT10"/>
              </a:rPr>
              <a:t>Diapers</a:t>
            </a:r>
            <a:r>
              <a:rPr lang="en-US" sz="1800" b="0" i="1" u="none" strike="noStrike" baseline="0" dirty="0">
                <a:latin typeface="CMSY10"/>
              </a:rPr>
              <a:t>} </a:t>
            </a:r>
            <a:r>
              <a:rPr lang="en-US" sz="1800" b="0" i="0" u="none" strike="noStrike" baseline="0" dirty="0">
                <a:latin typeface="CMR10"/>
              </a:rPr>
              <a:t>can be augmented with </a:t>
            </a:r>
            <a:r>
              <a:rPr lang="en-US" sz="1800" b="0" i="1" u="none" strike="noStrike" baseline="0" dirty="0">
                <a:latin typeface="CMSY10"/>
              </a:rPr>
              <a:t>{</a:t>
            </a:r>
            <a:r>
              <a:rPr lang="en-US" sz="1800" b="0" i="0" u="none" strike="noStrike" baseline="0" dirty="0">
                <a:latin typeface="CMR10"/>
              </a:rPr>
              <a:t>Milk</a:t>
            </a:r>
            <a:r>
              <a:rPr lang="en-US" sz="1800" b="0" i="1" u="none" strike="noStrike" baseline="0" dirty="0">
                <a:latin typeface="CMSY10"/>
              </a:rPr>
              <a:t>}</a:t>
            </a:r>
          </a:p>
          <a:p>
            <a:pPr algn="l"/>
            <a:r>
              <a:rPr lang="en-US" sz="1800" b="0" i="0" u="none" strike="noStrike" baseline="0" dirty="0">
                <a:latin typeface="CMR10"/>
              </a:rPr>
              <a:t>since </a:t>
            </a:r>
            <a:r>
              <a:rPr lang="en-US" sz="1800" b="0" i="0" u="none" strike="noStrike" baseline="0" dirty="0">
                <a:latin typeface="CMTT10"/>
              </a:rPr>
              <a:t>Milk </a:t>
            </a:r>
            <a:r>
              <a:rPr lang="en-US" sz="1800" b="0" i="0" u="none" strike="noStrike" baseline="0" dirty="0">
                <a:latin typeface="CMR10"/>
              </a:rPr>
              <a:t>is lexicographically larger than </a:t>
            </a:r>
            <a:r>
              <a:rPr lang="en-US" sz="1800" b="0" i="0" u="none" strike="noStrike" baseline="0" dirty="0">
                <a:latin typeface="CMTT10"/>
              </a:rPr>
              <a:t>Bread </a:t>
            </a:r>
            <a:r>
              <a:rPr lang="en-US" sz="1800" b="0" i="0" u="none" strike="noStrike" baseline="0" dirty="0">
                <a:latin typeface="CMR10"/>
              </a:rPr>
              <a:t>and </a:t>
            </a:r>
            <a:r>
              <a:rPr lang="en-US" sz="1800" b="0" i="0" u="none" strike="noStrike" baseline="0" dirty="0">
                <a:latin typeface="CMTT10"/>
              </a:rPr>
              <a:t>Diapers</a:t>
            </a:r>
            <a:r>
              <a:rPr lang="en-US" sz="1800" b="0" i="0" u="none" strike="noStrike" baseline="0" dirty="0">
                <a:latin typeface="CMR10"/>
              </a:rPr>
              <a:t>. However, we</a:t>
            </a:r>
          </a:p>
          <a:p>
            <a:pPr algn="l"/>
            <a:r>
              <a:rPr lang="en-US" sz="1800" b="0" i="0" u="none" strike="noStrike" baseline="0" dirty="0">
                <a:latin typeface="CMR10"/>
              </a:rPr>
              <a:t>should not augment </a:t>
            </a:r>
            <a:r>
              <a:rPr lang="en-US" sz="1800" b="0" i="1" u="none" strike="noStrike" baseline="0" dirty="0">
                <a:latin typeface="CMSY10"/>
              </a:rPr>
              <a:t>{</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with </a:t>
            </a:r>
            <a:r>
              <a:rPr lang="en-US" sz="1800" b="0" i="1" u="none" strike="noStrike" baseline="0" dirty="0">
                <a:latin typeface="CMSY10"/>
              </a:rPr>
              <a:t>{</a:t>
            </a:r>
            <a:r>
              <a:rPr lang="en-US" sz="1800" b="0" i="0" u="none" strike="noStrike" baseline="0" dirty="0">
                <a:latin typeface="CMTT10"/>
              </a:rPr>
              <a:t>Bread</a:t>
            </a:r>
            <a:r>
              <a:rPr lang="en-US" sz="1800" b="0" i="1" u="none" strike="noStrike" baseline="0" dirty="0">
                <a:latin typeface="CMSY10"/>
              </a:rPr>
              <a:t>} </a:t>
            </a:r>
            <a:r>
              <a:rPr lang="en-US" sz="1800" b="0" i="0" u="none" strike="noStrike" baseline="0" dirty="0">
                <a:latin typeface="CMR10"/>
              </a:rPr>
              <a:t>nor </a:t>
            </a:r>
            <a:r>
              <a:rPr lang="en-US" sz="1800" b="0" i="1" u="none" strike="noStrike" baseline="0" dirty="0">
                <a:latin typeface="CMSY10"/>
              </a:rPr>
              <a:t>{</a:t>
            </a:r>
            <a:r>
              <a:rPr lang="en-US" sz="1800" b="0" i="0" u="none" strike="noStrike" baseline="0" dirty="0">
                <a:latin typeface="CMTT10"/>
              </a:rPr>
              <a:t>Bread</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with</a:t>
            </a:r>
          </a:p>
          <a:p>
            <a:pPr algn="l"/>
            <a:r>
              <a:rPr lang="en-US" sz="1800" b="0" i="1" u="none" strike="noStrike" baseline="0" dirty="0">
                <a:latin typeface="CMSY10"/>
              </a:rPr>
              <a:t>{</a:t>
            </a:r>
            <a:r>
              <a:rPr lang="en-US" sz="1800" b="0" i="0" u="none" strike="noStrike" baseline="0" dirty="0">
                <a:latin typeface="CMTT10"/>
              </a:rPr>
              <a:t>Diapers</a:t>
            </a:r>
            <a:r>
              <a:rPr lang="en-US" sz="1800" b="0" i="1" u="none" strike="noStrike" baseline="0" dirty="0">
                <a:latin typeface="CMSY10"/>
              </a:rPr>
              <a:t>} </a:t>
            </a:r>
            <a:r>
              <a:rPr lang="en-US" sz="1800" b="0" i="0" u="none" strike="noStrike" baseline="0" dirty="0">
                <a:latin typeface="CMR10"/>
              </a:rPr>
              <a:t>because they violate the lexicographic ordering condition.</a:t>
            </a:r>
          </a:p>
          <a:p>
            <a:pPr algn="l"/>
            <a:r>
              <a:rPr lang="en-US" sz="1800" b="0" i="0" u="none" strike="noStrike" baseline="0" dirty="0">
                <a:latin typeface="CMR10"/>
              </a:rPr>
              <a:t>While this procedure is a substantial improvement over the brute-force</a:t>
            </a:r>
          </a:p>
          <a:p>
            <a:pPr algn="l"/>
            <a:r>
              <a:rPr lang="en-US" sz="1800" b="0" i="0" u="none" strike="noStrike" baseline="0" dirty="0">
                <a:latin typeface="CMR10"/>
              </a:rPr>
              <a:t>method, it can still produce a large number of unnecessary candidates. For</a:t>
            </a:r>
          </a:p>
          <a:p>
            <a:pPr algn="l"/>
            <a:r>
              <a:rPr lang="en-US" sz="1800" b="0" i="0" u="none" strike="noStrike" baseline="0" dirty="0">
                <a:latin typeface="CMR10"/>
              </a:rPr>
              <a:t>example, the candidate itemset obtained by merging </a:t>
            </a:r>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Diapers</a:t>
            </a:r>
            <a:r>
              <a:rPr lang="en-US" sz="1800" b="0" i="1" u="none" strike="noStrike" baseline="0" dirty="0">
                <a:latin typeface="CMSY10"/>
              </a:rPr>
              <a:t>} </a:t>
            </a:r>
            <a:r>
              <a:rPr lang="en-US" sz="1800" b="0" i="0" u="none" strike="noStrike" baseline="0" dirty="0">
                <a:latin typeface="CMR10"/>
              </a:rPr>
              <a:t>with</a:t>
            </a:r>
          </a:p>
          <a:p>
            <a:pPr algn="l"/>
            <a:r>
              <a:rPr lang="en-US" sz="1800" b="0" i="1" u="none" strike="noStrike" baseline="0" dirty="0">
                <a:latin typeface="CMSY10"/>
              </a:rPr>
              <a:t>{</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is unnecessary because one of its subsets, </a:t>
            </a:r>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a:t>
            </a:r>
            <a:r>
              <a:rPr lang="en-US" sz="1800" b="0" i="0" u="none" strike="noStrike" baseline="0" dirty="0">
                <a:latin typeface="CMR10"/>
              </a:rPr>
              <a:t>, is infrequent.</a:t>
            </a:r>
          </a:p>
          <a:p>
            <a:pPr algn="l"/>
            <a:r>
              <a:rPr lang="en-US" sz="1800" b="0" i="0" u="none" strike="noStrike" baseline="0" dirty="0">
                <a:latin typeface="CMR10"/>
              </a:rPr>
              <a:t>There are several heuristics available to reduce the number of unnecessary</a:t>
            </a:r>
          </a:p>
          <a:p>
            <a:pPr algn="l"/>
            <a:r>
              <a:rPr lang="en-US" sz="1800" b="0" i="0" u="none" strike="noStrike" baseline="0" dirty="0">
                <a:latin typeface="CMR10"/>
              </a:rPr>
              <a:t>candidates. For example, note that, for every candidate </a:t>
            </a:r>
            <a:r>
              <a:rPr lang="en-US" sz="1800" b="0" i="1" u="none" strike="noStrike" baseline="0" dirty="0">
                <a:latin typeface="CMMI10"/>
              </a:rPr>
              <a:t>k</a:t>
            </a:r>
            <a:r>
              <a:rPr lang="en-US" sz="1800" b="0" i="0" u="none" strike="noStrike" baseline="0" dirty="0">
                <a:latin typeface="CMR10"/>
              </a:rPr>
              <a:t>-itemset that survives</a:t>
            </a:r>
          </a:p>
          <a:p>
            <a:pPr algn="l"/>
            <a:r>
              <a:rPr lang="en-US" sz="1800" b="0" i="0" u="none" strike="noStrike" baseline="0" dirty="0">
                <a:latin typeface="CMR10"/>
              </a:rPr>
              <a:t>the pruning step, every item in the candidate must be contained in at least</a:t>
            </a:r>
          </a:p>
          <a:p>
            <a:pPr algn="l"/>
            <a:r>
              <a:rPr lang="en-US" sz="1800" b="0" i="1" u="none" strike="noStrike" baseline="0" dirty="0">
                <a:latin typeface="CMMI10"/>
              </a:rPr>
              <a:t>k </a:t>
            </a:r>
            <a:r>
              <a:rPr lang="en-US" sz="1800" b="0" i="1" u="none" strike="noStrike" baseline="0" dirty="0">
                <a:latin typeface="CMSY10"/>
              </a:rPr>
              <a:t>−</a:t>
            </a:r>
            <a:r>
              <a:rPr lang="en-US" sz="1800" b="0" i="0" u="none" strike="noStrike" baseline="0" dirty="0">
                <a:latin typeface="CMR10"/>
              </a:rPr>
              <a:t>1 of the frequent (</a:t>
            </a:r>
            <a:r>
              <a:rPr lang="en-US" sz="1800" b="0" i="1" u="none" strike="noStrike" baseline="0" dirty="0">
                <a:latin typeface="CMMI10"/>
              </a:rPr>
              <a:t>k </a:t>
            </a:r>
            <a:r>
              <a:rPr lang="en-US" sz="1800" b="0" i="1" u="none" strike="noStrike" baseline="0" dirty="0">
                <a:latin typeface="CMSY10"/>
              </a:rPr>
              <a:t>−</a:t>
            </a:r>
            <a:r>
              <a:rPr lang="en-US" sz="1800" b="0" i="0" u="none" strike="noStrike" baseline="0" dirty="0">
                <a:latin typeface="CMR10"/>
              </a:rPr>
              <a:t>1)-</a:t>
            </a:r>
            <a:r>
              <a:rPr lang="en-US" sz="1800" b="0" i="0" u="none" strike="noStrike" baseline="0" dirty="0" err="1">
                <a:latin typeface="CMR10"/>
              </a:rPr>
              <a:t>itemsets</a:t>
            </a:r>
            <a:r>
              <a:rPr lang="en-US" sz="1800" b="0" i="0" u="none" strike="noStrike" baseline="0" dirty="0">
                <a:latin typeface="CMR10"/>
              </a:rPr>
              <a:t>. Otherwise, the candidate is guaranteed</a:t>
            </a:r>
          </a:p>
          <a:p>
            <a:pPr algn="l"/>
            <a:r>
              <a:rPr lang="en-US" sz="1800" b="0" i="0" u="none" strike="noStrike" baseline="0" dirty="0">
                <a:latin typeface="CMR10"/>
              </a:rPr>
              <a:t>to be infrequent. For example, </a:t>
            </a:r>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a:t>
            </a:r>
            <a:r>
              <a:rPr lang="en-US" sz="1800" b="0" i="0" u="none" strike="noStrike" baseline="0" dirty="0">
                <a:latin typeface="CMR10"/>
              </a:rPr>
              <a:t>is a viable candidate</a:t>
            </a:r>
          </a:p>
          <a:p>
            <a:pPr algn="l"/>
            <a:r>
              <a:rPr lang="en-US" sz="1800" b="0" i="0" u="none" strike="noStrike" baseline="0" dirty="0">
                <a:latin typeface="CMR10"/>
              </a:rPr>
              <a:t>3-itemset only if every item in the candidate, including </a:t>
            </a:r>
            <a:r>
              <a:rPr lang="en-US" sz="1800" b="0" i="0" u="none" strike="noStrike" baseline="0" dirty="0">
                <a:latin typeface="CMTT10"/>
              </a:rPr>
              <a:t>Beer</a:t>
            </a:r>
            <a:r>
              <a:rPr lang="en-US" sz="1800" b="0" i="0" u="none" strike="noStrike" baseline="0" dirty="0">
                <a:latin typeface="CMR10"/>
              </a:rPr>
              <a:t>, is contained in</a:t>
            </a:r>
          </a:p>
          <a:p>
            <a:pPr algn="l"/>
            <a:r>
              <a:rPr lang="en-US" sz="1800" b="0" i="0" u="none" strike="noStrike" baseline="0" dirty="0">
                <a:latin typeface="CMR10"/>
              </a:rPr>
              <a:t>at least two frequent 2-itemsets. Since there is only one frequent 2-itemset</a:t>
            </a:r>
          </a:p>
          <a:p>
            <a:pPr algn="l"/>
            <a:r>
              <a:rPr lang="en-US" sz="1800" b="0" i="0" u="none" strike="noStrike" baseline="0" dirty="0">
                <a:latin typeface="CMR10"/>
              </a:rPr>
              <a:t>containing </a:t>
            </a:r>
            <a:r>
              <a:rPr lang="en-US" sz="1800" b="0" i="0" u="none" strike="noStrike" baseline="0" dirty="0">
                <a:latin typeface="CMTT10"/>
              </a:rPr>
              <a:t>Beer</a:t>
            </a:r>
            <a:r>
              <a:rPr lang="en-US" sz="1800" b="0" i="0" u="none" strike="noStrike" baseline="0" dirty="0">
                <a:latin typeface="CMR10"/>
              </a:rPr>
              <a:t>, all candidate </a:t>
            </a:r>
            <a:r>
              <a:rPr lang="en-US" sz="1800" b="0" i="0" u="none" strike="noStrike" baseline="0" dirty="0" err="1">
                <a:latin typeface="CMR10"/>
              </a:rPr>
              <a:t>itemsets</a:t>
            </a:r>
            <a:r>
              <a:rPr lang="en-US" sz="1800" b="0" i="0" u="none" strike="noStrike" baseline="0" dirty="0">
                <a:latin typeface="CMR10"/>
              </a:rPr>
              <a:t> involving </a:t>
            </a:r>
            <a:r>
              <a:rPr lang="en-US" sz="1800" b="0" i="0" u="none" strike="noStrike" baseline="0" dirty="0">
                <a:latin typeface="CMTT10"/>
              </a:rPr>
              <a:t>Beer </a:t>
            </a:r>
            <a:r>
              <a:rPr lang="en-US" sz="1800" b="0" i="0" u="none" strike="noStrike" baseline="0" dirty="0">
                <a:latin typeface="CMR10"/>
              </a:rPr>
              <a:t>must be infrequent.</a:t>
            </a:r>
          </a:p>
          <a:p>
            <a:pPr algn="l"/>
            <a:endParaRPr lang="en-US" dirty="0"/>
          </a:p>
        </p:txBody>
      </p:sp>
    </p:spTree>
    <p:extLst>
      <p:ext uri="{BB962C8B-B14F-4D97-AF65-F5344CB8AC3E}">
        <p14:creationId xmlns:p14="http://schemas.microsoft.com/office/powerpoint/2010/main" val="329283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rule suggests that a strong relationship exists between the sale of diapers</a:t>
            </a:r>
          </a:p>
          <a:p>
            <a:pPr algn="l"/>
            <a:r>
              <a:rPr lang="en-US" sz="1800" b="0" i="0" u="none" strike="noStrike" baseline="0" dirty="0">
                <a:latin typeface="CMR10"/>
              </a:rPr>
              <a:t>and beer because many customers who buy diapers also buy beer. Retailers</a:t>
            </a:r>
          </a:p>
          <a:p>
            <a:pPr algn="l"/>
            <a:r>
              <a:rPr lang="en-US" sz="1800" b="0" i="0" u="none" strike="noStrike" baseline="0" dirty="0">
                <a:latin typeface="CMR10"/>
              </a:rPr>
              <a:t>can use this type of rules to help them identify new opportunities for </a:t>
            </a:r>
            <a:r>
              <a:rPr lang="en-US" sz="1800" b="0" i="0" u="none" strike="noStrike" baseline="0" dirty="0" err="1">
                <a:latin typeface="CMR10"/>
              </a:rPr>
              <a:t>crossselling</a:t>
            </a:r>
            <a:endParaRPr lang="en-US" sz="1800" b="0" i="0" u="none" strike="noStrike" baseline="0" dirty="0">
              <a:latin typeface="CMR10"/>
            </a:endParaRPr>
          </a:p>
          <a:p>
            <a:pPr algn="l"/>
            <a:r>
              <a:rPr lang="en-US" sz="1800" b="0" i="0" u="none" strike="noStrike" baseline="0" dirty="0">
                <a:latin typeface="CMR10"/>
              </a:rPr>
              <a:t>their products to the customers.</a:t>
            </a:r>
            <a:endParaRPr lang="en-US" dirty="0"/>
          </a:p>
        </p:txBody>
      </p:sp>
    </p:spTree>
    <p:extLst>
      <p:ext uri="{BB962C8B-B14F-4D97-AF65-F5344CB8AC3E}">
        <p14:creationId xmlns:p14="http://schemas.microsoft.com/office/powerpoint/2010/main" val="188405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If the outcomes of a binary variable are not equally important</a:t>
            </a:r>
            <a:endParaRPr lang="en-US" dirty="0"/>
          </a:p>
        </p:txBody>
      </p:sp>
    </p:spTree>
    <p:extLst>
      <p:ext uri="{BB962C8B-B14F-4D97-AF65-F5344CB8AC3E}">
        <p14:creationId xmlns:p14="http://schemas.microsoft.com/office/powerpoint/2010/main" val="140409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null (or empty) set is an itemset that does</a:t>
            </a:r>
          </a:p>
          <a:p>
            <a:pPr algn="l"/>
            <a:r>
              <a:rPr lang="en-US" sz="1800" b="0" i="0" u="none" strike="noStrike" baseline="0" dirty="0">
                <a:latin typeface="CMR10"/>
              </a:rPr>
              <a:t>not contain any items.</a:t>
            </a:r>
            <a:endParaRPr lang="en-US" dirty="0"/>
          </a:p>
        </p:txBody>
      </p:sp>
    </p:spTree>
    <p:extLst>
      <p:ext uri="{BB962C8B-B14F-4D97-AF65-F5344CB8AC3E}">
        <p14:creationId xmlns:p14="http://schemas.microsoft.com/office/powerpoint/2010/main" val="337614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An association rule is an implication expression of the</a:t>
            </a:r>
          </a:p>
          <a:p>
            <a:pPr algn="l"/>
            <a:r>
              <a:rPr lang="en-US" sz="1800" b="0" i="0" u="none" strike="noStrike" baseline="0" dirty="0">
                <a:latin typeface="CMR10"/>
              </a:rPr>
              <a:t>form </a:t>
            </a:r>
            <a:r>
              <a:rPr lang="en-US" sz="1800" b="0" i="1" u="none" strike="noStrike" baseline="0" dirty="0">
                <a:latin typeface="CMMI10"/>
              </a:rPr>
              <a:t>X </a:t>
            </a:r>
            <a:r>
              <a:rPr lang="en-US" sz="1800" b="0" i="1" u="none" strike="noStrike" baseline="0" dirty="0">
                <a:latin typeface="CMSY10"/>
              </a:rPr>
              <a:t>−→ </a:t>
            </a:r>
            <a:r>
              <a:rPr lang="en-US" sz="1800" b="0" i="1" u="none" strike="noStrike" baseline="0" dirty="0">
                <a:latin typeface="CMMI10"/>
              </a:rPr>
              <a:t>Y </a:t>
            </a:r>
            <a:r>
              <a:rPr lang="en-US" sz="1800" b="0" i="0" u="none" strike="noStrike" baseline="0" dirty="0">
                <a:latin typeface="CMR10"/>
              </a:rPr>
              <a:t>, where </a:t>
            </a:r>
            <a:r>
              <a:rPr lang="en-US" sz="1800" b="0" i="1" u="none" strike="noStrike" baseline="0" dirty="0">
                <a:latin typeface="CMMI10"/>
              </a:rPr>
              <a:t>X </a:t>
            </a:r>
            <a:r>
              <a:rPr lang="en-US" sz="1800" b="0" i="0" u="none" strike="noStrike" baseline="0" dirty="0">
                <a:latin typeface="CMR10"/>
              </a:rPr>
              <a:t>and </a:t>
            </a:r>
            <a:r>
              <a:rPr lang="en-US" sz="1800" b="0" i="1" u="none" strike="noStrike" baseline="0" dirty="0">
                <a:latin typeface="CMMI10"/>
              </a:rPr>
              <a:t>Y </a:t>
            </a:r>
            <a:r>
              <a:rPr lang="en-US" sz="1800" b="0" i="0" u="none" strike="noStrike" baseline="0" dirty="0">
                <a:latin typeface="CMR10"/>
              </a:rPr>
              <a:t>are disjoint </a:t>
            </a:r>
            <a:r>
              <a:rPr lang="en-US" sz="1800" b="0" i="0" u="none" strike="noStrike" baseline="0" dirty="0" err="1">
                <a:latin typeface="CMR10"/>
              </a:rPr>
              <a:t>itemsets</a:t>
            </a:r>
            <a:r>
              <a:rPr lang="en-US" sz="1800" b="0" i="0" u="none" strike="noStrike" baseline="0" dirty="0">
                <a:latin typeface="CMR10"/>
              </a:rPr>
              <a:t>, i.e., </a:t>
            </a:r>
            <a:r>
              <a:rPr lang="en-US" sz="1800" b="0" i="1" u="none" strike="noStrike" baseline="0" dirty="0">
                <a:latin typeface="CMMI10"/>
              </a:rPr>
              <a:t>X </a:t>
            </a:r>
            <a:r>
              <a:rPr lang="en-US" sz="1800" b="0" i="1" u="none" strike="noStrike" baseline="0" dirty="0">
                <a:latin typeface="CMSY10"/>
              </a:rPr>
              <a:t>∩ </a:t>
            </a:r>
            <a:r>
              <a:rPr lang="en-US" sz="1800" b="0" i="1" u="none" strike="noStrike" baseline="0" dirty="0">
                <a:latin typeface="CMMI10"/>
              </a:rPr>
              <a:t>Y </a:t>
            </a:r>
            <a:r>
              <a:rPr lang="en-US" sz="1800" b="0" i="0" u="none" strike="noStrike" baseline="0" dirty="0">
                <a:latin typeface="CMR10"/>
              </a:rPr>
              <a:t>= </a:t>
            </a:r>
            <a:r>
              <a:rPr lang="en-US" sz="1800" b="0" i="1" u="none" strike="noStrike" baseline="0" dirty="0">
                <a:latin typeface="CMSY10"/>
              </a:rPr>
              <a:t>∅</a:t>
            </a:r>
            <a:r>
              <a:rPr lang="en-US" sz="1800" b="0" i="0" u="none" strike="noStrike" baseline="0" dirty="0">
                <a:latin typeface="CMR10"/>
              </a:rPr>
              <a:t>.</a:t>
            </a:r>
          </a:p>
          <a:p>
            <a:pPr algn="l"/>
            <a:endParaRPr lang="en-US" sz="1800" b="0" i="0" u="none" strike="noStrike" baseline="0" dirty="0">
              <a:latin typeface="CMR10"/>
            </a:endParaRPr>
          </a:p>
          <a:p>
            <a:pPr algn="l"/>
            <a:r>
              <a:rPr lang="fr-FR" sz="1800" b="0" i="0" u="none" strike="noStrike" baseline="0" dirty="0">
                <a:latin typeface="CMR10"/>
              </a:rPr>
              <a:t>Support, </a:t>
            </a:r>
            <a:r>
              <a:rPr lang="fr-FR" sz="1800" b="0" i="1" u="none" strike="noStrike" baseline="0" dirty="0">
                <a:latin typeface="CMMI10"/>
              </a:rPr>
              <a:t>s</a:t>
            </a:r>
            <a:r>
              <a:rPr lang="fr-FR" sz="1800" b="0" i="0" u="none" strike="noStrike" baseline="0" dirty="0">
                <a:latin typeface="CMR10"/>
              </a:rPr>
              <a:t>(</a:t>
            </a:r>
            <a:r>
              <a:rPr lang="fr-FR" sz="1800" b="0" i="1" u="none" strike="noStrike" baseline="0" dirty="0">
                <a:latin typeface="CMMI10"/>
              </a:rPr>
              <a:t>X </a:t>
            </a:r>
            <a:r>
              <a:rPr lang="fr-FR" sz="1800" b="0" i="1" u="none" strike="noStrike" baseline="0" dirty="0">
                <a:latin typeface="CMSY10"/>
              </a:rPr>
              <a:t>−→ </a:t>
            </a:r>
            <a:r>
              <a:rPr lang="fr-FR" sz="1800" b="0" i="1" u="none" strike="noStrike" baseline="0" dirty="0">
                <a:latin typeface="CMMI10"/>
              </a:rPr>
              <a:t>Y</a:t>
            </a:r>
            <a:r>
              <a:rPr lang="fr-FR" sz="1800" b="0" i="0" u="none" strike="noStrike" baseline="0" dirty="0">
                <a:latin typeface="CMR10"/>
              </a:rPr>
              <a:t>) = </a:t>
            </a:r>
            <a:r>
              <a:rPr lang="fr-FR" sz="1800" b="0" i="1" u="none" strike="noStrike" baseline="0" dirty="0">
                <a:latin typeface="CMMI10"/>
              </a:rPr>
              <a:t>σ</a:t>
            </a:r>
            <a:r>
              <a:rPr lang="fr-FR" sz="1800" b="0" i="0" u="none" strike="noStrike" baseline="0" dirty="0">
                <a:latin typeface="CMR10"/>
              </a:rPr>
              <a:t>(</a:t>
            </a:r>
            <a:r>
              <a:rPr lang="fr-FR" sz="1800" b="0" i="1" u="none" strike="noStrike" baseline="0" dirty="0">
                <a:latin typeface="CMMI10"/>
              </a:rPr>
              <a:t>X </a:t>
            </a:r>
            <a:r>
              <a:rPr lang="fr-FR" sz="1800" b="0" i="1" u="none" strike="noStrike" baseline="0" dirty="0">
                <a:latin typeface="CMSY10"/>
              </a:rPr>
              <a:t>∪ </a:t>
            </a:r>
            <a:r>
              <a:rPr lang="fr-FR" sz="1800" b="0" i="1" u="none" strike="noStrike" baseline="0" dirty="0">
                <a:latin typeface="CMMI10"/>
              </a:rPr>
              <a:t>Y </a:t>
            </a:r>
            <a:r>
              <a:rPr lang="fr-FR" sz="1800" b="0" i="0" u="none" strike="noStrike" baseline="0" dirty="0">
                <a:latin typeface="CMR10"/>
              </a:rPr>
              <a:t>)</a:t>
            </a:r>
          </a:p>
          <a:p>
            <a:pPr algn="l"/>
            <a:r>
              <a:rPr lang="en-US" sz="1800" b="0" i="1" u="none" strike="noStrike" baseline="0" dirty="0">
                <a:latin typeface="CMMI10"/>
              </a:rPr>
              <a:t>N</a:t>
            </a:r>
          </a:p>
          <a:p>
            <a:pPr algn="l"/>
            <a:r>
              <a:rPr lang="en-US" sz="1800" b="0" i="0" u="none" strike="noStrike" baseline="0" dirty="0">
                <a:latin typeface="CMR10"/>
              </a:rPr>
              <a:t>; (6.1)</a:t>
            </a:r>
          </a:p>
          <a:p>
            <a:pPr algn="l"/>
            <a:r>
              <a:rPr lang="es-ES" sz="1800" b="0" i="0" u="none" strike="noStrike" baseline="0" dirty="0" err="1">
                <a:latin typeface="CMR10"/>
              </a:rPr>
              <a:t>Confidence</a:t>
            </a:r>
            <a:r>
              <a:rPr lang="es-ES" sz="1800" b="0" i="0" u="none" strike="noStrike" baseline="0" dirty="0">
                <a:latin typeface="CMR10"/>
              </a:rPr>
              <a:t>, </a:t>
            </a:r>
            <a:r>
              <a:rPr lang="es-ES" sz="1800" b="0" i="1" u="none" strike="noStrike" baseline="0" dirty="0">
                <a:latin typeface="CMMI10"/>
              </a:rPr>
              <a:t>c</a:t>
            </a:r>
            <a:r>
              <a:rPr lang="es-ES" sz="1800" b="0" i="0" u="none" strike="noStrike" baseline="0" dirty="0">
                <a:latin typeface="CMR10"/>
              </a:rPr>
              <a:t>(</a:t>
            </a:r>
            <a:r>
              <a:rPr lang="es-ES" sz="1800" b="0" i="1" u="none" strike="noStrike" baseline="0" dirty="0">
                <a:latin typeface="CMMI10"/>
              </a:rPr>
              <a:t>X </a:t>
            </a:r>
            <a:r>
              <a:rPr lang="es-ES" sz="1800" b="0" i="1" u="none" strike="noStrike" baseline="0" dirty="0">
                <a:latin typeface="CMSY10"/>
              </a:rPr>
              <a:t>−→ </a:t>
            </a:r>
            <a:r>
              <a:rPr lang="es-ES" sz="1800" b="0" i="1" u="none" strike="noStrike" baseline="0" dirty="0">
                <a:latin typeface="CMMI10"/>
              </a:rPr>
              <a:t>Y</a:t>
            </a:r>
            <a:r>
              <a:rPr lang="es-ES" sz="1800" b="0" i="0" u="none" strike="noStrike" baseline="0" dirty="0">
                <a:latin typeface="CMR10"/>
              </a:rPr>
              <a:t>) = </a:t>
            </a:r>
            <a:r>
              <a:rPr lang="es-ES" sz="1800" b="0" i="1" u="none" strike="noStrike" baseline="0" dirty="0">
                <a:latin typeface="CMMI10"/>
              </a:rPr>
              <a:t>σ</a:t>
            </a:r>
            <a:r>
              <a:rPr lang="es-ES" sz="1800" b="0" i="0" u="none" strike="noStrike" baseline="0" dirty="0">
                <a:latin typeface="CMR10"/>
              </a:rPr>
              <a:t>(</a:t>
            </a:r>
            <a:r>
              <a:rPr lang="es-ES" sz="1800" b="0" i="1" u="none" strike="noStrike" baseline="0" dirty="0">
                <a:latin typeface="CMMI10"/>
              </a:rPr>
              <a:t>X </a:t>
            </a:r>
            <a:r>
              <a:rPr lang="es-ES" sz="1800" b="0" i="1" u="none" strike="noStrike" baseline="0" dirty="0">
                <a:latin typeface="CMSY10"/>
              </a:rPr>
              <a:t>∪ </a:t>
            </a:r>
            <a:r>
              <a:rPr lang="es-ES" sz="1800" b="0" i="1" u="none" strike="noStrike" baseline="0" dirty="0">
                <a:latin typeface="CMMI10"/>
              </a:rPr>
              <a:t>Y </a:t>
            </a:r>
            <a:r>
              <a:rPr lang="es-ES" sz="1800" b="0" i="0" u="none" strike="noStrike" baseline="0" dirty="0">
                <a:latin typeface="CMR10"/>
              </a:rPr>
              <a:t>)</a:t>
            </a:r>
          </a:p>
          <a:p>
            <a:pPr algn="l"/>
            <a:r>
              <a:rPr lang="el-GR" sz="1800" b="0" i="1" u="none" strike="noStrike" baseline="0" dirty="0">
                <a:latin typeface="CMMI10"/>
              </a:rPr>
              <a:t>σ</a:t>
            </a:r>
            <a:r>
              <a:rPr lang="el-GR" sz="1800" b="0" i="0" u="none" strike="noStrike" baseline="0" dirty="0">
                <a:latin typeface="CMR10"/>
              </a:rPr>
              <a:t>(</a:t>
            </a:r>
            <a:r>
              <a:rPr lang="en-US" sz="1800" b="0" i="1" u="none" strike="noStrike" baseline="0" dirty="0">
                <a:latin typeface="CMMI10"/>
              </a:rPr>
              <a:t>X</a:t>
            </a:r>
            <a:r>
              <a:rPr lang="en-US" sz="1800" b="0" i="0" u="none" strike="noStrike" baseline="0" dirty="0">
                <a:latin typeface="CMR10"/>
              </a:rPr>
              <a:t>) </a:t>
            </a:r>
            <a:r>
              <a:rPr lang="en-US" sz="1800" b="0" i="1" u="none" strike="noStrike" baseline="0" dirty="0">
                <a:latin typeface="CMMI10"/>
              </a:rPr>
              <a:t>.</a:t>
            </a:r>
            <a:endParaRPr lang="en-US" dirty="0"/>
          </a:p>
        </p:txBody>
      </p:sp>
    </p:spTree>
    <p:extLst>
      <p:ext uri="{BB962C8B-B14F-4D97-AF65-F5344CB8AC3E}">
        <p14:creationId xmlns:p14="http://schemas.microsoft.com/office/powerpoint/2010/main" val="159591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Association analysis results should be interpreted with caution. The inference</a:t>
            </a:r>
          </a:p>
          <a:p>
            <a:pPr algn="l"/>
            <a:r>
              <a:rPr lang="en-US" sz="1800" b="0" i="0" u="none" strike="noStrike" baseline="0" dirty="0">
                <a:latin typeface="CMR10"/>
              </a:rPr>
              <a:t>made by an association rule does not necessarily imply causality. Instead,</a:t>
            </a:r>
          </a:p>
          <a:p>
            <a:pPr algn="l"/>
            <a:r>
              <a:rPr lang="en-US" sz="1800" b="0" i="0" u="none" strike="noStrike" baseline="0" dirty="0">
                <a:latin typeface="CMR10"/>
              </a:rPr>
              <a:t>it suggests a strong co-occurrence relationship between items in the antecedent</a:t>
            </a:r>
          </a:p>
          <a:p>
            <a:pPr algn="l"/>
            <a:r>
              <a:rPr lang="en-US" sz="1800" b="0" i="0" u="none" strike="noStrike" baseline="0" dirty="0">
                <a:latin typeface="CMR10"/>
              </a:rPr>
              <a:t>and consequent of the rule. Causality, on the other hand, requires knowledge</a:t>
            </a:r>
          </a:p>
          <a:p>
            <a:pPr algn="l"/>
            <a:r>
              <a:rPr lang="en-US" sz="1800" b="0" i="0" u="none" strike="noStrike" baseline="0" dirty="0">
                <a:latin typeface="CMR10"/>
              </a:rPr>
              <a:t>about the causal and effect attributes in the data and typically involves relationships</a:t>
            </a:r>
          </a:p>
          <a:p>
            <a:pPr algn="l"/>
            <a:r>
              <a:rPr lang="en-US" sz="1800" b="0" i="0" u="none" strike="noStrike" baseline="0" dirty="0">
                <a:latin typeface="CMR10"/>
              </a:rPr>
              <a:t>occurring over time (e.g., ozone depletion leads to global warming).</a:t>
            </a:r>
            <a:endParaRPr lang="en-US" dirty="0"/>
          </a:p>
        </p:txBody>
      </p:sp>
    </p:spTree>
    <p:extLst>
      <p:ext uri="{BB962C8B-B14F-4D97-AF65-F5344CB8AC3E}">
        <p14:creationId xmlns:p14="http://schemas.microsoft.com/office/powerpoint/2010/main" val="140580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More than 80% of the rules are discarded after applying </a:t>
            </a:r>
            <a:r>
              <a:rPr lang="en-US" sz="1800" b="0" i="1" u="none" strike="noStrike" baseline="0" dirty="0" err="1">
                <a:latin typeface="CMMI10"/>
              </a:rPr>
              <a:t>minsup</a:t>
            </a:r>
            <a:r>
              <a:rPr lang="en-US" sz="1800" b="0" i="1" u="none" strike="noStrike" baseline="0" dirty="0">
                <a:latin typeface="CMMI10"/>
              </a:rPr>
              <a:t> </a:t>
            </a:r>
            <a:r>
              <a:rPr lang="en-US" sz="1800" b="0" i="0" u="none" strike="noStrike" baseline="0" dirty="0">
                <a:latin typeface="CMR10"/>
              </a:rPr>
              <a:t>= 20% and</a:t>
            </a:r>
          </a:p>
          <a:p>
            <a:pPr algn="l"/>
            <a:r>
              <a:rPr lang="en-US" sz="1800" b="0" i="1" u="none" strike="noStrike" baseline="0" dirty="0" err="1">
                <a:latin typeface="CMMI10"/>
              </a:rPr>
              <a:t>minconf</a:t>
            </a:r>
            <a:r>
              <a:rPr lang="en-US" sz="1800" b="0" i="1" u="none" strike="noStrike" baseline="0" dirty="0">
                <a:latin typeface="CMMI10"/>
              </a:rPr>
              <a:t> </a:t>
            </a:r>
            <a:r>
              <a:rPr lang="en-US" sz="1800" b="0" i="0" u="none" strike="noStrike" baseline="0" dirty="0">
                <a:latin typeface="CMR10"/>
              </a:rPr>
              <a:t>= 50%, thus making most of the computations become wasted. To</a:t>
            </a:r>
          </a:p>
          <a:p>
            <a:pPr algn="l"/>
            <a:r>
              <a:rPr lang="en-US" sz="1800" b="0" i="0" u="none" strike="noStrike" baseline="0" dirty="0">
                <a:latin typeface="CMR10"/>
              </a:rPr>
              <a:t>avoid performing needless computations, it would be useful to prune the rules</a:t>
            </a:r>
          </a:p>
          <a:p>
            <a:pPr algn="l"/>
            <a:r>
              <a:rPr lang="en-US" sz="1800" b="0" i="0" u="none" strike="noStrike" baseline="0" dirty="0">
                <a:latin typeface="CMR10"/>
              </a:rPr>
              <a:t>early without having to compute their support and confidence values.</a:t>
            </a:r>
            <a:endParaRPr lang="en-US" dirty="0"/>
          </a:p>
        </p:txBody>
      </p:sp>
    </p:spTree>
    <p:extLst>
      <p:ext uri="{BB962C8B-B14F-4D97-AF65-F5344CB8AC3E}">
        <p14:creationId xmlns:p14="http://schemas.microsoft.com/office/powerpoint/2010/main" val="120080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notice that the support of a rule </a:t>
            </a:r>
            <a:r>
              <a:rPr lang="en-US" sz="1800" b="0" i="1" u="none" strike="noStrike" baseline="0" dirty="0">
                <a:latin typeface="CMMI10"/>
              </a:rPr>
              <a:t>X </a:t>
            </a:r>
            <a:r>
              <a:rPr lang="en-US" sz="1800" b="0" i="1" u="none" strike="noStrike" baseline="0" dirty="0">
                <a:latin typeface="CMSY10"/>
              </a:rPr>
              <a:t>−→ </a:t>
            </a:r>
            <a:r>
              <a:rPr lang="en-US" sz="1800" b="0" i="1" u="none" strike="noStrike" baseline="0" dirty="0">
                <a:latin typeface="CMMI10"/>
              </a:rPr>
              <a:t>Y </a:t>
            </a:r>
            <a:r>
              <a:rPr lang="en-US" sz="1800" b="0" i="0" u="none" strike="noStrike" baseline="0" dirty="0">
                <a:latin typeface="CMR10"/>
              </a:rPr>
              <a:t>depends only on</a:t>
            </a:r>
          </a:p>
          <a:p>
            <a:pPr algn="l"/>
            <a:r>
              <a:rPr lang="en-US" sz="1800" b="0" i="0" u="none" strike="noStrike" baseline="0" dirty="0">
                <a:latin typeface="CMR10"/>
              </a:rPr>
              <a:t>the support of its corresponding itemset, </a:t>
            </a:r>
            <a:r>
              <a:rPr lang="en-US" sz="1800" b="0" i="1" u="none" strike="noStrike" baseline="0" dirty="0">
                <a:latin typeface="CMMI10"/>
              </a:rPr>
              <a:t>X </a:t>
            </a:r>
            <a:r>
              <a:rPr lang="en-US" sz="1800" b="0" i="1" u="none" strike="noStrike" baseline="0" dirty="0">
                <a:latin typeface="CMSY10"/>
              </a:rPr>
              <a:t>∪ </a:t>
            </a:r>
            <a:r>
              <a:rPr lang="en-US" sz="1800" b="0" i="1" u="none" strike="noStrike" baseline="0" dirty="0">
                <a:latin typeface="CMMI10"/>
              </a:rPr>
              <a:t>Y </a:t>
            </a:r>
            <a:r>
              <a:rPr lang="en-US" sz="1800" b="0" i="0" u="none" strike="noStrike" baseline="0" dirty="0">
                <a:latin typeface="CMR10"/>
              </a:rPr>
              <a:t>. For example, the following</a:t>
            </a:r>
          </a:p>
          <a:p>
            <a:pPr algn="l"/>
            <a:r>
              <a:rPr lang="en-US" sz="1800" b="0" i="0" u="none" strike="noStrike" baseline="0" dirty="0">
                <a:latin typeface="CMR10"/>
              </a:rPr>
              <a:t>rules have identical support because they involve items from the same itemset,</a:t>
            </a:r>
          </a:p>
          <a:p>
            <a:pPr algn="l"/>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a:t>
            </a:r>
            <a:r>
              <a:rPr lang="en-US" sz="1800" b="0" i="0" u="none" strike="noStrike" baseline="0" dirty="0">
                <a:latin typeface="CMR10"/>
              </a:rPr>
              <a:t>:</a:t>
            </a:r>
          </a:p>
          <a:p>
            <a:pPr algn="l"/>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Diapers</a:t>
            </a:r>
            <a:r>
              <a:rPr lang="en-US" sz="1800" b="0" i="1" u="none" strike="noStrike" baseline="0" dirty="0">
                <a:latin typeface="CMSY10"/>
              </a:rPr>
              <a:t>} −→ {</a:t>
            </a:r>
            <a:r>
              <a:rPr lang="en-US" sz="1800" b="0" i="0" u="none" strike="noStrike" baseline="0" dirty="0">
                <a:latin typeface="CMTT10"/>
              </a:rPr>
              <a:t>Milk</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0" u="none" strike="noStrike" baseline="0" dirty="0">
                <a:latin typeface="CMTT10"/>
              </a:rPr>
              <a:t>Beer</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 {</a:t>
            </a:r>
            <a:r>
              <a:rPr lang="en-US" sz="1800" b="0" i="0" u="none" strike="noStrike" baseline="0" dirty="0">
                <a:latin typeface="CMTT10"/>
              </a:rPr>
              <a:t>Diapers</a:t>
            </a:r>
            <a:r>
              <a:rPr lang="en-US" sz="1800" b="0" i="1" u="none" strike="noStrike" baseline="0" dirty="0">
                <a:latin typeface="CMSY10"/>
              </a:rPr>
              <a:t>}</a:t>
            </a:r>
            <a:r>
              <a:rPr lang="en-US" sz="1800" b="0" i="0" u="none" strike="noStrike" baseline="0" dirty="0">
                <a:latin typeface="CMR10"/>
              </a:rPr>
              <a:t>,</a:t>
            </a:r>
          </a:p>
          <a:p>
            <a:pPr algn="l"/>
            <a:r>
              <a:rPr lang="en-US" sz="1800" b="0" i="1" u="none" strike="noStrike" baseline="0" dirty="0">
                <a:latin typeface="CMSY10"/>
              </a:rPr>
              <a:t>{</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 −→ {</a:t>
            </a:r>
            <a:r>
              <a:rPr lang="en-US" sz="1800" b="0" i="0" u="none" strike="noStrike" baseline="0" dirty="0">
                <a:latin typeface="CMTT10"/>
              </a:rPr>
              <a:t>Beer</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0" u="none" strike="noStrike" baseline="0" dirty="0">
                <a:latin typeface="CMTT10"/>
              </a:rPr>
              <a:t>Beer</a:t>
            </a:r>
            <a:r>
              <a:rPr lang="en-US" sz="1800" b="0" i="1" u="none" strike="noStrike" baseline="0" dirty="0">
                <a:latin typeface="CMSY10"/>
              </a:rPr>
              <a:t>} −→ {</a:t>
            </a:r>
            <a:r>
              <a:rPr lang="en-US" sz="1800" b="0" i="0" u="none" strike="noStrike" baseline="0" dirty="0">
                <a:latin typeface="CMTT10"/>
              </a:rPr>
              <a:t>Diapers</a:t>
            </a:r>
            <a:r>
              <a:rPr lang="en-US" sz="1800" b="0" i="0" u="none" strike="noStrike" baseline="0" dirty="0">
                <a:latin typeface="CMR10"/>
              </a:rPr>
              <a:t>, </a:t>
            </a:r>
            <a:r>
              <a:rPr lang="en-US" sz="1800" b="0" i="0" u="none" strike="noStrike" baseline="0" dirty="0">
                <a:latin typeface="CMTT10"/>
              </a:rPr>
              <a:t>Milk</a:t>
            </a:r>
            <a:r>
              <a:rPr lang="en-US" sz="1800" b="0" i="1" u="none" strike="noStrike" baseline="0" dirty="0">
                <a:latin typeface="CMSY10"/>
              </a:rPr>
              <a:t>}</a:t>
            </a:r>
            <a:r>
              <a:rPr lang="en-US" sz="1800" b="0" i="0" u="none" strike="noStrike" baseline="0" dirty="0">
                <a:latin typeface="CMR10"/>
              </a:rPr>
              <a:t>,</a:t>
            </a:r>
          </a:p>
          <a:p>
            <a:pPr algn="l"/>
            <a:r>
              <a:rPr lang="en-US" sz="1800" b="0" i="1" u="none" strike="noStrike" baseline="0" dirty="0">
                <a:latin typeface="CMSY10"/>
              </a:rPr>
              <a:t>{</a:t>
            </a:r>
            <a:r>
              <a:rPr lang="en-US" sz="1800" b="0" i="0" u="none" strike="noStrike" baseline="0" dirty="0">
                <a:latin typeface="CMTT10"/>
              </a:rPr>
              <a:t>Milk</a:t>
            </a:r>
            <a:r>
              <a:rPr lang="en-US" sz="1800" b="0" i="1" u="none" strike="noStrike" baseline="0" dirty="0">
                <a:latin typeface="CMSY10"/>
              </a:rPr>
              <a:t>} −→ {</a:t>
            </a:r>
            <a:r>
              <a:rPr lang="en-US" sz="1800" b="0" i="0" u="none" strike="noStrike" baseline="0" dirty="0" err="1">
                <a:latin typeface="CMTT10"/>
              </a:rPr>
              <a:t>Beer</a:t>
            </a:r>
            <a:r>
              <a:rPr lang="en-US" sz="1800" b="0" i="0" u="none" strike="noStrike" baseline="0" dirty="0" err="1">
                <a:latin typeface="CMR10"/>
              </a:rPr>
              <a:t>,</a:t>
            </a:r>
            <a:r>
              <a:rPr lang="en-US" sz="1800" b="0" i="0" u="none" strike="noStrike" baseline="0" dirty="0" err="1">
                <a:latin typeface="CMTT10"/>
              </a:rPr>
              <a:t>Diapers</a:t>
            </a:r>
            <a:r>
              <a:rPr lang="en-US" sz="1800" b="0" i="1" u="none" strike="noStrike" baseline="0" dirty="0">
                <a:latin typeface="CMSY10"/>
              </a:rPr>
              <a:t>}</a:t>
            </a:r>
            <a:r>
              <a:rPr lang="en-US" sz="1800" b="0" i="0" u="none" strike="noStrike" baseline="0" dirty="0">
                <a:latin typeface="CMR10"/>
              </a:rPr>
              <a:t>, </a:t>
            </a:r>
            <a:r>
              <a:rPr lang="en-US" sz="1800" b="0" i="1" u="none" strike="noStrike" baseline="0" dirty="0">
                <a:latin typeface="CMSY10"/>
              </a:rPr>
              <a:t>{</a:t>
            </a:r>
            <a:r>
              <a:rPr lang="en-US" sz="1800" b="0" i="0" u="none" strike="noStrike" baseline="0" dirty="0">
                <a:latin typeface="CMTT10"/>
              </a:rPr>
              <a:t>Diapers</a:t>
            </a:r>
            <a:r>
              <a:rPr lang="en-US" sz="1800" b="0" i="1" u="none" strike="noStrike" baseline="0" dirty="0">
                <a:latin typeface="CMSY10"/>
              </a:rPr>
              <a:t>} −→ {</a:t>
            </a:r>
            <a:r>
              <a:rPr lang="en-US" sz="1800" b="0" i="0" u="none" strike="noStrike" baseline="0" dirty="0" err="1">
                <a:latin typeface="CMTT10"/>
              </a:rPr>
              <a:t>Beer</a:t>
            </a:r>
            <a:r>
              <a:rPr lang="en-US" sz="1800" b="0" i="0" u="none" strike="noStrike" baseline="0" dirty="0" err="1">
                <a:latin typeface="CMR10"/>
              </a:rPr>
              <a:t>,</a:t>
            </a:r>
            <a:r>
              <a:rPr lang="en-US" sz="1800" b="0" i="0" u="none" strike="noStrike" baseline="0" dirty="0" err="1">
                <a:latin typeface="CMTT10"/>
              </a:rPr>
              <a:t>Milk</a:t>
            </a:r>
            <a:r>
              <a:rPr lang="en-US" sz="1800" b="0" i="1" u="none" strike="noStrike" baseline="0" dirty="0">
                <a:latin typeface="CMSY10"/>
              </a:rPr>
              <a:t>}</a:t>
            </a:r>
            <a:r>
              <a:rPr lang="en-US" sz="1800" b="0" i="0" u="none" strike="noStrike" baseline="0" dirty="0">
                <a:latin typeface="CMR10"/>
              </a:rPr>
              <a:t>.</a:t>
            </a:r>
          </a:p>
          <a:p>
            <a:pPr algn="l"/>
            <a:r>
              <a:rPr lang="en-US" sz="1800" b="0" i="0" u="none" strike="noStrike" baseline="0" dirty="0">
                <a:latin typeface="CMR10"/>
              </a:rPr>
              <a:t>If the itemset is infrequent, then all six candidate rules can be pruned immediately</a:t>
            </a:r>
          </a:p>
          <a:p>
            <a:pPr algn="l"/>
            <a:r>
              <a:rPr lang="en-US" sz="1800" b="0" i="0" u="none" strike="noStrike" baseline="0" dirty="0">
                <a:latin typeface="CMR10"/>
              </a:rPr>
              <a:t>without our having to compute their confidence values.</a:t>
            </a:r>
            <a:endParaRPr lang="en-US" dirty="0"/>
          </a:p>
        </p:txBody>
      </p:sp>
    </p:spTree>
    <p:extLst>
      <p:ext uri="{BB962C8B-B14F-4D97-AF65-F5344CB8AC3E}">
        <p14:creationId xmlns:p14="http://schemas.microsoft.com/office/powerpoint/2010/main" val="265840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8483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21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06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6613" y="1143000"/>
            <a:ext cx="4083050" cy="5181600"/>
          </a:xfrm>
        </p:spPr>
        <p:txBody>
          <a:bodyPr/>
          <a:lstStyle/>
          <a:p>
            <a:pPr lvl="0"/>
            <a:endParaRPr lang="en-US" noProof="0"/>
          </a:p>
        </p:txBody>
      </p:sp>
    </p:spTree>
    <p:extLst>
      <p:ext uri="{BB962C8B-B14F-4D97-AF65-F5344CB8AC3E}">
        <p14:creationId xmlns:p14="http://schemas.microsoft.com/office/powerpoint/2010/main" val="355188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825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116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2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17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795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52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50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091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9"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
        <p:nvSpPr>
          <p:cNvPr id="11"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dirty="0"/>
              <a:t>3/8/2021             </a:t>
            </a:r>
            <a:r>
              <a:rPr lang="en-US" baseline="0" dirty="0"/>
              <a:t>         </a:t>
            </a:r>
            <a:r>
              <a:rPr lang="en-US" dirty="0"/>
              <a:t>Introduction to Data Mining, 2</a:t>
            </a:r>
            <a:r>
              <a:rPr lang="en-US" baseline="30000" dirty="0"/>
              <a:t>nd</a:t>
            </a:r>
            <a:r>
              <a:rPr lang="en-US" dirty="0"/>
              <a:t> Edition 			</a:t>
            </a:r>
            <a:r>
              <a:rPr lang="en-US" baseline="0" dirty="0"/>
              <a:t>           </a:t>
            </a:r>
            <a:fld id="{7C9F7F48-2944-4AF0-87BF-27ECBE076434}" type="slidenum">
              <a:rPr lang="en-US" smtClean="0"/>
              <a:pP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oleObject" Target="../embeddings/oleObject14.bin"/><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17.emf"/><Relationship Id="rId2" Type="http://schemas.openxmlformats.org/officeDocument/2006/relationships/oleObject" Target="../embeddings/oleObject18.bin"/><Relationship Id="rId1" Type="http://schemas.openxmlformats.org/officeDocument/2006/relationships/slideLayout" Target="../slideLayouts/slideLayout6.xml"/><Relationship Id="rId6" Type="http://schemas.openxmlformats.org/officeDocument/2006/relationships/oleObject" Target="../embeddings/oleObject17.bin"/><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8.emf"/><Relationship Id="rId7"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6.x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 Id="rId9" Type="http://schemas.openxmlformats.org/officeDocument/2006/relationships/image" Target="../media/image17.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oleObject" Target="../embeddings/oleObject23.bin"/><Relationship Id="rId1" Type="http://schemas.openxmlformats.org/officeDocument/2006/relationships/slideLayout" Target="../slideLayouts/slideLayout6.xml"/><Relationship Id="rId6" Type="http://schemas.openxmlformats.org/officeDocument/2006/relationships/oleObject" Target="../embeddings/oleObject25.bin"/><Relationship Id="rId5" Type="http://schemas.openxmlformats.org/officeDocument/2006/relationships/image" Target="../media/image23.emf"/><Relationship Id="rId4" Type="http://schemas.openxmlformats.org/officeDocument/2006/relationships/oleObject" Target="../embeddings/oleObject24.bin"/><Relationship Id="rId9" Type="http://schemas.openxmlformats.org/officeDocument/2006/relationships/image" Target="../media/image17.emf"/></Relationships>
</file>

<file path=ppt/slides/_rels/slide3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3.bin"/><Relationship Id="rId7" Type="http://schemas.openxmlformats.org/officeDocument/2006/relationships/oleObject" Target="../embeddings/oleObject26.bin"/><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oleObject" Target="../embeddings/oleObject24.bin"/><Relationship Id="rId10" Type="http://schemas.openxmlformats.org/officeDocument/2006/relationships/image" Target="../media/image17.emf"/><Relationship Id="rId4" Type="http://schemas.openxmlformats.org/officeDocument/2006/relationships/image" Target="../media/image21.emf"/><Relationship Id="rId9"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oleObject" Target="../embeddings/oleObject13.bin"/><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32.emf"/><Relationship Id="rId2" Type="http://schemas.openxmlformats.org/officeDocument/2006/relationships/oleObject" Target="../embeddings/oleObject27.bin"/><Relationship Id="rId1" Type="http://schemas.openxmlformats.org/officeDocument/2006/relationships/slideLayout" Target="../slideLayouts/slideLayout6.xml"/><Relationship Id="rId6" Type="http://schemas.openxmlformats.org/officeDocument/2006/relationships/oleObject" Target="../embeddings/oleObject29.bin"/><Relationship Id="rId5" Type="http://schemas.openxmlformats.org/officeDocument/2006/relationships/image" Target="../media/image23.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3.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4.bin"/><Relationship Id="rId1" Type="http://schemas.openxmlformats.org/officeDocument/2006/relationships/slideLayout" Target="../slideLayouts/slideLayout6.xml"/><Relationship Id="rId5" Type="http://schemas.openxmlformats.org/officeDocument/2006/relationships/image" Target="../media/image37.emf"/><Relationship Id="rId4" Type="http://schemas.openxmlformats.org/officeDocument/2006/relationships/oleObject" Target="../embeddings/oleObject3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228600" y="-152400"/>
            <a:ext cx="8763000" cy="838200"/>
          </a:xfrm>
        </p:spPr>
        <p:txBody>
          <a:bodyPr/>
          <a:lstStyle/>
          <a:p>
            <a:r>
              <a:rPr lang="en-US" altLang="en-US" dirty="0"/>
              <a:t>Data Mining</a:t>
            </a:r>
            <a:endParaRPr lang="en-US" altLang="en-US" sz="2800" dirty="0"/>
          </a:p>
        </p:txBody>
      </p:sp>
      <p:sp>
        <p:nvSpPr>
          <p:cNvPr id="3075" name="Rectangle 1027"/>
          <p:cNvSpPr>
            <a:spLocks noChangeArrowheads="1"/>
          </p:cNvSpPr>
          <p:nvPr/>
        </p:nvSpPr>
        <p:spPr bwMode="auto">
          <a:xfrm>
            <a:off x="0" y="2405617"/>
            <a:ext cx="8991600"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spcAft>
                <a:spcPct val="0"/>
              </a:spcAft>
              <a:buClr>
                <a:schemeClr val="folHlink"/>
              </a:buClr>
              <a:buSzPct val="60000"/>
              <a:buFont typeface="Wingdings" pitchFamily="2" charset="2"/>
              <a:buNone/>
            </a:pPr>
            <a:r>
              <a:rPr lang="en-US" altLang="en-US" sz="3200" b="0" dirty="0"/>
              <a:t>Chapter 5 </a:t>
            </a:r>
          </a:p>
          <a:p>
            <a:pPr algn="ctr" eaLnBrk="1" hangingPunct="1">
              <a:spcBef>
                <a:spcPct val="20000"/>
              </a:spcBef>
              <a:spcAft>
                <a:spcPct val="0"/>
              </a:spcAft>
              <a:buClr>
                <a:schemeClr val="folHlink"/>
              </a:buClr>
              <a:buSzPct val="60000"/>
              <a:buFont typeface="Wingdings" pitchFamily="2" charset="2"/>
              <a:buNone/>
            </a:pPr>
            <a:r>
              <a:rPr lang="en-US" altLang="en-US" sz="3200" b="0" dirty="0"/>
              <a:t>Association Analysis</a:t>
            </a:r>
            <a:r>
              <a:rPr lang="en-US" altLang="en-US" sz="1600" b="0" dirty="0"/>
              <a:t>: </a:t>
            </a:r>
            <a:r>
              <a:rPr lang="en-US" altLang="en-US" sz="3200" b="0" dirty="0"/>
              <a:t>Basic Concepts</a:t>
            </a:r>
          </a:p>
          <a:p>
            <a:pPr algn="ctr">
              <a:spcBef>
                <a:spcPct val="0"/>
              </a:spcBef>
              <a:spcAft>
                <a:spcPct val="0"/>
              </a:spcAft>
              <a:buClrTx/>
              <a:buSzTx/>
              <a:buFontTx/>
              <a:buNone/>
            </a:pPr>
            <a:endParaRPr lang="en-US" altLang="en-US" sz="3200" b="0" dirty="0"/>
          </a:p>
          <a:p>
            <a:pPr algn="ctr">
              <a:spcBef>
                <a:spcPct val="0"/>
              </a:spcBef>
              <a:spcAft>
                <a:spcPct val="0"/>
              </a:spcAft>
              <a:buClrTx/>
              <a:buSzTx/>
              <a:buFontTx/>
              <a:buNone/>
            </a:pPr>
            <a:endParaRPr lang="en-US" altLang="en-US" sz="4000" b="0" dirty="0"/>
          </a:p>
          <a:p>
            <a:pPr algn="ctr">
              <a:spcBef>
                <a:spcPct val="0"/>
              </a:spcBef>
              <a:spcAft>
                <a:spcPct val="0"/>
              </a:spcAft>
              <a:buClrTx/>
              <a:buSzTx/>
              <a:buFontTx/>
              <a:buNone/>
            </a:pPr>
            <a:endParaRPr lang="en-US" altLang="en-US" sz="4000" b="0" dirty="0"/>
          </a:p>
        </p:txBody>
      </p:sp>
    </p:spTree>
    <p:extLst>
      <p:ext uri="{BB962C8B-B14F-4D97-AF65-F5344CB8AC3E}">
        <p14:creationId xmlns:p14="http://schemas.microsoft.com/office/powerpoint/2010/main" val="392694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520A-49D8-E67A-8A7D-4860CD39A020}"/>
              </a:ext>
            </a:extLst>
          </p:cNvPr>
          <p:cNvSpPr>
            <a:spLocks noGrp="1"/>
          </p:cNvSpPr>
          <p:nvPr>
            <p:ph type="title"/>
          </p:nvPr>
        </p:nvSpPr>
        <p:spPr/>
        <p:txBody>
          <a:bodyPr/>
          <a:lstStyle/>
          <a:p>
            <a:r>
              <a:rPr lang="en-US" dirty="0"/>
              <a:t>Why use support</a:t>
            </a:r>
          </a:p>
        </p:txBody>
      </p:sp>
      <p:sp>
        <p:nvSpPr>
          <p:cNvPr id="3" name="Content Placeholder 2">
            <a:extLst>
              <a:ext uri="{FF2B5EF4-FFF2-40B4-BE49-F238E27FC236}">
                <a16:creationId xmlns:a16="http://schemas.microsoft.com/office/drawing/2014/main" id="{AF29CE8A-F428-3B06-511A-5813F1D521AD}"/>
              </a:ext>
            </a:extLst>
          </p:cNvPr>
          <p:cNvSpPr>
            <a:spLocks noGrp="1"/>
          </p:cNvSpPr>
          <p:nvPr>
            <p:ph idx="1"/>
          </p:nvPr>
        </p:nvSpPr>
        <p:spPr/>
        <p:txBody>
          <a:bodyPr/>
          <a:lstStyle/>
          <a:p>
            <a:pPr algn="just"/>
            <a:r>
              <a:rPr lang="en-US" dirty="0"/>
              <a:t>Support is an important measure because a rule that has very low support may occur simply by chance. A low support rule is also likely to be uninteresting from a business perspective because it may not be profitable to promote items that customers seldom buy together. For these reasons, support is often used to eliminate uninteresting rules. </a:t>
            </a:r>
          </a:p>
        </p:txBody>
      </p:sp>
    </p:spTree>
    <p:extLst>
      <p:ext uri="{BB962C8B-B14F-4D97-AF65-F5344CB8AC3E}">
        <p14:creationId xmlns:p14="http://schemas.microsoft.com/office/powerpoint/2010/main" val="347926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53A8-DEB9-45DF-3851-B4B4A8C5276D}"/>
              </a:ext>
            </a:extLst>
          </p:cNvPr>
          <p:cNvSpPr>
            <a:spLocks noGrp="1"/>
          </p:cNvSpPr>
          <p:nvPr>
            <p:ph type="title"/>
          </p:nvPr>
        </p:nvSpPr>
        <p:spPr/>
        <p:txBody>
          <a:bodyPr/>
          <a:lstStyle/>
          <a:p>
            <a:r>
              <a:rPr lang="en-US" dirty="0"/>
              <a:t>Why use confidence</a:t>
            </a:r>
          </a:p>
        </p:txBody>
      </p:sp>
      <p:sp>
        <p:nvSpPr>
          <p:cNvPr id="3" name="Content Placeholder 2">
            <a:extLst>
              <a:ext uri="{FF2B5EF4-FFF2-40B4-BE49-F238E27FC236}">
                <a16:creationId xmlns:a16="http://schemas.microsoft.com/office/drawing/2014/main" id="{C56E3987-999F-3D0E-20C9-3329F9703B34}"/>
              </a:ext>
            </a:extLst>
          </p:cNvPr>
          <p:cNvSpPr>
            <a:spLocks noGrp="1"/>
          </p:cNvSpPr>
          <p:nvPr>
            <p:ph idx="1"/>
          </p:nvPr>
        </p:nvSpPr>
        <p:spPr/>
        <p:txBody>
          <a:bodyPr/>
          <a:lstStyle/>
          <a:p>
            <a:pPr algn="just"/>
            <a:r>
              <a:rPr lang="en-US" dirty="0"/>
              <a:t>Confidence, on the other hand, measures the reliability of the inference made by a rule. For a given rule X → Y , the higher the confidence, the more likely it is for Y to be present in transactions that contain X. Confidence also provides an estimate of the conditional probability of Y given X.</a:t>
            </a:r>
          </a:p>
        </p:txBody>
      </p:sp>
    </p:spTree>
    <p:extLst>
      <p:ext uri="{BB962C8B-B14F-4D97-AF65-F5344CB8AC3E}">
        <p14:creationId xmlns:p14="http://schemas.microsoft.com/office/powerpoint/2010/main" val="237725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3B45-07B4-4CF5-2D8A-B83E38D07220}"/>
              </a:ext>
            </a:extLst>
          </p:cNvPr>
          <p:cNvSpPr>
            <a:spLocks noGrp="1"/>
          </p:cNvSpPr>
          <p:nvPr>
            <p:ph type="title"/>
          </p:nvPr>
        </p:nvSpPr>
        <p:spPr/>
        <p:txBody>
          <a:bodyPr/>
          <a:lstStyle/>
          <a:p>
            <a:r>
              <a:rPr lang="en-US" dirty="0"/>
              <a:t>Caution</a:t>
            </a:r>
          </a:p>
        </p:txBody>
      </p:sp>
      <p:sp>
        <p:nvSpPr>
          <p:cNvPr id="3" name="Content Placeholder 2">
            <a:extLst>
              <a:ext uri="{FF2B5EF4-FFF2-40B4-BE49-F238E27FC236}">
                <a16:creationId xmlns:a16="http://schemas.microsoft.com/office/drawing/2014/main" id="{017C80D4-F57F-016D-885F-D69ADDD40509}"/>
              </a:ext>
            </a:extLst>
          </p:cNvPr>
          <p:cNvSpPr>
            <a:spLocks noGrp="1"/>
          </p:cNvSpPr>
          <p:nvPr>
            <p:ph idx="1"/>
          </p:nvPr>
        </p:nvSpPr>
        <p:spPr/>
        <p:txBody>
          <a:bodyPr/>
          <a:lstStyle/>
          <a:p>
            <a:pPr algn="just"/>
            <a:r>
              <a:rPr lang="en-US" dirty="0"/>
              <a:t>Association analysis results should be interpreted with caution. The inference made by an association rule does not necessarily imply causality. Instead, it suggests a strong co-occurrence relationship between items in the antecedent and consequent of the rule. Causality, on the other hand, requires knowledge about the causal and effect attributes in the data and typically involves relationships occurring over time (e.g., ozone depletion leads to global warming).</a:t>
            </a:r>
          </a:p>
        </p:txBody>
      </p:sp>
    </p:spTree>
    <p:extLst>
      <p:ext uri="{BB962C8B-B14F-4D97-AF65-F5344CB8AC3E}">
        <p14:creationId xmlns:p14="http://schemas.microsoft.com/office/powerpoint/2010/main" val="339721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Association Rule Mining Task</a:t>
            </a:r>
          </a:p>
        </p:txBody>
      </p:sp>
      <p:sp>
        <p:nvSpPr>
          <p:cNvPr id="1236995" name="Rectangle 3"/>
          <p:cNvSpPr>
            <a:spLocks noGrp="1" noChangeArrowheads="1"/>
          </p:cNvSpPr>
          <p:nvPr>
            <p:ph type="body" idx="1"/>
          </p:nvPr>
        </p:nvSpPr>
        <p:spPr/>
        <p:txBody>
          <a:bodyPr/>
          <a:lstStyle/>
          <a:p>
            <a:r>
              <a:rPr lang="en-US" altLang="en-US"/>
              <a:t>Given a set of transactions T, the goal of association rule mining is to find all rules having </a:t>
            </a:r>
          </a:p>
          <a:p>
            <a:pPr lvl="1"/>
            <a:r>
              <a:rPr lang="en-US" altLang="en-US"/>
              <a:t>support </a:t>
            </a:r>
            <a:r>
              <a:rPr lang="en-US" altLang="en-US">
                <a:cs typeface="Arial" charset="0"/>
              </a:rPr>
              <a:t>≥ </a:t>
            </a:r>
            <a:r>
              <a:rPr lang="en-US" altLang="en-US" i="1">
                <a:cs typeface="Arial" charset="0"/>
              </a:rPr>
              <a:t>minsup </a:t>
            </a:r>
            <a:r>
              <a:rPr lang="en-US" altLang="en-US">
                <a:cs typeface="Arial" charset="0"/>
              </a:rPr>
              <a:t>threshold</a:t>
            </a:r>
          </a:p>
          <a:p>
            <a:pPr lvl="1"/>
            <a:r>
              <a:rPr lang="en-US" altLang="en-US">
                <a:cs typeface="Arial" charset="0"/>
              </a:rPr>
              <a:t>confidence ≥ </a:t>
            </a:r>
            <a:r>
              <a:rPr lang="en-US" altLang="en-US" i="1">
                <a:cs typeface="Arial" charset="0"/>
              </a:rPr>
              <a:t>minconf </a:t>
            </a:r>
            <a:r>
              <a:rPr lang="en-US" altLang="en-US">
                <a:cs typeface="Arial" charset="0"/>
              </a:rPr>
              <a:t>threshold</a:t>
            </a:r>
          </a:p>
          <a:p>
            <a:pPr lvl="1"/>
            <a:endParaRPr lang="en-US" altLang="en-US">
              <a:cs typeface="Arial" charset="0"/>
            </a:endParaRPr>
          </a:p>
          <a:p>
            <a:r>
              <a:rPr lang="en-US" altLang="en-US">
                <a:cs typeface="Arial" charset="0"/>
              </a:rPr>
              <a:t>Brute-force approach:</a:t>
            </a:r>
          </a:p>
          <a:p>
            <a:pPr lvl="1"/>
            <a:r>
              <a:rPr lang="en-US" altLang="en-US">
                <a:cs typeface="Arial" charset="0"/>
              </a:rPr>
              <a:t>List all possible association rules</a:t>
            </a:r>
          </a:p>
          <a:p>
            <a:pPr lvl="1"/>
            <a:r>
              <a:rPr lang="en-US" altLang="en-US">
                <a:cs typeface="Arial" charset="0"/>
              </a:rPr>
              <a:t>Compute the support and confidence for each rule</a:t>
            </a:r>
          </a:p>
          <a:p>
            <a:pPr lvl="1"/>
            <a:r>
              <a:rPr lang="en-US" altLang="en-US">
                <a:cs typeface="Arial" charset="0"/>
              </a:rPr>
              <a:t>Prune rules that fail the </a:t>
            </a:r>
            <a:r>
              <a:rPr lang="en-US" altLang="en-US" i="1">
                <a:cs typeface="Arial" charset="0"/>
              </a:rPr>
              <a:t>minsup</a:t>
            </a:r>
            <a:r>
              <a:rPr lang="en-US" altLang="en-US">
                <a:cs typeface="Arial" charset="0"/>
              </a:rPr>
              <a:t> and </a:t>
            </a:r>
            <a:r>
              <a:rPr lang="en-US" altLang="en-US" i="1">
                <a:cs typeface="Arial" charset="0"/>
              </a:rPr>
              <a:t>minconf</a:t>
            </a:r>
            <a:r>
              <a:rPr lang="en-US" altLang="en-US">
                <a:cs typeface="Arial" charset="0"/>
              </a:rPr>
              <a:t> thresholds</a:t>
            </a:r>
          </a:p>
          <a:p>
            <a:pPr lvl="1">
              <a:buFont typeface="Arial" charset="0"/>
              <a:buNone/>
            </a:pPr>
            <a:r>
              <a:rPr lang="en-US" altLang="en-US">
                <a:cs typeface="Arial" charset="0"/>
                <a:sym typeface="Symbol" pitchFamily="18" charset="2"/>
              </a:rPr>
              <a:t> </a:t>
            </a:r>
            <a:r>
              <a:rPr lang="en-US" altLang="en-US">
                <a:solidFill>
                  <a:srgbClr val="FF0000"/>
                </a:solidFill>
                <a:cs typeface="Arial" charset="0"/>
              </a:rPr>
              <a:t>Computationally prohibitive</a:t>
            </a:r>
            <a:r>
              <a:rPr lang="en-US" altLang="en-US">
                <a:cs typeface="Arial" charset="0"/>
              </a:rPr>
              <a:t>!</a:t>
            </a:r>
          </a:p>
        </p:txBody>
      </p:sp>
    </p:spTree>
    <p:extLst>
      <p:ext uri="{BB962C8B-B14F-4D97-AF65-F5344CB8AC3E}">
        <p14:creationId xmlns:p14="http://schemas.microsoft.com/office/powerpoint/2010/main" val="639611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6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6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6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6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6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69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69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6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Computational Complexity</a:t>
            </a:r>
          </a:p>
        </p:txBody>
      </p:sp>
      <p:sp>
        <p:nvSpPr>
          <p:cNvPr id="9219" name="Rectangle 3"/>
          <p:cNvSpPr>
            <a:spLocks noGrp="1" noChangeArrowheads="1"/>
          </p:cNvSpPr>
          <p:nvPr>
            <p:ph type="body" idx="1"/>
          </p:nvPr>
        </p:nvSpPr>
        <p:spPr>
          <a:xfrm>
            <a:off x="411163" y="990600"/>
            <a:ext cx="8318500" cy="1371600"/>
          </a:xfrm>
        </p:spPr>
        <p:txBody>
          <a:bodyPr/>
          <a:lstStyle/>
          <a:p>
            <a:pPr>
              <a:lnSpc>
                <a:spcPct val="90000"/>
              </a:lnSpc>
            </a:pPr>
            <a:r>
              <a:rPr lang="en-US" altLang="en-US"/>
              <a:t>Given d unique items:</a:t>
            </a:r>
          </a:p>
          <a:p>
            <a:pPr lvl="1">
              <a:lnSpc>
                <a:spcPct val="90000"/>
              </a:lnSpc>
            </a:pPr>
            <a:r>
              <a:rPr lang="en-US" altLang="en-US"/>
              <a:t>Total number of itemsets = 2</a:t>
            </a:r>
            <a:r>
              <a:rPr lang="en-US" altLang="en-US" baseline="30000"/>
              <a:t>d</a:t>
            </a:r>
          </a:p>
          <a:p>
            <a:pPr lvl="1">
              <a:lnSpc>
                <a:spcPct val="90000"/>
              </a:lnSpc>
            </a:pPr>
            <a:r>
              <a:rPr lang="en-US" altLang="en-US"/>
              <a:t>Total number of possible association rules: </a:t>
            </a:r>
          </a:p>
        </p:txBody>
      </p:sp>
      <p:graphicFrame>
        <p:nvGraphicFramePr>
          <p:cNvPr id="9220" name="Object 2"/>
          <p:cNvGraphicFramePr>
            <a:graphicFrameLocks noChangeAspect="1"/>
          </p:cNvGraphicFramePr>
          <p:nvPr/>
        </p:nvGraphicFramePr>
        <p:xfrm>
          <a:off x="5257800" y="2514600"/>
          <a:ext cx="3662363" cy="1641475"/>
        </p:xfrm>
        <a:graphic>
          <a:graphicData uri="http://schemas.openxmlformats.org/presentationml/2006/ole">
            <mc:AlternateContent xmlns:mc="http://schemas.openxmlformats.org/markup-compatibility/2006">
              <mc:Choice xmlns:v="urn:schemas-microsoft-com:vml" Requires="v">
                <p:oleObj name="Equation" r:id="rId3" imgW="2832100" imgH="1270000" progId="Equation.3">
                  <p:embed/>
                </p:oleObj>
              </mc:Choice>
              <mc:Fallback>
                <p:oleObj name="Equation" r:id="rId3" imgW="2832100" imgH="1270000" progId="Equation.3">
                  <p:embed/>
                  <p:pic>
                    <p:nvPicPr>
                      <p:cNvPr id="92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14600"/>
                        <a:ext cx="3662363"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5410200" y="46482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If d=</a:t>
            </a:r>
            <a:r>
              <a:rPr lang="en-US" altLang="en-US" sz="2000">
                <a:sym typeface="Symbol" pitchFamily="18" charset="2"/>
              </a:rPr>
              <a:t>6,  R = 602 rules</a:t>
            </a:r>
          </a:p>
        </p:txBody>
      </p:sp>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l="5714" t="1904" r="7143" b="952"/>
          <a:stretch>
            <a:fillRect/>
          </a:stretch>
        </p:blipFill>
        <p:spPr bwMode="auto">
          <a:xfrm>
            <a:off x="152400" y="2324100"/>
            <a:ext cx="4876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878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1BAC-435E-C08F-1BEC-8F9757ABED84}"/>
              </a:ext>
            </a:extLst>
          </p:cNvPr>
          <p:cNvSpPr>
            <a:spLocks noGrp="1"/>
          </p:cNvSpPr>
          <p:nvPr>
            <p:ph type="title"/>
          </p:nvPr>
        </p:nvSpPr>
        <p:spPr/>
        <p:txBody>
          <a:bodyPr/>
          <a:lstStyle/>
          <a:p>
            <a:r>
              <a:rPr lang="en-US" dirty="0"/>
              <a:t>Example</a:t>
            </a:r>
          </a:p>
        </p:txBody>
      </p:sp>
      <p:graphicFrame>
        <p:nvGraphicFramePr>
          <p:cNvPr id="4" name="Object 5">
            <a:extLst>
              <a:ext uri="{FF2B5EF4-FFF2-40B4-BE49-F238E27FC236}">
                <a16:creationId xmlns:a16="http://schemas.microsoft.com/office/drawing/2014/main" id="{AD6306C2-F84A-506B-E0BB-57E3C176BCEB}"/>
              </a:ext>
            </a:extLst>
          </p:cNvPr>
          <p:cNvGraphicFramePr>
            <a:graphicFrameLocks noGrp="1" noChangeAspect="1"/>
          </p:cNvGraphicFramePr>
          <p:nvPr>
            <p:ph idx="1"/>
            <p:extLst>
              <p:ext uri="{D42A27DB-BD31-4B8C-83A1-F6EECF244321}">
                <p14:modId xmlns:p14="http://schemas.microsoft.com/office/powerpoint/2010/main" val="4048340840"/>
              </p:ext>
            </p:extLst>
          </p:nvPr>
        </p:nvGraphicFramePr>
        <p:xfrm>
          <a:off x="533400" y="1219200"/>
          <a:ext cx="3352800" cy="2016125"/>
        </p:xfrm>
        <a:graphic>
          <a:graphicData uri="http://schemas.openxmlformats.org/presentationml/2006/ole">
            <mc:AlternateContent xmlns:mc="http://schemas.openxmlformats.org/markup-compatibility/2006">
              <mc:Choice xmlns:v="urn:schemas-microsoft-com:vml" Requires="v">
                <p:oleObj name="Document" r:id="rId3" imgW="3352666" imgH="2016134" progId="Word.Document.8">
                  <p:embed/>
                </p:oleObj>
              </mc:Choice>
              <mc:Fallback>
                <p:oleObj name="Document" r:id="rId3" imgW="3352666" imgH="2016134" progId="Word.Document.8">
                  <p:embed/>
                  <p:pic>
                    <p:nvPicPr>
                      <p:cNvPr id="1024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335280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4B2076D4-0534-08BB-2BC4-81BD82234302}"/>
              </a:ext>
            </a:extLst>
          </p:cNvPr>
          <p:cNvSpPr txBox="1"/>
          <p:nvPr/>
        </p:nvSpPr>
        <p:spPr>
          <a:xfrm>
            <a:off x="2286000" y="2740659"/>
            <a:ext cx="6629400" cy="2554545"/>
          </a:xfrm>
          <a:prstGeom prst="rect">
            <a:avLst/>
          </a:prstGeom>
          <a:noFill/>
        </p:spPr>
        <p:txBody>
          <a:bodyPr wrap="square">
            <a:spAutoFit/>
          </a:bodyPr>
          <a:lstStyle/>
          <a:p>
            <a:pPr>
              <a:spcBef>
                <a:spcPct val="0"/>
              </a:spcBef>
              <a:spcAft>
                <a:spcPct val="0"/>
              </a:spcAft>
              <a:buClrTx/>
              <a:buSzTx/>
              <a:buFontTx/>
              <a:buNone/>
            </a:pPr>
            <a:endParaRPr lang="en-US" altLang="en-US" sz="2000" b="0" dirty="0"/>
          </a:p>
          <a:p>
            <a:pPr>
              <a:spcBef>
                <a:spcPct val="0"/>
              </a:spcBef>
              <a:spcAft>
                <a:spcPct val="0"/>
              </a:spcAft>
              <a:buClrTx/>
              <a:buSzTx/>
              <a:buFontTx/>
              <a:buNone/>
            </a:pPr>
            <a:endParaRPr lang="en-US" altLang="en-US" sz="2000" b="0" dirty="0"/>
          </a:p>
          <a:p>
            <a:pPr>
              <a:spcBef>
                <a:spcPct val="0"/>
              </a:spcBef>
              <a:spcAft>
                <a:spcPct val="0"/>
              </a:spcAft>
              <a:buClrTx/>
              <a:buSzTx/>
              <a:buFontTx/>
              <a:buNone/>
            </a:pPr>
            <a:r>
              <a:rPr lang="en-US" altLang="en-US" sz="2000" b="0" dirty="0"/>
              <a:t>{</a:t>
            </a:r>
            <a:r>
              <a:rPr lang="en-US" altLang="en-US" sz="2000" b="0" dirty="0" err="1"/>
              <a:t>Milk,Diaper</a:t>
            </a:r>
            <a:r>
              <a:rPr lang="en-US" altLang="en-US" sz="2000" b="0" dirty="0"/>
              <a:t>} </a:t>
            </a:r>
            <a:r>
              <a:rPr lang="en-US" altLang="en-US" sz="2000" b="0" dirty="0">
                <a:sym typeface="Symbol" pitchFamily="18" charset="2"/>
              </a:rPr>
              <a:t> {Beer} </a:t>
            </a:r>
          </a:p>
          <a:p>
            <a:pPr>
              <a:spcBef>
                <a:spcPct val="0"/>
              </a:spcBef>
              <a:spcAft>
                <a:spcPct val="0"/>
              </a:spcAft>
              <a:buClrTx/>
              <a:buSzTx/>
              <a:buFontTx/>
              <a:buNone/>
            </a:pPr>
            <a:r>
              <a:rPr lang="en-US" altLang="en-US" sz="2000" b="0" dirty="0"/>
              <a:t>{</a:t>
            </a:r>
            <a:r>
              <a:rPr lang="en-US" altLang="en-US" sz="2000" b="0" dirty="0" err="1"/>
              <a:t>Milk,Beer</a:t>
            </a:r>
            <a:r>
              <a:rPr lang="en-US" altLang="en-US" sz="2000" b="0" dirty="0"/>
              <a:t>} </a:t>
            </a:r>
            <a:r>
              <a:rPr lang="en-US" altLang="en-US" sz="2000" b="0" dirty="0">
                <a:sym typeface="Symbol" pitchFamily="18" charset="2"/>
              </a:rPr>
              <a:t> {Diaper} </a:t>
            </a:r>
          </a:p>
          <a:p>
            <a:pPr>
              <a:spcBef>
                <a:spcPct val="0"/>
              </a:spcBef>
              <a:spcAft>
                <a:spcPct val="0"/>
              </a:spcAft>
              <a:buClrTx/>
              <a:buSzTx/>
              <a:buFontTx/>
              <a:buNone/>
            </a:pPr>
            <a:r>
              <a:rPr lang="en-US" altLang="en-US" sz="2000" b="0" dirty="0"/>
              <a:t>{</a:t>
            </a:r>
            <a:r>
              <a:rPr lang="en-US" altLang="en-US" sz="2000" b="0" dirty="0" err="1"/>
              <a:t>Diaper,Beer</a:t>
            </a:r>
            <a:r>
              <a:rPr lang="en-US" altLang="en-US" sz="2000" b="0" dirty="0"/>
              <a:t>} </a:t>
            </a:r>
            <a:r>
              <a:rPr lang="en-US" altLang="en-US" sz="2000" b="0" dirty="0">
                <a:sym typeface="Symbol" pitchFamily="18" charset="2"/>
              </a:rPr>
              <a:t> {Milk} </a:t>
            </a:r>
          </a:p>
          <a:p>
            <a:pPr>
              <a:spcBef>
                <a:spcPct val="0"/>
              </a:spcBef>
              <a:spcAft>
                <a:spcPct val="0"/>
              </a:spcAft>
              <a:buClrTx/>
              <a:buSzTx/>
              <a:buFontTx/>
              <a:buNone/>
            </a:pPr>
            <a:r>
              <a:rPr lang="en-US" altLang="en-US" sz="2000" b="0" dirty="0">
                <a:sym typeface="Symbol" pitchFamily="18" charset="2"/>
              </a:rPr>
              <a:t>{Beer}  {</a:t>
            </a:r>
            <a:r>
              <a:rPr lang="en-US" altLang="en-US" sz="2000" b="0" dirty="0" err="1">
                <a:sym typeface="Symbol" pitchFamily="18" charset="2"/>
              </a:rPr>
              <a:t>Milk,Diaper</a:t>
            </a:r>
            <a:r>
              <a:rPr lang="en-US" altLang="en-US" sz="2000" b="0" dirty="0">
                <a:sym typeface="Symbol" pitchFamily="18" charset="2"/>
              </a:rPr>
              <a:t>} </a:t>
            </a:r>
          </a:p>
          <a:p>
            <a:pPr>
              <a:spcBef>
                <a:spcPct val="0"/>
              </a:spcBef>
              <a:spcAft>
                <a:spcPct val="0"/>
              </a:spcAft>
              <a:buClrTx/>
              <a:buSzTx/>
              <a:buFontTx/>
              <a:buNone/>
            </a:pPr>
            <a:r>
              <a:rPr lang="en-US" altLang="en-US" sz="2000" b="0" dirty="0">
                <a:sym typeface="Symbol" pitchFamily="18" charset="2"/>
              </a:rPr>
              <a:t>{Diaper}  {</a:t>
            </a:r>
            <a:r>
              <a:rPr lang="en-US" altLang="en-US" sz="2000" b="0" dirty="0" err="1">
                <a:sym typeface="Symbol" pitchFamily="18" charset="2"/>
              </a:rPr>
              <a:t>Milk,Beer</a:t>
            </a:r>
            <a:r>
              <a:rPr lang="en-US" altLang="en-US" sz="2000" b="0" dirty="0">
                <a:sym typeface="Symbol" pitchFamily="18" charset="2"/>
              </a:rPr>
              <a:t>}</a:t>
            </a:r>
          </a:p>
          <a:p>
            <a:pPr>
              <a:spcBef>
                <a:spcPct val="0"/>
              </a:spcBef>
              <a:spcAft>
                <a:spcPct val="0"/>
              </a:spcAft>
              <a:buClrTx/>
              <a:buSzTx/>
              <a:buFontTx/>
              <a:buNone/>
            </a:pPr>
            <a:r>
              <a:rPr lang="en-US" altLang="en-US" sz="2000" b="0" dirty="0">
                <a:sym typeface="Symbol" pitchFamily="18" charset="2"/>
              </a:rPr>
              <a:t>{Milk}  {</a:t>
            </a:r>
            <a:r>
              <a:rPr lang="en-US" altLang="en-US" sz="2000" b="0" dirty="0" err="1">
                <a:sym typeface="Symbol" pitchFamily="18" charset="2"/>
              </a:rPr>
              <a:t>Diaper,Beer</a:t>
            </a:r>
            <a:r>
              <a:rPr lang="en-US" altLang="en-US" sz="2000" b="0" dirty="0">
                <a:sym typeface="Symbol" pitchFamily="18" charset="2"/>
              </a:rPr>
              <a:t>}</a:t>
            </a:r>
          </a:p>
        </p:txBody>
      </p:sp>
    </p:spTree>
    <p:extLst>
      <p:ext uri="{BB962C8B-B14F-4D97-AF65-F5344CB8AC3E}">
        <p14:creationId xmlns:p14="http://schemas.microsoft.com/office/powerpoint/2010/main" val="14898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Mining Association Rules</a:t>
            </a:r>
          </a:p>
        </p:txBody>
      </p:sp>
      <p:sp>
        <p:nvSpPr>
          <p:cNvPr id="10243" name="Text Box 4"/>
          <p:cNvSpPr txBox="1">
            <a:spLocks noChangeArrowheads="1"/>
          </p:cNvSpPr>
          <p:nvPr/>
        </p:nvSpPr>
        <p:spPr bwMode="auto">
          <a:xfrm>
            <a:off x="4267200" y="1219200"/>
            <a:ext cx="472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dirty="0">
                <a:solidFill>
                  <a:srgbClr val="CC3300"/>
                </a:solidFill>
                <a:sym typeface="Symbol" pitchFamily="18" charset="2"/>
              </a:rPr>
              <a:t>Example of Rules:</a:t>
            </a:r>
            <a:br>
              <a:rPr lang="en-US" altLang="en-US" sz="2400" b="0" dirty="0">
                <a:solidFill>
                  <a:srgbClr val="CC3300"/>
                </a:solidFill>
                <a:sym typeface="Symbol" pitchFamily="18" charset="2"/>
              </a:rPr>
            </a:br>
            <a:endParaRPr lang="en-US" altLang="en-US" sz="1000" b="0" dirty="0">
              <a:solidFill>
                <a:srgbClr val="CC3300"/>
              </a:solidFill>
              <a:sym typeface="Symbol" pitchFamily="18" charset="2"/>
            </a:endParaRPr>
          </a:p>
          <a:p>
            <a:pPr>
              <a:spcBef>
                <a:spcPct val="0"/>
              </a:spcBef>
              <a:spcAft>
                <a:spcPct val="0"/>
              </a:spcAft>
              <a:buClrTx/>
              <a:buSzTx/>
              <a:buFontTx/>
              <a:buNone/>
            </a:pPr>
            <a:r>
              <a:rPr lang="en-US" altLang="en-US" sz="2000" b="0" dirty="0"/>
              <a:t>{</a:t>
            </a:r>
            <a:r>
              <a:rPr lang="en-US" altLang="en-US" sz="2000" b="0" dirty="0" err="1"/>
              <a:t>Milk,Diaper</a:t>
            </a:r>
            <a:r>
              <a:rPr lang="en-US" altLang="en-US" sz="2000" b="0" dirty="0"/>
              <a:t>} </a:t>
            </a:r>
            <a:r>
              <a:rPr lang="en-US" altLang="en-US" sz="2000" b="0" dirty="0">
                <a:sym typeface="Symbol" pitchFamily="18" charset="2"/>
              </a:rPr>
              <a:t> {Beer} (s=0.4, c=0.67)</a:t>
            </a:r>
            <a:br>
              <a:rPr lang="en-US" altLang="en-US" sz="2000" b="0" dirty="0">
                <a:sym typeface="Symbol" pitchFamily="18" charset="2"/>
              </a:rPr>
            </a:br>
            <a:r>
              <a:rPr lang="en-US" altLang="en-US" sz="2000" b="0" dirty="0"/>
              <a:t>{</a:t>
            </a:r>
            <a:r>
              <a:rPr lang="en-US" altLang="en-US" sz="2000" b="0" dirty="0" err="1"/>
              <a:t>Milk,Beer</a:t>
            </a:r>
            <a:r>
              <a:rPr lang="en-US" altLang="en-US" sz="2000" b="0" dirty="0"/>
              <a:t>} </a:t>
            </a:r>
            <a:r>
              <a:rPr lang="en-US" altLang="en-US" sz="2000" b="0" dirty="0">
                <a:sym typeface="Symbol" pitchFamily="18" charset="2"/>
              </a:rPr>
              <a:t> {Diaper} (s=0.4, c=1.0)</a:t>
            </a:r>
          </a:p>
          <a:p>
            <a:pPr>
              <a:spcBef>
                <a:spcPct val="0"/>
              </a:spcBef>
              <a:spcAft>
                <a:spcPct val="0"/>
              </a:spcAft>
              <a:buClrTx/>
              <a:buSzTx/>
              <a:buFontTx/>
              <a:buNone/>
            </a:pPr>
            <a:r>
              <a:rPr lang="en-US" altLang="en-US" sz="2000" b="0" dirty="0"/>
              <a:t>{</a:t>
            </a:r>
            <a:r>
              <a:rPr lang="en-US" altLang="en-US" sz="2000" b="0" dirty="0" err="1"/>
              <a:t>Diaper,Beer</a:t>
            </a:r>
            <a:r>
              <a:rPr lang="en-US" altLang="en-US" sz="2000" b="0" dirty="0"/>
              <a:t>} </a:t>
            </a:r>
            <a:r>
              <a:rPr lang="en-US" altLang="en-US" sz="2000" b="0" dirty="0">
                <a:sym typeface="Symbol" pitchFamily="18" charset="2"/>
              </a:rPr>
              <a:t> {Milk} (s=0.4, c=0.67)</a:t>
            </a:r>
          </a:p>
          <a:p>
            <a:pPr>
              <a:spcBef>
                <a:spcPct val="0"/>
              </a:spcBef>
              <a:spcAft>
                <a:spcPct val="0"/>
              </a:spcAft>
              <a:buClrTx/>
              <a:buSzTx/>
              <a:buFontTx/>
              <a:buNone/>
            </a:pPr>
            <a:r>
              <a:rPr lang="en-US" altLang="en-US" sz="2000" b="0" dirty="0">
                <a:sym typeface="Symbol" pitchFamily="18" charset="2"/>
              </a:rPr>
              <a:t>{Beer}  {</a:t>
            </a:r>
            <a:r>
              <a:rPr lang="en-US" altLang="en-US" sz="2000" b="0" dirty="0" err="1">
                <a:sym typeface="Symbol" pitchFamily="18" charset="2"/>
              </a:rPr>
              <a:t>Milk,Diaper</a:t>
            </a:r>
            <a:r>
              <a:rPr lang="en-US" altLang="en-US" sz="2000" b="0" dirty="0">
                <a:sym typeface="Symbol" pitchFamily="18" charset="2"/>
              </a:rPr>
              <a:t>} (s=0.4, c=0.67) </a:t>
            </a:r>
            <a:br>
              <a:rPr lang="en-US" altLang="en-US" sz="2000" b="0" dirty="0">
                <a:sym typeface="Symbol" pitchFamily="18" charset="2"/>
              </a:rPr>
            </a:br>
            <a:r>
              <a:rPr lang="en-US" altLang="en-US" sz="2000" b="0" dirty="0">
                <a:sym typeface="Symbol" pitchFamily="18" charset="2"/>
              </a:rPr>
              <a:t>{Diaper}  {</a:t>
            </a:r>
            <a:r>
              <a:rPr lang="en-US" altLang="en-US" sz="2000" b="0" dirty="0" err="1">
                <a:sym typeface="Symbol" pitchFamily="18" charset="2"/>
              </a:rPr>
              <a:t>Milk,Beer</a:t>
            </a:r>
            <a:r>
              <a:rPr lang="en-US" altLang="en-US" sz="2000" b="0" dirty="0">
                <a:sym typeface="Symbol" pitchFamily="18" charset="2"/>
              </a:rPr>
              <a:t>} (s=0.4, c=0.5) </a:t>
            </a:r>
          </a:p>
          <a:p>
            <a:pPr>
              <a:spcBef>
                <a:spcPct val="0"/>
              </a:spcBef>
              <a:spcAft>
                <a:spcPct val="0"/>
              </a:spcAft>
              <a:buClrTx/>
              <a:buSzTx/>
              <a:buFontTx/>
              <a:buNone/>
            </a:pPr>
            <a:r>
              <a:rPr lang="en-US" altLang="en-US" sz="2000" b="0" dirty="0">
                <a:sym typeface="Symbol" pitchFamily="18" charset="2"/>
              </a:rPr>
              <a:t>{Milk}  {</a:t>
            </a:r>
            <a:r>
              <a:rPr lang="en-US" altLang="en-US" sz="2000" b="0" dirty="0" err="1">
                <a:sym typeface="Symbol" pitchFamily="18" charset="2"/>
              </a:rPr>
              <a:t>Diaper,Beer</a:t>
            </a:r>
            <a:r>
              <a:rPr lang="en-US" altLang="en-US" sz="2000" b="0" dirty="0">
                <a:sym typeface="Symbol" pitchFamily="18" charset="2"/>
              </a:rPr>
              <a:t>} (s=0.4, c=0.5)</a:t>
            </a:r>
          </a:p>
        </p:txBody>
      </p:sp>
      <p:graphicFrame>
        <p:nvGraphicFramePr>
          <p:cNvPr id="10244" name="Object 5"/>
          <p:cNvGraphicFramePr>
            <a:graphicFrameLocks noGrp="1" noChangeAspect="1"/>
          </p:cNvGraphicFramePr>
          <p:nvPr>
            <p:ph idx="1"/>
          </p:nvPr>
        </p:nvGraphicFramePr>
        <p:xfrm>
          <a:off x="307975" y="1371600"/>
          <a:ext cx="3727450" cy="2241550"/>
        </p:xfrm>
        <a:graphic>
          <a:graphicData uri="http://schemas.openxmlformats.org/presentationml/2006/ole">
            <mc:AlternateContent xmlns:mc="http://schemas.openxmlformats.org/markup-compatibility/2006">
              <mc:Choice xmlns:v="urn:schemas-microsoft-com:vml" Requires="v">
                <p:oleObj name="Document" r:id="rId3" imgW="3352666" imgH="2016134" progId="Word.Document.8">
                  <p:embed/>
                </p:oleObj>
              </mc:Choice>
              <mc:Fallback>
                <p:oleObj name="Document" r:id="rId3" imgW="3352666" imgH="2016134" progId="Word.Document.8">
                  <p:embed/>
                  <p:pic>
                    <p:nvPicPr>
                      <p:cNvPr id="1024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371600"/>
                        <a:ext cx="372745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1399" name="Text Box 7"/>
          <p:cNvSpPr txBox="1">
            <a:spLocks noChangeArrowheads="1"/>
          </p:cNvSpPr>
          <p:nvPr/>
        </p:nvSpPr>
        <p:spPr bwMode="auto">
          <a:xfrm>
            <a:off x="381000" y="3886200"/>
            <a:ext cx="792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a:solidFill>
                  <a:srgbClr val="CC3300"/>
                </a:solidFill>
                <a:sym typeface="Symbol" pitchFamily="18" charset="2"/>
              </a:rPr>
              <a:t>Observations:</a:t>
            </a:r>
          </a:p>
          <a:p>
            <a:pPr>
              <a:spcBef>
                <a:spcPct val="50000"/>
              </a:spcBef>
              <a:spcAft>
                <a:spcPct val="0"/>
              </a:spcAft>
              <a:buClrTx/>
              <a:buSzTx/>
              <a:buFontTx/>
              <a:buChar char="•"/>
            </a:pPr>
            <a:r>
              <a:rPr lang="en-US" altLang="en-US" sz="2000" b="0">
                <a:sym typeface="Symbol" pitchFamily="18" charset="2"/>
              </a:rPr>
              <a:t> All the above rules are binary partitions of the same itemset: </a:t>
            </a:r>
            <a:br>
              <a:rPr lang="en-US" altLang="en-US" sz="2000" b="0">
                <a:sym typeface="Symbol" pitchFamily="18" charset="2"/>
              </a:rPr>
            </a:br>
            <a:r>
              <a:rPr lang="en-US" altLang="en-US" sz="2000" b="0">
                <a:sym typeface="Symbol" pitchFamily="18" charset="2"/>
              </a:rPr>
              <a:t>	{Milk, Diaper, Beer}</a:t>
            </a:r>
          </a:p>
          <a:p>
            <a:pPr>
              <a:spcBef>
                <a:spcPct val="50000"/>
              </a:spcBef>
              <a:spcAft>
                <a:spcPct val="0"/>
              </a:spcAft>
              <a:buClrTx/>
              <a:buSzTx/>
              <a:buFontTx/>
              <a:buChar char="•"/>
            </a:pPr>
            <a:r>
              <a:rPr lang="en-US" altLang="en-US" sz="2000" b="0">
                <a:sym typeface="Symbol" pitchFamily="18" charset="2"/>
              </a:rPr>
              <a:t> Rules originating from the same itemset have identical support but</a:t>
            </a:r>
            <a:br>
              <a:rPr lang="en-US" altLang="en-US" sz="2000" b="0">
                <a:sym typeface="Symbol" pitchFamily="18" charset="2"/>
              </a:rPr>
            </a:br>
            <a:r>
              <a:rPr lang="en-US" altLang="en-US" sz="2000" b="0">
                <a:sym typeface="Symbol" pitchFamily="18" charset="2"/>
              </a:rPr>
              <a:t>  can have different confidence</a:t>
            </a:r>
          </a:p>
          <a:p>
            <a:pPr>
              <a:spcBef>
                <a:spcPct val="50000"/>
              </a:spcBef>
              <a:spcAft>
                <a:spcPct val="0"/>
              </a:spcAft>
              <a:buClrTx/>
              <a:buSzTx/>
              <a:buFontTx/>
              <a:buChar char="•"/>
            </a:pPr>
            <a:r>
              <a:rPr lang="en-US" altLang="en-US" sz="2000" b="0">
                <a:sym typeface="Symbol" pitchFamily="18" charset="2"/>
              </a:rPr>
              <a:t> Thus, we may decouple the support and confidence requirements</a:t>
            </a:r>
          </a:p>
        </p:txBody>
      </p:sp>
    </p:spTree>
    <p:extLst>
      <p:ext uri="{BB962C8B-B14F-4D97-AF65-F5344CB8AC3E}">
        <p14:creationId xmlns:p14="http://schemas.microsoft.com/office/powerpoint/2010/main" val="197696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Mining Association Rules</a:t>
            </a:r>
          </a:p>
        </p:txBody>
      </p:sp>
      <p:sp>
        <p:nvSpPr>
          <p:cNvPr id="11267" name="Rectangle 3"/>
          <p:cNvSpPr>
            <a:spLocks noGrp="1" noChangeArrowheads="1"/>
          </p:cNvSpPr>
          <p:nvPr>
            <p:ph type="body" idx="1"/>
          </p:nvPr>
        </p:nvSpPr>
        <p:spPr/>
        <p:txBody>
          <a:bodyPr/>
          <a:lstStyle/>
          <a:p>
            <a:pPr marL="533400" indent="-533400"/>
            <a:r>
              <a:rPr lang="en-US" altLang="en-US" dirty="0"/>
              <a:t>Two-step approach: </a:t>
            </a:r>
          </a:p>
          <a:p>
            <a:pPr marL="914400" lvl="1" indent="-457200">
              <a:buFont typeface="Arial" charset="0"/>
              <a:buAutoNum type="arabicPeriod"/>
            </a:pPr>
            <a:r>
              <a:rPr lang="en-US" altLang="en-US" dirty="0">
                <a:solidFill>
                  <a:srgbClr val="FF0000"/>
                </a:solidFill>
              </a:rPr>
              <a:t>Frequent Itemset Generation</a:t>
            </a:r>
            <a:endParaRPr lang="en-US" altLang="en-US" dirty="0"/>
          </a:p>
          <a:p>
            <a:pPr marL="1295400" lvl="2" indent="-381000">
              <a:buFont typeface="Arial" charset="0"/>
              <a:buChar char="–"/>
            </a:pPr>
            <a:r>
              <a:rPr lang="en-US" altLang="en-US" dirty="0"/>
              <a:t>Generate all </a:t>
            </a:r>
            <a:r>
              <a:rPr lang="en-US" altLang="en-US" dirty="0" err="1"/>
              <a:t>itemsets</a:t>
            </a:r>
            <a:r>
              <a:rPr lang="en-US" altLang="en-US" dirty="0"/>
              <a:t> whose support </a:t>
            </a:r>
            <a:r>
              <a:rPr lang="en-US" altLang="en-US" dirty="0">
                <a:sym typeface="Symbol" pitchFamily="18" charset="2"/>
              </a:rPr>
              <a:t> </a:t>
            </a:r>
            <a:r>
              <a:rPr lang="en-US" altLang="en-US" dirty="0" err="1"/>
              <a:t>minsup</a:t>
            </a:r>
            <a:endParaRPr lang="en-US" altLang="en-US" dirty="0"/>
          </a:p>
          <a:p>
            <a:pPr marL="1295400" lvl="2" indent="-381000">
              <a:buFont typeface="Arial" charset="0"/>
              <a:buNone/>
            </a:pPr>
            <a:endParaRPr lang="en-US" altLang="en-US" dirty="0"/>
          </a:p>
          <a:p>
            <a:pPr marL="914400" lvl="1" indent="-457200">
              <a:buFont typeface="Arial" charset="0"/>
              <a:buAutoNum type="arabicPeriod"/>
            </a:pPr>
            <a:r>
              <a:rPr lang="en-US" altLang="en-US" dirty="0">
                <a:solidFill>
                  <a:srgbClr val="FF0000"/>
                </a:solidFill>
              </a:rPr>
              <a:t>Rule Generation</a:t>
            </a:r>
            <a:endParaRPr lang="en-US" altLang="en-US" dirty="0"/>
          </a:p>
          <a:p>
            <a:pPr marL="1295400" lvl="2" indent="-381000">
              <a:buFont typeface="Arial" charset="0"/>
              <a:buChar char="–"/>
            </a:pPr>
            <a:r>
              <a:rPr lang="en-US" altLang="en-US" dirty="0"/>
              <a:t>Generate high confidence rules from each frequent itemset, where each rule is a binary partitioning of a frequent itemset</a:t>
            </a:r>
          </a:p>
          <a:p>
            <a:pPr marL="533400" indent="-533400"/>
            <a:endParaRPr lang="en-US" altLang="en-US" dirty="0"/>
          </a:p>
          <a:p>
            <a:pPr marL="533400" indent="-533400"/>
            <a:r>
              <a:rPr lang="en-US" altLang="en-US" dirty="0"/>
              <a:t>Frequent itemset generation is still computationally expensive</a:t>
            </a:r>
          </a:p>
          <a:p>
            <a:pPr marL="533400" indent="-533400">
              <a:buFont typeface="Monotype Sorts" pitchFamily="2" charset="2"/>
              <a:buNone/>
            </a:pPr>
            <a:endParaRPr lang="en-US" altLang="en-US" dirty="0"/>
          </a:p>
        </p:txBody>
      </p:sp>
    </p:spTree>
    <p:extLst>
      <p:ext uri="{BB962C8B-B14F-4D97-AF65-F5344CB8AC3E}">
        <p14:creationId xmlns:p14="http://schemas.microsoft.com/office/powerpoint/2010/main" val="341034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Frequent Itemset Generation</a:t>
            </a:r>
          </a:p>
        </p:txBody>
      </p:sp>
      <p:graphicFrame>
        <p:nvGraphicFramePr>
          <p:cNvPr id="12291" name="Object 3"/>
          <p:cNvGraphicFramePr>
            <a:graphicFrameLocks noChangeAspect="1"/>
          </p:cNvGraphicFramePr>
          <p:nvPr/>
        </p:nvGraphicFramePr>
        <p:xfrm>
          <a:off x="304800" y="990600"/>
          <a:ext cx="7034213" cy="5313363"/>
        </p:xfrm>
        <a:graphic>
          <a:graphicData uri="http://schemas.openxmlformats.org/presentationml/2006/ole">
            <mc:AlternateContent xmlns:mc="http://schemas.openxmlformats.org/markup-compatibility/2006">
              <mc:Choice xmlns:v="urn:schemas-microsoft-com:vml" Requires="v">
                <p:oleObj name="VISIO" r:id="rId3" imgW="9811512" imgH="7395972" progId="Visio.Drawing.6">
                  <p:embed/>
                </p:oleObj>
              </mc:Choice>
              <mc:Fallback>
                <p:oleObj name="VISIO" r:id="rId3" imgW="9811512" imgH="7395972" progId="Visio.Drawing.6">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7034213"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4"/>
          <p:cNvSpPr txBox="1">
            <a:spLocks noChangeArrowheads="1"/>
          </p:cNvSpPr>
          <p:nvPr/>
        </p:nvSpPr>
        <p:spPr bwMode="auto">
          <a:xfrm>
            <a:off x="6248400" y="5257800"/>
            <a:ext cx="2743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Given d items, there are 2</a:t>
            </a:r>
            <a:r>
              <a:rPr lang="en-US" altLang="en-US" sz="2000" baseline="30000"/>
              <a:t>d</a:t>
            </a:r>
            <a:r>
              <a:rPr lang="en-US" altLang="en-US" sz="2000"/>
              <a:t> possible candidate itemsets</a:t>
            </a:r>
            <a:endParaRPr lang="en-US" altLang="en-US" sz="2000">
              <a:sym typeface="Symbol" pitchFamily="18" charset="2"/>
            </a:endParaRPr>
          </a:p>
        </p:txBody>
      </p:sp>
    </p:spTree>
    <p:extLst>
      <p:ext uri="{BB962C8B-B14F-4D97-AF65-F5344CB8AC3E}">
        <p14:creationId xmlns:p14="http://schemas.microsoft.com/office/powerpoint/2010/main" val="425816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Frequent Itemset Generation</a:t>
            </a:r>
          </a:p>
        </p:txBody>
      </p:sp>
      <p:sp>
        <p:nvSpPr>
          <p:cNvPr id="13315" name="Rectangle 3"/>
          <p:cNvSpPr>
            <a:spLocks noGrp="1" noChangeArrowheads="1"/>
          </p:cNvSpPr>
          <p:nvPr>
            <p:ph type="body" idx="1"/>
          </p:nvPr>
        </p:nvSpPr>
        <p:spPr>
          <a:xfrm>
            <a:off x="152400" y="990600"/>
            <a:ext cx="8839200" cy="5410200"/>
          </a:xfrm>
        </p:spPr>
        <p:txBody>
          <a:bodyPr/>
          <a:lstStyle/>
          <a:p>
            <a:r>
              <a:rPr lang="en-US" altLang="en-US"/>
              <a:t>Brute-force approach: </a:t>
            </a:r>
          </a:p>
          <a:p>
            <a:pPr lvl="1"/>
            <a:r>
              <a:rPr lang="en-US" altLang="en-US"/>
              <a:t>Each itemset in the lattice is a </a:t>
            </a:r>
            <a:r>
              <a:rPr lang="en-US" altLang="en-US">
                <a:solidFill>
                  <a:srgbClr val="FF0000"/>
                </a:solidFill>
              </a:rPr>
              <a:t>candidate</a:t>
            </a:r>
            <a:r>
              <a:rPr lang="en-US" altLang="en-US"/>
              <a:t> frequent itemset</a:t>
            </a:r>
          </a:p>
          <a:p>
            <a:pPr lvl="1"/>
            <a:r>
              <a:rPr lang="en-US" altLang="en-US"/>
              <a:t>Count the support of each candidate by scanning the database</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Match each transaction against every candidate</a:t>
            </a:r>
          </a:p>
          <a:p>
            <a:pPr lvl="1"/>
            <a:r>
              <a:rPr lang="en-US" altLang="en-US"/>
              <a:t>Complexity ~ O(NMw) =&gt; </a:t>
            </a:r>
            <a:r>
              <a:rPr lang="en-US" altLang="en-US">
                <a:solidFill>
                  <a:srgbClr val="FF0000"/>
                </a:solidFill>
              </a:rPr>
              <a:t>Expensive since M = 2</a:t>
            </a:r>
            <a:r>
              <a:rPr lang="en-US" altLang="en-US" baseline="30000">
                <a:solidFill>
                  <a:srgbClr val="FF0000"/>
                </a:solidFill>
              </a:rPr>
              <a:t>d</a:t>
            </a:r>
            <a:r>
              <a:rPr lang="en-US" altLang="en-US">
                <a:solidFill>
                  <a:srgbClr val="FF0000"/>
                </a:solidFill>
              </a:rPr>
              <a:t> </a:t>
            </a:r>
            <a:r>
              <a:rPr lang="en-US" altLang="en-US"/>
              <a:t>!!!</a:t>
            </a:r>
          </a:p>
        </p:txBody>
      </p:sp>
      <p:graphicFrame>
        <p:nvGraphicFramePr>
          <p:cNvPr id="13316" name="Object 4"/>
          <p:cNvGraphicFramePr>
            <a:graphicFrameLocks noChangeAspect="1"/>
          </p:cNvGraphicFramePr>
          <p:nvPr/>
        </p:nvGraphicFramePr>
        <p:xfrm>
          <a:off x="1144588" y="2743200"/>
          <a:ext cx="7281862" cy="2667000"/>
        </p:xfrm>
        <a:graphic>
          <a:graphicData uri="http://schemas.openxmlformats.org/presentationml/2006/ole">
            <mc:AlternateContent xmlns:mc="http://schemas.openxmlformats.org/markup-compatibility/2006">
              <mc:Choice xmlns:v="urn:schemas-microsoft-com:vml" Requires="v">
                <p:oleObj name="Visio" r:id="rId3" imgW="7643978" imgH="2744343" progId="Visio.Drawing.6">
                  <p:embed/>
                </p:oleObj>
              </mc:Choice>
              <mc:Fallback>
                <p:oleObj name="Visio" r:id="rId3" imgW="7643978" imgH="2744343" progId="Visio.Drawing.6">
                  <p:embed/>
                  <p:pic>
                    <p:nvPicPr>
                      <p:cNvPr id="13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2743200"/>
                        <a:ext cx="72818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5245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E37C-528A-B5A1-805D-3E483E25B81D}"/>
              </a:ext>
            </a:extLst>
          </p:cNvPr>
          <p:cNvSpPr>
            <a:spLocks noGrp="1"/>
          </p:cNvSpPr>
          <p:nvPr>
            <p:ph type="title"/>
          </p:nvPr>
        </p:nvSpPr>
        <p:spPr/>
        <p:txBody>
          <a:bodyPr/>
          <a:lstStyle/>
          <a:p>
            <a:r>
              <a:rPr lang="en-US" dirty="0"/>
              <a:t>Market Basket Transaction</a:t>
            </a:r>
          </a:p>
        </p:txBody>
      </p:sp>
      <p:sp>
        <p:nvSpPr>
          <p:cNvPr id="3" name="Content Placeholder 2">
            <a:extLst>
              <a:ext uri="{FF2B5EF4-FFF2-40B4-BE49-F238E27FC236}">
                <a16:creationId xmlns:a16="http://schemas.microsoft.com/office/drawing/2014/main" id="{E2B9F2DF-16BD-8400-A4C2-BBA6F3DBB9D6}"/>
              </a:ext>
            </a:extLst>
          </p:cNvPr>
          <p:cNvSpPr>
            <a:spLocks noGrp="1"/>
          </p:cNvSpPr>
          <p:nvPr>
            <p:ph idx="1"/>
          </p:nvPr>
        </p:nvSpPr>
        <p:spPr>
          <a:xfrm>
            <a:off x="411163" y="1143000"/>
            <a:ext cx="7970838" cy="4343400"/>
          </a:xfrm>
        </p:spPr>
        <p:txBody>
          <a:bodyPr/>
          <a:lstStyle/>
          <a:p>
            <a:pPr algn="l"/>
            <a:r>
              <a:rPr lang="en-US" sz="2400" b="0" i="0" u="none" strike="noStrike" baseline="0" dirty="0"/>
              <a:t>Many business enterprises accumulate large quantities of data from their day-to-day operations. For example, huge amounts of customer purchase data are collected daily at the checkout counters of grocery stores. </a:t>
            </a:r>
            <a:r>
              <a:rPr lang="en-US" sz="2400" dirty="0"/>
              <a:t>S</a:t>
            </a:r>
            <a:r>
              <a:rPr lang="en-US" sz="2400" b="0" i="0" u="none" strike="noStrike" baseline="0" dirty="0"/>
              <a:t>uch data, is commonly known as </a:t>
            </a:r>
            <a:r>
              <a:rPr lang="en-US" sz="2400" b="1" i="0" u="none" strike="noStrike" baseline="0" dirty="0"/>
              <a:t>market basket transactions</a:t>
            </a:r>
            <a:r>
              <a:rPr lang="en-US" sz="2400" b="0" i="0" u="none" strike="noStrike" baseline="0" dirty="0"/>
              <a:t>.</a:t>
            </a:r>
          </a:p>
          <a:p>
            <a:pPr algn="l"/>
            <a:r>
              <a:rPr lang="en-US" sz="2400" dirty="0"/>
              <a:t>Each row in this table corresponds to a transaction, which contains a unique identifier labeled TID and a set of items bought by a given customer. Retailers are interested in analyzing the data to learn about the purchasing behavior of their customers. </a:t>
            </a:r>
          </a:p>
        </p:txBody>
      </p:sp>
    </p:spTree>
    <p:extLst>
      <p:ext uri="{BB962C8B-B14F-4D97-AF65-F5344CB8AC3E}">
        <p14:creationId xmlns:p14="http://schemas.microsoft.com/office/powerpoint/2010/main" val="1618544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534400" cy="533400"/>
          </a:xfrm>
        </p:spPr>
        <p:txBody>
          <a:bodyPr/>
          <a:lstStyle/>
          <a:p>
            <a:r>
              <a:rPr lang="en-US" altLang="en-US"/>
              <a:t>Frequent Itemset Generation Strategies</a:t>
            </a:r>
          </a:p>
        </p:txBody>
      </p:sp>
      <p:sp>
        <p:nvSpPr>
          <p:cNvPr id="14339" name="Rectangle 3"/>
          <p:cNvSpPr>
            <a:spLocks noGrp="1" noChangeArrowheads="1"/>
          </p:cNvSpPr>
          <p:nvPr>
            <p:ph type="body" idx="1"/>
          </p:nvPr>
        </p:nvSpPr>
        <p:spPr>
          <a:xfrm>
            <a:off x="411163" y="1066800"/>
            <a:ext cx="8318500" cy="5257800"/>
          </a:xfrm>
        </p:spPr>
        <p:txBody>
          <a:bodyPr/>
          <a:lstStyle/>
          <a:p>
            <a:pPr>
              <a:lnSpc>
                <a:spcPct val="90000"/>
              </a:lnSpc>
            </a:pPr>
            <a:r>
              <a:rPr lang="en-US" altLang="en-US" dirty="0"/>
              <a:t>Reduce the </a:t>
            </a:r>
            <a:r>
              <a:rPr lang="en-US" altLang="en-US" dirty="0">
                <a:solidFill>
                  <a:srgbClr val="FF0000"/>
                </a:solidFill>
              </a:rPr>
              <a:t>number of candidates</a:t>
            </a:r>
            <a:r>
              <a:rPr lang="en-US" altLang="en-US" dirty="0"/>
              <a:t> (M)</a:t>
            </a:r>
          </a:p>
          <a:p>
            <a:pPr lvl="1">
              <a:lnSpc>
                <a:spcPct val="90000"/>
              </a:lnSpc>
            </a:pPr>
            <a:r>
              <a:rPr lang="en-US" altLang="en-US" sz="2000" dirty="0"/>
              <a:t>Complete search: M=2</a:t>
            </a:r>
            <a:r>
              <a:rPr lang="en-US" altLang="en-US" sz="2000" baseline="30000" dirty="0"/>
              <a:t>d</a:t>
            </a:r>
          </a:p>
          <a:p>
            <a:pPr lvl="1">
              <a:lnSpc>
                <a:spcPct val="90000"/>
              </a:lnSpc>
            </a:pPr>
            <a:r>
              <a:rPr lang="en-US" altLang="en-US" sz="2000" dirty="0"/>
              <a:t>Use pruning techniques to reduce M</a:t>
            </a:r>
          </a:p>
          <a:p>
            <a:pPr lvl="4">
              <a:lnSpc>
                <a:spcPct val="90000"/>
              </a:lnSpc>
            </a:pPr>
            <a:endParaRPr lang="en-US" altLang="en-US" sz="1200" dirty="0"/>
          </a:p>
          <a:p>
            <a:pPr>
              <a:lnSpc>
                <a:spcPct val="90000"/>
              </a:lnSpc>
            </a:pPr>
            <a:r>
              <a:rPr lang="en-US" altLang="en-US" dirty="0"/>
              <a:t>Reduce the </a:t>
            </a:r>
            <a:r>
              <a:rPr lang="en-US" altLang="en-US" dirty="0">
                <a:solidFill>
                  <a:srgbClr val="FF0000"/>
                </a:solidFill>
              </a:rPr>
              <a:t>number of transactions </a:t>
            </a:r>
            <a:r>
              <a:rPr lang="en-US" altLang="en-US" dirty="0"/>
              <a:t>(N)</a:t>
            </a:r>
          </a:p>
          <a:p>
            <a:pPr lvl="1">
              <a:lnSpc>
                <a:spcPct val="90000"/>
              </a:lnSpc>
            </a:pPr>
            <a:r>
              <a:rPr lang="en-US" altLang="en-US" sz="2000" dirty="0"/>
              <a:t>Reduce size of N as the size of </a:t>
            </a:r>
            <a:r>
              <a:rPr lang="en-US" altLang="en-US" sz="2000" dirty="0" err="1"/>
              <a:t>itemset</a:t>
            </a:r>
            <a:r>
              <a:rPr lang="en-US" altLang="en-US" sz="2000" dirty="0"/>
              <a:t> increases</a:t>
            </a:r>
          </a:p>
          <a:p>
            <a:pPr lvl="4">
              <a:lnSpc>
                <a:spcPct val="90000"/>
              </a:lnSpc>
            </a:pPr>
            <a:endParaRPr lang="en-US" altLang="en-US" sz="1000" dirty="0"/>
          </a:p>
          <a:p>
            <a:pPr>
              <a:lnSpc>
                <a:spcPct val="90000"/>
              </a:lnSpc>
            </a:pPr>
            <a:r>
              <a:rPr lang="en-US" altLang="en-US" dirty="0"/>
              <a:t>Reduce the </a:t>
            </a:r>
            <a:r>
              <a:rPr lang="en-US" altLang="en-US" dirty="0">
                <a:solidFill>
                  <a:srgbClr val="FF0000"/>
                </a:solidFill>
              </a:rPr>
              <a:t>number of comparisons</a:t>
            </a:r>
            <a:r>
              <a:rPr lang="en-US" altLang="en-US" dirty="0"/>
              <a:t> (NM)</a:t>
            </a:r>
          </a:p>
          <a:p>
            <a:pPr lvl="1">
              <a:lnSpc>
                <a:spcPct val="90000"/>
              </a:lnSpc>
            </a:pPr>
            <a:r>
              <a:rPr lang="en-US" altLang="en-US" sz="2000" dirty="0"/>
              <a:t>Use efficient data structures to store the candidates or transactions</a:t>
            </a:r>
          </a:p>
          <a:p>
            <a:pPr lvl="1">
              <a:lnSpc>
                <a:spcPct val="90000"/>
              </a:lnSpc>
            </a:pPr>
            <a:r>
              <a:rPr lang="en-US" altLang="en-US" sz="2000" dirty="0"/>
              <a:t>No need to match every candidate against every transaction</a:t>
            </a:r>
          </a:p>
        </p:txBody>
      </p:sp>
    </p:spTree>
    <p:extLst>
      <p:ext uri="{BB962C8B-B14F-4D97-AF65-F5344CB8AC3E}">
        <p14:creationId xmlns:p14="http://schemas.microsoft.com/office/powerpoint/2010/main" val="103617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Reducing Number of Candidates</a:t>
            </a:r>
          </a:p>
        </p:txBody>
      </p:sp>
      <p:sp>
        <p:nvSpPr>
          <p:cNvPr id="15363" name="Rectangle 3"/>
          <p:cNvSpPr>
            <a:spLocks noGrp="1" noChangeArrowheads="1"/>
          </p:cNvSpPr>
          <p:nvPr>
            <p:ph type="body" idx="1"/>
          </p:nvPr>
        </p:nvSpPr>
        <p:spPr>
          <a:xfrm>
            <a:off x="411163" y="1143000"/>
            <a:ext cx="8580437" cy="5181600"/>
          </a:xfrm>
        </p:spPr>
        <p:txBody>
          <a:bodyPr/>
          <a:lstStyle/>
          <a:p>
            <a:r>
              <a:rPr lang="en-US" altLang="en-US" dirty="0" err="1">
                <a:solidFill>
                  <a:srgbClr val="CC3300"/>
                </a:solidFill>
              </a:rPr>
              <a:t>Apriori</a:t>
            </a:r>
            <a:r>
              <a:rPr lang="en-US" altLang="en-US" dirty="0">
                <a:solidFill>
                  <a:srgbClr val="CC3300"/>
                </a:solidFill>
              </a:rPr>
              <a:t> principle</a:t>
            </a:r>
            <a:r>
              <a:rPr lang="en-US" altLang="en-US" dirty="0"/>
              <a:t>:</a:t>
            </a:r>
          </a:p>
          <a:p>
            <a:pPr lvl="1"/>
            <a:r>
              <a:rPr lang="en-US" altLang="en-US" dirty="0"/>
              <a:t>If an itemset is frequent, then all of its subsets must also be frequent</a:t>
            </a:r>
          </a:p>
          <a:p>
            <a:pPr lvl="1"/>
            <a:endParaRPr lang="en-US" altLang="en-US" dirty="0"/>
          </a:p>
          <a:p>
            <a:pPr marL="457200" lvl="1" indent="0">
              <a:buNone/>
            </a:pPr>
            <a:endParaRPr lang="en-US" altLang="en-US" dirty="0"/>
          </a:p>
          <a:p>
            <a:pPr lvl="4"/>
            <a:endParaRPr lang="en-US" altLang="en-US" dirty="0"/>
          </a:p>
        </p:txBody>
      </p:sp>
      <p:pic>
        <p:nvPicPr>
          <p:cNvPr id="3" name="Picture 2" descr="A diagram of a network&#10;&#10;Description automatically generated">
            <a:extLst>
              <a:ext uri="{FF2B5EF4-FFF2-40B4-BE49-F238E27FC236}">
                <a16:creationId xmlns:a16="http://schemas.microsoft.com/office/drawing/2014/main" id="{6A86952A-2122-9279-22F4-CCFAA4C87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14600"/>
            <a:ext cx="5553850" cy="3962953"/>
          </a:xfrm>
          <a:prstGeom prst="rect">
            <a:avLst/>
          </a:prstGeom>
        </p:spPr>
      </p:pic>
    </p:spTree>
    <p:extLst>
      <p:ext uri="{BB962C8B-B14F-4D97-AF65-F5344CB8AC3E}">
        <p14:creationId xmlns:p14="http://schemas.microsoft.com/office/powerpoint/2010/main" val="3568931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C6B4-1C40-A10A-210D-1FC34AD537E2}"/>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408F52EF-B73D-F229-3217-F79F2424C7C7}"/>
              </a:ext>
            </a:extLst>
          </p:cNvPr>
          <p:cNvSpPr>
            <a:spLocks noGrp="1" noChangeArrowheads="1"/>
          </p:cNvSpPr>
          <p:nvPr>
            <p:ph type="title"/>
          </p:nvPr>
        </p:nvSpPr>
        <p:spPr>
          <a:xfrm>
            <a:off x="381000" y="152400"/>
            <a:ext cx="8280400" cy="533400"/>
          </a:xfrm>
        </p:spPr>
        <p:txBody>
          <a:bodyPr wrap="square" anchor="b">
            <a:normAutofit/>
          </a:bodyPr>
          <a:lstStyle/>
          <a:p>
            <a:r>
              <a:rPr lang="en-US" altLang="en-US" sz="2700"/>
              <a:t>Reducing Number of Candidates</a:t>
            </a:r>
          </a:p>
        </p:txBody>
      </p:sp>
      <p:sp>
        <p:nvSpPr>
          <p:cNvPr id="15363" name="Rectangle 3">
            <a:extLst>
              <a:ext uri="{FF2B5EF4-FFF2-40B4-BE49-F238E27FC236}">
                <a16:creationId xmlns:a16="http://schemas.microsoft.com/office/drawing/2014/main" id="{30E0C34B-C255-6F7A-4631-1B2619FC9E43}"/>
              </a:ext>
            </a:extLst>
          </p:cNvPr>
          <p:cNvSpPr>
            <a:spLocks noGrp="1" noChangeArrowheads="1"/>
          </p:cNvSpPr>
          <p:nvPr>
            <p:ph sz="half" idx="1"/>
          </p:nvPr>
        </p:nvSpPr>
        <p:spPr>
          <a:xfrm>
            <a:off x="411163" y="1143000"/>
            <a:ext cx="4083050" cy="5181600"/>
          </a:xfrm>
        </p:spPr>
        <p:txBody>
          <a:bodyPr wrap="square" anchor="t">
            <a:normAutofit/>
          </a:bodyPr>
          <a:lstStyle/>
          <a:p>
            <a:r>
              <a:rPr lang="en-US" altLang="en-US" dirty="0" err="1"/>
              <a:t>Apriori</a:t>
            </a:r>
            <a:r>
              <a:rPr lang="en-US" altLang="en-US" dirty="0"/>
              <a:t> principle:</a:t>
            </a:r>
          </a:p>
          <a:p>
            <a:r>
              <a:rPr lang="en-US" b="0" i="0" u="none" strike="noStrike" baseline="0" dirty="0"/>
              <a:t>Conversely, if an itemset such as {a, b} is infrequent, then all of its supersets must be infrequent too. </a:t>
            </a:r>
            <a:endParaRPr lang="en-US" altLang="en-US" dirty="0"/>
          </a:p>
        </p:txBody>
      </p:sp>
      <p:pic>
        <p:nvPicPr>
          <p:cNvPr id="3" name="Picture 2" descr="A diagram of a network&#10;&#10;Description automatically generated">
            <a:extLst>
              <a:ext uri="{FF2B5EF4-FFF2-40B4-BE49-F238E27FC236}">
                <a16:creationId xmlns:a16="http://schemas.microsoft.com/office/drawing/2014/main" id="{5D05CCCD-1988-23F8-7096-7EDF18823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613" y="2269006"/>
            <a:ext cx="4083050" cy="2929588"/>
          </a:xfrm>
          <a:prstGeom prst="rect">
            <a:avLst/>
          </a:prstGeom>
          <a:noFill/>
        </p:spPr>
      </p:pic>
    </p:spTree>
    <p:extLst>
      <p:ext uri="{BB962C8B-B14F-4D97-AF65-F5344CB8AC3E}">
        <p14:creationId xmlns:p14="http://schemas.microsoft.com/office/powerpoint/2010/main" val="312108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2E665-EBA2-32AF-5198-27441F1E18A1}"/>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CFAEE259-27FE-AA6E-1CD7-0AA5E9CD66D5}"/>
              </a:ext>
            </a:extLst>
          </p:cNvPr>
          <p:cNvSpPr>
            <a:spLocks noGrp="1" noChangeArrowheads="1"/>
          </p:cNvSpPr>
          <p:nvPr>
            <p:ph type="title"/>
          </p:nvPr>
        </p:nvSpPr>
        <p:spPr/>
        <p:txBody>
          <a:bodyPr/>
          <a:lstStyle/>
          <a:p>
            <a:r>
              <a:rPr lang="en-US" altLang="en-US"/>
              <a:t>Reducing Number of Candidates</a:t>
            </a:r>
          </a:p>
        </p:txBody>
      </p:sp>
      <p:sp>
        <p:nvSpPr>
          <p:cNvPr id="15363" name="Rectangle 3">
            <a:extLst>
              <a:ext uri="{FF2B5EF4-FFF2-40B4-BE49-F238E27FC236}">
                <a16:creationId xmlns:a16="http://schemas.microsoft.com/office/drawing/2014/main" id="{DA624660-7830-83BC-72E7-BA033831CCB3}"/>
              </a:ext>
            </a:extLst>
          </p:cNvPr>
          <p:cNvSpPr>
            <a:spLocks noGrp="1" noChangeArrowheads="1"/>
          </p:cNvSpPr>
          <p:nvPr>
            <p:ph type="body" idx="1"/>
          </p:nvPr>
        </p:nvSpPr>
        <p:spPr>
          <a:xfrm>
            <a:off x="411163" y="1143000"/>
            <a:ext cx="8580437" cy="5181600"/>
          </a:xfrm>
        </p:spPr>
        <p:txBody>
          <a:bodyPr/>
          <a:lstStyle/>
          <a:p>
            <a:r>
              <a:rPr lang="en-US" altLang="en-US" dirty="0" err="1">
                <a:solidFill>
                  <a:srgbClr val="CC3300"/>
                </a:solidFill>
              </a:rPr>
              <a:t>Apriori</a:t>
            </a:r>
            <a:r>
              <a:rPr lang="en-US" altLang="en-US" dirty="0">
                <a:solidFill>
                  <a:srgbClr val="CC3300"/>
                </a:solidFill>
              </a:rPr>
              <a:t> principle</a:t>
            </a:r>
            <a:r>
              <a:rPr lang="en-US" altLang="en-US" dirty="0"/>
              <a:t>:</a:t>
            </a:r>
          </a:p>
          <a:p>
            <a:r>
              <a:rPr lang="en-US" altLang="en-US" dirty="0"/>
              <a:t>This strategy of trimming the exponential search space based on the support measure is known as support-based pruning.</a:t>
            </a:r>
          </a:p>
          <a:p>
            <a:r>
              <a:rPr lang="en-US" altLang="en-US" dirty="0"/>
              <a:t>Such a pruning strategy is made possible by a key property of the support measure, namely, that the support for an itemset never exceeds the support for its subsets. This property is also known as the anti-monotone property </a:t>
            </a:r>
          </a:p>
        </p:txBody>
      </p:sp>
    </p:spTree>
    <p:extLst>
      <p:ext uri="{BB962C8B-B14F-4D97-AF65-F5344CB8AC3E}">
        <p14:creationId xmlns:p14="http://schemas.microsoft.com/office/powerpoint/2010/main" val="95173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9969C-B361-7F3A-B144-6A3E064EDCAB}"/>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DE66EB7D-8C00-C7CC-8664-7DBAAB0D795B}"/>
              </a:ext>
            </a:extLst>
          </p:cNvPr>
          <p:cNvSpPr>
            <a:spLocks noGrp="1" noChangeArrowheads="1"/>
          </p:cNvSpPr>
          <p:nvPr>
            <p:ph type="title"/>
          </p:nvPr>
        </p:nvSpPr>
        <p:spPr/>
        <p:txBody>
          <a:bodyPr/>
          <a:lstStyle/>
          <a:p>
            <a:r>
              <a:rPr lang="en-US" altLang="en-US" dirty="0"/>
              <a:t>Monotone and Antimonotone Property</a:t>
            </a:r>
          </a:p>
        </p:txBody>
      </p:sp>
      <p:sp>
        <p:nvSpPr>
          <p:cNvPr id="15363" name="Rectangle 3">
            <a:extLst>
              <a:ext uri="{FF2B5EF4-FFF2-40B4-BE49-F238E27FC236}">
                <a16:creationId xmlns:a16="http://schemas.microsoft.com/office/drawing/2014/main" id="{F61E96CF-0EC8-BBAC-95B6-0E8EDFEA5AE3}"/>
              </a:ext>
            </a:extLst>
          </p:cNvPr>
          <p:cNvSpPr>
            <a:spLocks noGrp="1" noChangeArrowheads="1"/>
          </p:cNvSpPr>
          <p:nvPr>
            <p:ph type="body" idx="1"/>
          </p:nvPr>
        </p:nvSpPr>
        <p:spPr>
          <a:xfrm>
            <a:off x="411163" y="1143000"/>
            <a:ext cx="8580437" cy="5181600"/>
          </a:xfrm>
        </p:spPr>
        <p:txBody>
          <a:bodyPr/>
          <a:lstStyle/>
          <a:p>
            <a:r>
              <a:rPr lang="en-US" altLang="en-US" dirty="0">
                <a:solidFill>
                  <a:srgbClr val="CC3300"/>
                </a:solidFill>
              </a:rPr>
              <a:t>A measure f is monotone (or upward closed) if</a:t>
            </a:r>
            <a:endParaRPr lang="es-ES" altLang="en-US" dirty="0">
              <a:solidFill>
                <a:srgbClr val="CC3300"/>
              </a:solidFill>
            </a:endParaRPr>
          </a:p>
          <a:p>
            <a:pPr marL="0" indent="0">
              <a:buNone/>
            </a:pPr>
            <a:r>
              <a:rPr lang="es-ES" altLang="en-US" dirty="0">
                <a:solidFill>
                  <a:srgbClr val="CC3300"/>
                </a:solidFill>
              </a:rPr>
              <a:t>∀X, Y ∈ J : (X ⊆ Y ) → f(X) ≤ f(Y )</a:t>
            </a:r>
          </a:p>
          <a:p>
            <a:r>
              <a:rPr lang="en-US" altLang="en-US" dirty="0"/>
              <a:t>which means that if X is a subset of Y, then f(X) must not exceed f(Y ).</a:t>
            </a:r>
          </a:p>
          <a:p>
            <a:r>
              <a:rPr lang="en-US" altLang="en-US" dirty="0">
                <a:solidFill>
                  <a:srgbClr val="C00000"/>
                </a:solidFill>
              </a:rPr>
              <a:t>f is anti-monotone (or downward closed) if</a:t>
            </a:r>
          </a:p>
          <a:p>
            <a:r>
              <a:rPr lang="es-ES" altLang="en-US" dirty="0">
                <a:solidFill>
                  <a:srgbClr val="CC3300"/>
                </a:solidFill>
              </a:rPr>
              <a:t>∀X, Y ∈ J : (X ⊆ Y ) → f(Y ) ≤ f(X)</a:t>
            </a:r>
          </a:p>
          <a:p>
            <a:pPr marL="0" indent="0">
              <a:buNone/>
            </a:pPr>
            <a:r>
              <a:rPr lang="en-US" altLang="en-US" dirty="0"/>
              <a:t>which means that if X is a subset of Y , then f(Y ) must not exceed f(X).</a:t>
            </a:r>
          </a:p>
          <a:p>
            <a:endParaRPr lang="es-ES" altLang="en-US" dirty="0">
              <a:solidFill>
                <a:srgbClr val="CC3300"/>
              </a:solidFill>
            </a:endParaRPr>
          </a:p>
        </p:txBody>
      </p:sp>
    </p:spTree>
    <p:extLst>
      <p:ext uri="{BB962C8B-B14F-4D97-AF65-F5344CB8AC3E}">
        <p14:creationId xmlns:p14="http://schemas.microsoft.com/office/powerpoint/2010/main" val="3710050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0EA-1E39-6D6C-228F-0F1734519EE5}"/>
              </a:ext>
            </a:extLst>
          </p:cNvPr>
          <p:cNvSpPr>
            <a:spLocks noGrp="1"/>
          </p:cNvSpPr>
          <p:nvPr>
            <p:ph type="title"/>
          </p:nvPr>
        </p:nvSpPr>
        <p:spPr/>
        <p:txBody>
          <a:bodyPr/>
          <a:lstStyle/>
          <a:p>
            <a:r>
              <a:rPr lang="en-US" dirty="0"/>
              <a:t>Antimonotone</a:t>
            </a:r>
          </a:p>
        </p:txBody>
      </p:sp>
      <p:sp>
        <p:nvSpPr>
          <p:cNvPr id="3" name="Content Placeholder 2">
            <a:extLst>
              <a:ext uri="{FF2B5EF4-FFF2-40B4-BE49-F238E27FC236}">
                <a16:creationId xmlns:a16="http://schemas.microsoft.com/office/drawing/2014/main" id="{A61E0BA7-3891-97C6-DBEB-BF2ED685FC95}"/>
              </a:ext>
            </a:extLst>
          </p:cNvPr>
          <p:cNvSpPr>
            <a:spLocks noGrp="1"/>
          </p:cNvSpPr>
          <p:nvPr>
            <p:ph idx="1"/>
          </p:nvPr>
        </p:nvSpPr>
        <p:spPr/>
        <p:txBody>
          <a:bodyPr/>
          <a:lstStyle/>
          <a:p>
            <a:r>
              <a:rPr lang="en-US" altLang="en-US" dirty="0"/>
              <a:t>Any measure that possesses an anti-monotone property can be incorporated directly into the mining algorithm to effectively prune the exponential search space of candidate </a:t>
            </a:r>
            <a:r>
              <a:rPr lang="en-US" altLang="en-US" dirty="0" err="1"/>
              <a:t>itemsets</a:t>
            </a:r>
            <a:endParaRPr lang="es-ES" altLang="en-US" dirty="0"/>
          </a:p>
          <a:p>
            <a:endParaRPr lang="en-US" dirty="0"/>
          </a:p>
        </p:txBody>
      </p:sp>
    </p:spTree>
    <p:extLst>
      <p:ext uri="{BB962C8B-B14F-4D97-AF65-F5344CB8AC3E}">
        <p14:creationId xmlns:p14="http://schemas.microsoft.com/office/powerpoint/2010/main" val="27680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1089025"/>
            <a:ext cx="8831263" cy="5235575"/>
            <a:chOff x="144" y="686"/>
            <a:chExt cx="5563" cy="3298"/>
          </a:xfrm>
        </p:grpSpPr>
        <p:sp>
          <p:nvSpPr>
            <p:cNvPr id="16391" name="Line 3"/>
            <p:cNvSpPr>
              <a:spLocks noChangeShapeType="1"/>
            </p:cNvSpPr>
            <p:nvPr/>
          </p:nvSpPr>
          <p:spPr bwMode="auto">
            <a:xfrm flipV="1">
              <a:off x="864" y="1920"/>
              <a:ext cx="57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Text Box 4"/>
            <p:cNvSpPr txBox="1">
              <a:spLocks noChangeArrowheads="1"/>
            </p:cNvSpPr>
            <p:nvPr/>
          </p:nvSpPr>
          <p:spPr bwMode="auto">
            <a:xfrm>
              <a:off x="144" y="2112"/>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0C6D9C"/>
                  </a:solidFill>
                </a:rPr>
                <a:t>Found to be Infrequent</a:t>
              </a:r>
              <a:endParaRPr lang="en-US" altLang="en-US" sz="2000" b="0">
                <a:solidFill>
                  <a:srgbClr val="0C6D9C"/>
                </a:solidFill>
                <a:sym typeface="Symbol" pitchFamily="18" charset="2"/>
              </a:endParaRPr>
            </a:p>
          </p:txBody>
        </p:sp>
        <p:graphicFrame>
          <p:nvGraphicFramePr>
            <p:cNvPr id="16393" name="Object 5"/>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2" imgW="9866478" imgH="7377618" progId="Visio.Drawing.6">
                    <p:embed/>
                  </p:oleObj>
                </mc:Choice>
                <mc:Fallback>
                  <p:oleObj name="Visio" r:id="rId2" imgW="9866478" imgH="7377618" progId="Visio.Drawing.6">
                    <p:embed/>
                    <p:pic>
                      <p:nvPicPr>
                        <p:cNvPr id="163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87" name="Rectangle 6"/>
          <p:cNvSpPr>
            <a:spLocks noGrp="1" noChangeArrowheads="1"/>
          </p:cNvSpPr>
          <p:nvPr>
            <p:ph type="title" idx="4294967295"/>
          </p:nvPr>
        </p:nvSpPr>
        <p:spPr/>
        <p:txBody>
          <a:bodyPr/>
          <a:lstStyle/>
          <a:p>
            <a:r>
              <a:rPr lang="en-US" altLang="en-US" sz="2800"/>
              <a:t>Illustrating Apriori Principle</a:t>
            </a:r>
          </a:p>
        </p:txBody>
      </p:sp>
      <p:grpSp>
        <p:nvGrpSpPr>
          <p:cNvPr id="3" name="Group 7"/>
          <p:cNvGrpSpPr>
            <a:grpSpLocks/>
          </p:cNvGrpSpPr>
          <p:nvPr/>
        </p:nvGrpSpPr>
        <p:grpSpPr bwMode="auto">
          <a:xfrm>
            <a:off x="2209800" y="1089025"/>
            <a:ext cx="6850063" cy="5235575"/>
            <a:chOff x="1392" y="686"/>
            <a:chExt cx="4315" cy="3298"/>
          </a:xfrm>
        </p:grpSpPr>
        <p:graphicFrame>
          <p:nvGraphicFramePr>
            <p:cNvPr id="16389" name="Object 8"/>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4" imgW="9866478" imgH="7377618" progId="Visio.Drawing.6">
                    <p:embed/>
                  </p:oleObj>
                </mc:Choice>
                <mc:Fallback>
                  <p:oleObj name="Visio" r:id="rId4" imgW="9866478" imgH="7377618" progId="Visio.Drawing.6">
                    <p:embed/>
                    <p:pic>
                      <p:nvPicPr>
                        <p:cNvPr id="1638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9"/>
            <p:cNvSpPr txBox="1">
              <a:spLocks noChangeArrowheads="1"/>
            </p:cNvSpPr>
            <p:nvPr/>
          </p:nvSpPr>
          <p:spPr bwMode="auto">
            <a:xfrm>
              <a:off x="1488" y="3494"/>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FF0000"/>
                  </a:solidFill>
                </a:rPr>
                <a:t>Pruned supersets</a:t>
              </a:r>
              <a:endParaRPr lang="en-US" altLang="en-US" sz="2000" b="0">
                <a:solidFill>
                  <a:srgbClr val="FF0000"/>
                </a:solidFill>
                <a:sym typeface="Symbol" pitchFamily="18" charset="2"/>
              </a:endParaRPr>
            </a:p>
          </p:txBody>
        </p:sp>
      </p:grpSp>
    </p:spTree>
    <p:extLst>
      <p:ext uri="{BB962C8B-B14F-4D97-AF65-F5344CB8AC3E}">
        <p14:creationId xmlns:p14="http://schemas.microsoft.com/office/powerpoint/2010/main" val="2278879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E9CBF-A045-9696-2606-9FA41BB6909E}"/>
            </a:ext>
          </a:extLst>
        </p:cNvPr>
        <p:cNvGrpSpPr/>
        <p:nvPr/>
      </p:nvGrpSpPr>
      <p:grpSpPr>
        <a:xfrm>
          <a:off x="0" y="0"/>
          <a:ext cx="0" cy="0"/>
          <a:chOff x="0" y="0"/>
          <a:chExt cx="0" cy="0"/>
        </a:xfrm>
      </p:grpSpPr>
      <p:grpSp>
        <p:nvGrpSpPr>
          <p:cNvPr id="16386" name="Group 2">
            <a:extLst>
              <a:ext uri="{FF2B5EF4-FFF2-40B4-BE49-F238E27FC236}">
                <a16:creationId xmlns:a16="http://schemas.microsoft.com/office/drawing/2014/main" id="{B7F280AA-A51B-59BF-21B6-DBE44282B7D5}"/>
              </a:ext>
            </a:extLst>
          </p:cNvPr>
          <p:cNvGrpSpPr>
            <a:grpSpLocks/>
          </p:cNvGrpSpPr>
          <p:nvPr/>
        </p:nvGrpSpPr>
        <p:grpSpPr bwMode="auto">
          <a:xfrm>
            <a:off x="228600" y="1089025"/>
            <a:ext cx="8831263" cy="5235575"/>
            <a:chOff x="144" y="686"/>
            <a:chExt cx="5563" cy="3298"/>
          </a:xfrm>
        </p:grpSpPr>
        <p:sp>
          <p:nvSpPr>
            <p:cNvPr id="16391" name="Line 3">
              <a:extLst>
                <a:ext uri="{FF2B5EF4-FFF2-40B4-BE49-F238E27FC236}">
                  <a16:creationId xmlns:a16="http://schemas.microsoft.com/office/drawing/2014/main" id="{AE501CC0-AC2A-F8AD-5800-48F3F4EC61F7}"/>
                </a:ext>
              </a:extLst>
            </p:cNvPr>
            <p:cNvSpPr>
              <a:spLocks noChangeShapeType="1"/>
            </p:cNvSpPr>
            <p:nvPr/>
          </p:nvSpPr>
          <p:spPr bwMode="auto">
            <a:xfrm flipV="1">
              <a:off x="864" y="1920"/>
              <a:ext cx="57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Text Box 4">
              <a:extLst>
                <a:ext uri="{FF2B5EF4-FFF2-40B4-BE49-F238E27FC236}">
                  <a16:creationId xmlns:a16="http://schemas.microsoft.com/office/drawing/2014/main" id="{511B79AF-C62B-3359-CD09-56AAA949E2C2}"/>
                </a:ext>
              </a:extLst>
            </p:cNvPr>
            <p:cNvSpPr txBox="1">
              <a:spLocks noChangeArrowheads="1"/>
            </p:cNvSpPr>
            <p:nvPr/>
          </p:nvSpPr>
          <p:spPr bwMode="auto">
            <a:xfrm>
              <a:off x="144" y="2112"/>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0C6D9C"/>
                  </a:solidFill>
                </a:rPr>
                <a:t>Found to be Infrequent</a:t>
              </a:r>
              <a:endParaRPr lang="en-US" altLang="en-US" sz="2000" b="0">
                <a:solidFill>
                  <a:srgbClr val="0C6D9C"/>
                </a:solidFill>
                <a:sym typeface="Symbol" pitchFamily="18" charset="2"/>
              </a:endParaRPr>
            </a:p>
          </p:txBody>
        </p:sp>
        <p:graphicFrame>
          <p:nvGraphicFramePr>
            <p:cNvPr id="16393" name="Object 5">
              <a:extLst>
                <a:ext uri="{FF2B5EF4-FFF2-40B4-BE49-F238E27FC236}">
                  <a16:creationId xmlns:a16="http://schemas.microsoft.com/office/drawing/2014/main" id="{9117D75F-FC7E-2F63-5CA9-435B679DD2DC}"/>
                </a:ext>
              </a:extLst>
            </p:cNvPr>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2" imgW="9866478" imgH="7377618" progId="Visio.Drawing.6">
                    <p:embed/>
                  </p:oleObj>
                </mc:Choice>
                <mc:Fallback>
                  <p:oleObj name="Visio" r:id="rId2" imgW="9866478" imgH="7377618" progId="Visio.Drawing.6">
                    <p:embed/>
                    <p:pic>
                      <p:nvPicPr>
                        <p:cNvPr id="163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87" name="Rectangle 6">
            <a:extLst>
              <a:ext uri="{FF2B5EF4-FFF2-40B4-BE49-F238E27FC236}">
                <a16:creationId xmlns:a16="http://schemas.microsoft.com/office/drawing/2014/main" id="{8D236AC7-B821-3B0B-25B0-734182F5349B}"/>
              </a:ext>
            </a:extLst>
          </p:cNvPr>
          <p:cNvSpPr>
            <a:spLocks noGrp="1" noChangeArrowheads="1"/>
          </p:cNvSpPr>
          <p:nvPr>
            <p:ph type="title" idx="4294967295"/>
          </p:nvPr>
        </p:nvSpPr>
        <p:spPr/>
        <p:txBody>
          <a:bodyPr/>
          <a:lstStyle/>
          <a:p>
            <a:r>
              <a:rPr lang="en-US" altLang="en-US" sz="2800"/>
              <a:t>Illustrating Apriori Principle</a:t>
            </a:r>
          </a:p>
        </p:txBody>
      </p:sp>
      <p:grpSp>
        <p:nvGrpSpPr>
          <p:cNvPr id="3" name="Group 7">
            <a:extLst>
              <a:ext uri="{FF2B5EF4-FFF2-40B4-BE49-F238E27FC236}">
                <a16:creationId xmlns:a16="http://schemas.microsoft.com/office/drawing/2014/main" id="{A09D3A34-627E-95D8-A75C-92651ED80247}"/>
              </a:ext>
            </a:extLst>
          </p:cNvPr>
          <p:cNvGrpSpPr>
            <a:grpSpLocks/>
          </p:cNvGrpSpPr>
          <p:nvPr/>
        </p:nvGrpSpPr>
        <p:grpSpPr bwMode="auto">
          <a:xfrm>
            <a:off x="2209800" y="1089025"/>
            <a:ext cx="6850063" cy="5235575"/>
            <a:chOff x="1392" y="686"/>
            <a:chExt cx="4315" cy="3298"/>
          </a:xfrm>
        </p:grpSpPr>
        <p:graphicFrame>
          <p:nvGraphicFramePr>
            <p:cNvPr id="16389" name="Object 8">
              <a:extLst>
                <a:ext uri="{FF2B5EF4-FFF2-40B4-BE49-F238E27FC236}">
                  <a16:creationId xmlns:a16="http://schemas.microsoft.com/office/drawing/2014/main" id="{EB7BB83E-86DD-3761-DFD7-1847CEC10A69}"/>
                </a:ext>
              </a:extLst>
            </p:cNvPr>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4" imgW="9866478" imgH="7377618" progId="Visio.Drawing.6">
                    <p:embed/>
                  </p:oleObj>
                </mc:Choice>
                <mc:Fallback>
                  <p:oleObj name="Visio" r:id="rId4" imgW="9866478" imgH="7377618" progId="Visio.Drawing.6">
                    <p:embed/>
                    <p:pic>
                      <p:nvPicPr>
                        <p:cNvPr id="1638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9">
              <a:extLst>
                <a:ext uri="{FF2B5EF4-FFF2-40B4-BE49-F238E27FC236}">
                  <a16:creationId xmlns:a16="http://schemas.microsoft.com/office/drawing/2014/main" id="{98DF7DAD-98E7-5C6C-F9E7-7F4B0D0DD3D5}"/>
                </a:ext>
              </a:extLst>
            </p:cNvPr>
            <p:cNvSpPr txBox="1">
              <a:spLocks noChangeArrowheads="1"/>
            </p:cNvSpPr>
            <p:nvPr/>
          </p:nvSpPr>
          <p:spPr bwMode="auto">
            <a:xfrm>
              <a:off x="1488" y="3494"/>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FF0000"/>
                  </a:solidFill>
                </a:rPr>
                <a:t>Pruned supersets</a:t>
              </a:r>
              <a:endParaRPr lang="en-US" altLang="en-US" sz="2000" b="0">
                <a:solidFill>
                  <a:srgbClr val="FF0000"/>
                </a:solidFill>
                <a:sym typeface="Symbol" pitchFamily="18" charset="2"/>
              </a:endParaRPr>
            </a:p>
          </p:txBody>
        </p:sp>
      </p:grpSp>
    </p:spTree>
    <p:extLst>
      <p:ext uri="{BB962C8B-B14F-4D97-AF65-F5344CB8AC3E}">
        <p14:creationId xmlns:p14="http://schemas.microsoft.com/office/powerpoint/2010/main" val="3426753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Illustrating Apriori Principle</a:t>
            </a:r>
          </a:p>
        </p:txBody>
      </p:sp>
      <p:sp>
        <p:nvSpPr>
          <p:cNvPr id="18435"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18436"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graphicFrame>
        <p:nvGraphicFramePr>
          <p:cNvPr id="18437" name="Object 21"/>
          <p:cNvGraphicFramePr>
            <a:graphicFrameLocks noGrp="1" noChangeAspect="1"/>
          </p:cNvGraphicFramePr>
          <p:nvPr/>
        </p:nvGraphicFramePr>
        <p:xfrm>
          <a:off x="381000" y="1295400"/>
          <a:ext cx="3568700" cy="2146300"/>
        </p:xfrm>
        <a:graphic>
          <a:graphicData uri="http://schemas.openxmlformats.org/presentationml/2006/ole">
            <mc:AlternateContent xmlns:mc="http://schemas.openxmlformats.org/markup-compatibility/2006">
              <mc:Choice xmlns:v="urn:schemas-microsoft-com:vml" Requires="v">
                <p:oleObj name="Document" r:id="rId3" imgW="3352666" imgH="2016134" progId="Word.Document.8">
                  <p:embed/>
                </p:oleObj>
              </mc:Choice>
              <mc:Fallback>
                <p:oleObj name="Document" r:id="rId3" imgW="3352666" imgH="2016134" progId="Word.Document.8">
                  <p:embed/>
                  <p:pic>
                    <p:nvPicPr>
                      <p:cNvPr id="18437"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95400"/>
                        <a:ext cx="3568700" cy="214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Text Box 6"/>
          <p:cNvSpPr txBox="1">
            <a:spLocks noChangeArrowheads="1"/>
          </p:cNvSpPr>
          <p:nvPr/>
        </p:nvSpPr>
        <p:spPr bwMode="auto">
          <a:xfrm>
            <a:off x="5410200" y="13716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18439" name="Right Arrow 16"/>
          <p:cNvSpPr>
            <a:spLocks noChangeArrowheads="1"/>
          </p:cNvSpPr>
          <p:nvPr/>
        </p:nvSpPr>
        <p:spPr bwMode="auto">
          <a:xfrm>
            <a:off x="4114800" y="2286000"/>
            <a:ext cx="685800" cy="304800"/>
          </a:xfrm>
          <a:prstGeom prst="rightArrow">
            <a:avLst>
              <a:gd name="adj1" fmla="val 50000"/>
              <a:gd name="adj2" fmla="val 50000"/>
            </a:avLst>
          </a:prstGeom>
          <a:solidFill>
            <a:schemeClr val="tx1"/>
          </a:solidFill>
          <a:ln w="12700" algn="ctr">
            <a:solidFill>
              <a:schemeClr val="accent1"/>
            </a:solidFill>
            <a:round/>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graphicFrame>
        <p:nvGraphicFramePr>
          <p:cNvPr id="18440" name="Object 3"/>
          <p:cNvGraphicFramePr>
            <a:graphicFrameLocks noChangeAspect="1"/>
          </p:cNvGraphicFramePr>
          <p:nvPr/>
        </p:nvGraphicFramePr>
        <p:xfrm>
          <a:off x="5407025" y="1905000"/>
          <a:ext cx="2289175" cy="2498725"/>
        </p:xfrm>
        <a:graphic>
          <a:graphicData uri="http://schemas.openxmlformats.org/presentationml/2006/ole">
            <mc:AlternateContent xmlns:mc="http://schemas.openxmlformats.org/markup-compatibility/2006">
              <mc:Choice xmlns:v="urn:schemas-microsoft-com:vml" Requires="v">
                <p:oleObj name="Document" r:id="rId5" imgW="2289908" imgH="2495536" progId="Word.Document.8">
                  <p:embed/>
                </p:oleObj>
              </mc:Choice>
              <mc:Fallback>
                <p:oleObj name="Document" r:id="rId5" imgW="2289908" imgH="2495536" progId="Word.Document.8">
                  <p:embed/>
                  <p:pic>
                    <p:nvPicPr>
                      <p:cNvPr id="1844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1905000"/>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55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Illustrating Apriori Principle</a:t>
            </a:r>
          </a:p>
        </p:txBody>
      </p:sp>
      <p:graphicFrame>
        <p:nvGraphicFramePr>
          <p:cNvPr id="19459"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3" imgW="2289908" imgH="2495536" progId="Word.Document.8">
                  <p:embed/>
                </p:oleObj>
              </mc:Choice>
              <mc:Fallback>
                <p:oleObj name="Document" r:id="rId3" imgW="2289908" imgH="2495536" progId="Word.Document.8">
                  <p:embed/>
                  <p:pic>
                    <p:nvPicPr>
                      <p:cNvPr id="19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3352800" y="2133600"/>
          <a:ext cx="3246438" cy="1951038"/>
        </p:xfrm>
        <a:graphic>
          <a:graphicData uri="http://schemas.openxmlformats.org/presentationml/2006/ole">
            <mc:AlternateContent xmlns:mc="http://schemas.openxmlformats.org/markup-compatibility/2006">
              <mc:Choice xmlns:v="urn:schemas-microsoft-com:vml" Requires="v">
                <p:oleObj name="Document" r:id="rId5" imgW="3328641" imgH="2008846" progId="Word.Document.8">
                  <p:embed/>
                </p:oleObj>
              </mc:Choice>
              <mc:Fallback>
                <p:oleObj name="Document" r:id="rId5" imgW="3328641" imgH="2008846" progId="Word.Document.8">
                  <p:embed/>
                  <p:pic>
                    <p:nvPicPr>
                      <p:cNvPr id="19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133600"/>
                        <a:ext cx="3246438" cy="195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19462"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19463"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19465"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graphicFrame>
        <p:nvGraphicFramePr>
          <p:cNvPr id="10" name="Object 21"/>
          <p:cNvGraphicFramePr>
            <a:graphicFrameLocks noGrp="1" noChangeAspect="1"/>
          </p:cNvGraphicFramePr>
          <p:nvPr>
            <p:extLst>
              <p:ext uri="{D42A27DB-BD31-4B8C-83A1-F6EECF244321}">
                <p14:modId xmlns:p14="http://schemas.microsoft.com/office/powerpoint/2010/main" val="506488179"/>
              </p:ext>
            </p:extLst>
          </p:nvPr>
        </p:nvGraphicFramePr>
        <p:xfrm>
          <a:off x="7091424" y="312234"/>
          <a:ext cx="1900176" cy="1150434"/>
        </p:xfrm>
        <a:graphic>
          <a:graphicData uri="http://schemas.openxmlformats.org/presentationml/2006/ole">
            <mc:AlternateContent xmlns:mc="http://schemas.openxmlformats.org/markup-compatibility/2006">
              <mc:Choice xmlns:v="urn:schemas-microsoft-com:vml" Requires="v">
                <p:oleObj name="Document" r:id="rId7" imgW="3352666" imgH="2016134" progId="Word.Document.8">
                  <p:embed/>
                </p:oleObj>
              </mc:Choice>
              <mc:Fallback>
                <p:oleObj name="Document" r:id="rId7" imgW="3352666" imgH="2016134" progId="Word.Document.8">
                  <p:embed/>
                  <p:pic>
                    <p:nvPicPr>
                      <p:cNvPr id="9" name="Object 2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1424" y="312234"/>
                        <a:ext cx="1900176" cy="1150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6733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Association Rule Mining</a:t>
            </a:r>
          </a:p>
        </p:txBody>
      </p:sp>
      <p:sp>
        <p:nvSpPr>
          <p:cNvPr id="5123" name="Rectangle 3"/>
          <p:cNvSpPr>
            <a:spLocks noGrp="1" noChangeArrowheads="1"/>
          </p:cNvSpPr>
          <p:nvPr>
            <p:ph type="body" idx="1"/>
          </p:nvPr>
        </p:nvSpPr>
        <p:spPr>
          <a:xfrm>
            <a:off x="381000" y="1143000"/>
            <a:ext cx="8318500" cy="1143000"/>
          </a:xfrm>
        </p:spPr>
        <p:txBody>
          <a:bodyPr/>
          <a:lstStyle/>
          <a:p>
            <a:pPr>
              <a:lnSpc>
                <a:spcPct val="90000"/>
              </a:lnSpc>
            </a:pPr>
            <a:r>
              <a:rPr lang="en-US" altLang="en-US" sz="2400" dirty="0"/>
              <a:t>Given a set of transactions, find rules that will predict the occurrence of an item based on the occurrences of other items in the transaction</a:t>
            </a:r>
          </a:p>
        </p:txBody>
      </p:sp>
      <p:sp>
        <p:nvSpPr>
          <p:cNvPr id="5124" name="Text Box 4"/>
          <p:cNvSpPr txBox="1">
            <a:spLocks noChangeArrowheads="1"/>
          </p:cNvSpPr>
          <p:nvPr/>
        </p:nvSpPr>
        <p:spPr bwMode="auto">
          <a:xfrm>
            <a:off x="304800" y="2819400"/>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solidFill>
                  <a:srgbClr val="0C6D9C"/>
                </a:solidFill>
              </a:rPr>
              <a:t>Market-Basket transactions</a:t>
            </a:r>
          </a:p>
        </p:txBody>
      </p:sp>
      <p:graphicFrame>
        <p:nvGraphicFramePr>
          <p:cNvPr id="5125" name="Object 5"/>
          <p:cNvGraphicFramePr>
            <a:graphicFrameLocks noChangeAspect="1"/>
          </p:cNvGraphicFramePr>
          <p:nvPr/>
        </p:nvGraphicFramePr>
        <p:xfrm>
          <a:off x="228600" y="3429000"/>
          <a:ext cx="4343400" cy="2532063"/>
        </p:xfrm>
        <a:graphic>
          <a:graphicData uri="http://schemas.openxmlformats.org/presentationml/2006/ole">
            <mc:AlternateContent xmlns:mc="http://schemas.openxmlformats.org/markup-compatibility/2006">
              <mc:Choice xmlns:v="urn:schemas-microsoft-com:vml" Requires="v">
                <p:oleObj name="Document" r:id="rId3" imgW="3433292" imgH="1998228" progId="Word.Document.8">
                  <p:embed/>
                </p:oleObj>
              </mc:Choice>
              <mc:Fallback>
                <p:oleObj name="Document" r:id="rId3" imgW="3433292" imgH="1998228" progId="Word.Document.8">
                  <p:embed/>
                  <p:pic>
                    <p:nvPicPr>
                      <p:cNvPr id="5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29000"/>
                        <a:ext cx="434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p:cNvSpPr txBox="1">
            <a:spLocks noChangeArrowheads="1"/>
          </p:cNvSpPr>
          <p:nvPr/>
        </p:nvSpPr>
        <p:spPr bwMode="auto">
          <a:xfrm>
            <a:off x="4876800" y="304800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Example of Association Rules</a:t>
            </a:r>
          </a:p>
        </p:txBody>
      </p:sp>
      <p:sp>
        <p:nvSpPr>
          <p:cNvPr id="5127" name="Text Box 7"/>
          <p:cNvSpPr txBox="1">
            <a:spLocks noChangeArrowheads="1"/>
          </p:cNvSpPr>
          <p:nvPr/>
        </p:nvSpPr>
        <p:spPr bwMode="auto">
          <a:xfrm>
            <a:off x="5334000" y="3657600"/>
            <a:ext cx="3276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{Diaper} </a:t>
            </a:r>
            <a:r>
              <a:rPr lang="en-US" altLang="en-US" sz="1800" b="0">
                <a:sym typeface="Symbol" pitchFamily="18" charset="2"/>
              </a:rPr>
              <a:t> {Beer},</a:t>
            </a:r>
            <a:br>
              <a:rPr lang="en-US" altLang="en-US" sz="1800" b="0">
                <a:sym typeface="Symbol" pitchFamily="18" charset="2"/>
              </a:rPr>
            </a:br>
            <a:r>
              <a:rPr lang="en-US" altLang="en-US" sz="1800" b="0">
                <a:sym typeface="Symbol" pitchFamily="18" charset="2"/>
              </a:rPr>
              <a:t>{Milk, Bread}  {Eggs,Coke},</a:t>
            </a:r>
            <a:br>
              <a:rPr lang="en-US" altLang="en-US" sz="1800" b="0">
                <a:sym typeface="Symbol" pitchFamily="18" charset="2"/>
              </a:rPr>
            </a:br>
            <a:r>
              <a:rPr lang="en-US" altLang="en-US" sz="1800" b="0">
                <a:sym typeface="Symbol" pitchFamily="18" charset="2"/>
              </a:rPr>
              <a:t>{Beer, Bread}  {Milk},</a:t>
            </a:r>
          </a:p>
        </p:txBody>
      </p:sp>
      <p:sp>
        <p:nvSpPr>
          <p:cNvPr id="5128" name="Text Box 8"/>
          <p:cNvSpPr txBox="1">
            <a:spLocks noChangeArrowheads="1"/>
          </p:cNvSpPr>
          <p:nvPr/>
        </p:nvSpPr>
        <p:spPr bwMode="auto">
          <a:xfrm>
            <a:off x="4876800" y="495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t>Implication means co-occurrence, not causality!</a:t>
            </a:r>
          </a:p>
        </p:txBody>
      </p:sp>
    </p:spTree>
    <p:extLst>
      <p:ext uri="{BB962C8B-B14F-4D97-AF65-F5344CB8AC3E}">
        <p14:creationId xmlns:p14="http://schemas.microsoft.com/office/powerpoint/2010/main" val="3466195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Illustrating Apriori Principle</a:t>
            </a:r>
          </a:p>
        </p:txBody>
      </p:sp>
      <p:graphicFrame>
        <p:nvGraphicFramePr>
          <p:cNvPr id="20483"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04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3352800" y="2133600"/>
          <a:ext cx="3292475" cy="1981200"/>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04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329247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0486"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0487"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0489"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graphicFrame>
        <p:nvGraphicFramePr>
          <p:cNvPr id="10" name="Object 21"/>
          <p:cNvGraphicFramePr>
            <a:graphicFrameLocks noGrp="1" noChangeAspect="1"/>
          </p:cNvGraphicFramePr>
          <p:nvPr>
            <p:extLst>
              <p:ext uri="{D42A27DB-BD31-4B8C-83A1-F6EECF244321}">
                <p14:modId xmlns:p14="http://schemas.microsoft.com/office/powerpoint/2010/main" val="3691538341"/>
              </p:ext>
            </p:extLst>
          </p:nvPr>
        </p:nvGraphicFramePr>
        <p:xfrm>
          <a:off x="7091424" y="312234"/>
          <a:ext cx="1900176" cy="1150434"/>
        </p:xfrm>
        <a:graphic>
          <a:graphicData uri="http://schemas.openxmlformats.org/presentationml/2006/ole">
            <mc:AlternateContent xmlns:mc="http://schemas.openxmlformats.org/markup-compatibility/2006">
              <mc:Choice xmlns:v="urn:schemas-microsoft-com:vml" Requires="v">
                <p:oleObj name="Document" r:id="rId6" imgW="3352666" imgH="2016134" progId="Word.Document.8">
                  <p:embed/>
                </p:oleObj>
              </mc:Choice>
              <mc:Fallback>
                <p:oleObj name="Document" r:id="rId6" imgW="3352666" imgH="2016134" progId="Word.Document.8">
                  <p:embed/>
                  <p:pic>
                    <p:nvPicPr>
                      <p:cNvPr id="10" name="Object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1424" y="312234"/>
                        <a:ext cx="1900176" cy="1150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0828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Illustrating Apriori Principle</a:t>
            </a:r>
          </a:p>
        </p:txBody>
      </p:sp>
      <p:graphicFrame>
        <p:nvGraphicFramePr>
          <p:cNvPr id="21507"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15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15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4700588" y="4406900"/>
          <a:ext cx="3556000" cy="2130425"/>
        </p:xfrm>
        <a:graphic>
          <a:graphicData uri="http://schemas.openxmlformats.org/presentationml/2006/ole">
            <mc:AlternateContent xmlns:mc="http://schemas.openxmlformats.org/markup-compatibility/2006">
              <mc:Choice xmlns:v="urn:schemas-microsoft-com:vml" Requires="v">
                <p:oleObj name="Document" r:id="rId6" imgW="3637555" imgH="2179681" progId="Word.Document.8">
                  <p:embed/>
                </p:oleObj>
              </mc:Choice>
              <mc:Fallback>
                <p:oleObj name="Document" r:id="rId6" imgW="3637555" imgH="2179681" progId="Word.Document.8">
                  <p:embed/>
                  <p:pic>
                    <p:nvPicPr>
                      <p:cNvPr id="21509" name="Object 5"/>
                      <p:cNvPicPr>
                        <a:picLocks noChangeAspect="1" noChangeArrowheads="1"/>
                      </p:cNvPicPr>
                      <p:nvPr/>
                    </p:nvPicPr>
                    <p:blipFill>
                      <a:blip r:embed="rId7"/>
                      <a:srcRect/>
                      <a:stretch>
                        <a:fillRect/>
                      </a:stretch>
                    </p:blipFill>
                    <p:spPr bwMode="auto">
                      <a:xfrm>
                        <a:off x="4700588" y="4406900"/>
                        <a:ext cx="3556000"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1511"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1512"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1513"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5"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1516"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dirty="0">
                <a:latin typeface="Tahoma" pitchFamily="34" charset="0"/>
              </a:rPr>
              <a:t>If every subset is considered, </a:t>
            </a:r>
          </a:p>
          <a:p>
            <a:pPr>
              <a:spcBef>
                <a:spcPct val="0"/>
              </a:spcBef>
              <a:spcAft>
                <a:spcPct val="0"/>
              </a:spcAft>
              <a:buClrTx/>
              <a:buSzTx/>
              <a:buFontTx/>
              <a:buNone/>
            </a:pPr>
            <a:r>
              <a:rPr lang="en-US" altLang="en-US" sz="1800" b="0" dirty="0">
                <a:latin typeface="Tahoma" pitchFamily="34" charset="0"/>
              </a:rPr>
              <a:t>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1</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2</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3</a:t>
            </a:r>
            <a:r>
              <a:rPr lang="en-US" altLang="en-US" sz="1800" b="0" dirty="0">
                <a:latin typeface="Tahoma" pitchFamily="34" charset="0"/>
              </a:rPr>
              <a:t> </a:t>
            </a:r>
          </a:p>
          <a:p>
            <a:pPr>
              <a:spcBef>
                <a:spcPct val="0"/>
              </a:spcBef>
              <a:spcAft>
                <a:spcPct val="0"/>
              </a:spcAft>
              <a:buClrTx/>
              <a:buSzTx/>
              <a:buFontTx/>
              <a:buNone/>
            </a:pPr>
            <a:r>
              <a:rPr lang="en-US" altLang="en-US" sz="1800" b="0" dirty="0">
                <a:latin typeface="Tahoma" pitchFamily="34" charset="0"/>
              </a:rPr>
              <a:t>	6 + 15 + 20 = 41</a:t>
            </a:r>
          </a:p>
          <a:p>
            <a:pPr>
              <a:spcBef>
                <a:spcPct val="0"/>
              </a:spcBef>
              <a:spcAft>
                <a:spcPct val="0"/>
              </a:spcAft>
              <a:buClrTx/>
              <a:buSzTx/>
              <a:buFontTx/>
              <a:buNone/>
            </a:pPr>
            <a:r>
              <a:rPr lang="en-US" altLang="en-US" sz="1800" b="0" dirty="0">
                <a:latin typeface="Tahoma" pitchFamily="34" charset="0"/>
              </a:rPr>
              <a:t>With support-based pruning,</a:t>
            </a:r>
          </a:p>
          <a:p>
            <a:pPr>
              <a:spcBef>
                <a:spcPct val="0"/>
              </a:spcBef>
              <a:spcAft>
                <a:spcPct val="0"/>
              </a:spcAft>
              <a:buClrTx/>
              <a:buSzTx/>
              <a:buFontTx/>
              <a:buNone/>
            </a:pPr>
            <a:r>
              <a:rPr lang="en-US" altLang="en-US" sz="1800" b="0" dirty="0">
                <a:latin typeface="Tahoma" pitchFamily="34" charset="0"/>
              </a:rPr>
              <a:t>	6 + 6 + 4 = 16</a:t>
            </a:r>
          </a:p>
        </p:txBody>
      </p:sp>
      <p:sp>
        <p:nvSpPr>
          <p:cNvPr id="13" name="Text Box 13"/>
          <p:cNvSpPr txBox="1">
            <a:spLocks noChangeArrowheads="1"/>
          </p:cNvSpPr>
          <p:nvPr/>
        </p:nvSpPr>
        <p:spPr bwMode="auto">
          <a:xfrm>
            <a:off x="304800" y="4384111"/>
            <a:ext cx="3290170" cy="1788090"/>
          </a:xfrm>
          <a:prstGeom prst="rect">
            <a:avLst/>
          </a:prstGeom>
          <a:solidFill>
            <a:srgbClr val="CCFFFF"/>
          </a:solidFill>
          <a:ln w="9525">
            <a:solidFill>
              <a:schemeClr val="tx1"/>
            </a:solidFill>
            <a:miter lim="800000"/>
            <a:headEnd/>
            <a:tailEnd/>
          </a:ln>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dirty="0">
                <a:latin typeface="Tahoma" pitchFamily="34" charset="0"/>
              </a:rPr>
              <a:t>If every subset is considered, </a:t>
            </a:r>
          </a:p>
          <a:p>
            <a:pPr>
              <a:spcBef>
                <a:spcPct val="0"/>
              </a:spcBef>
              <a:spcAft>
                <a:spcPct val="0"/>
              </a:spcAft>
              <a:buClrTx/>
              <a:buSzTx/>
              <a:buFontTx/>
              <a:buNone/>
            </a:pPr>
            <a:r>
              <a:rPr lang="en-US" altLang="en-US" sz="1800" b="0" dirty="0">
                <a:latin typeface="Tahoma" pitchFamily="34" charset="0"/>
              </a:rPr>
              <a:t>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1</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2</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3</a:t>
            </a:r>
            <a:r>
              <a:rPr lang="en-US" altLang="en-US" sz="1800" b="0" dirty="0">
                <a:latin typeface="Tahoma" pitchFamily="34" charset="0"/>
              </a:rPr>
              <a:t> </a:t>
            </a:r>
          </a:p>
          <a:p>
            <a:pPr>
              <a:spcBef>
                <a:spcPct val="0"/>
              </a:spcBef>
              <a:spcAft>
                <a:spcPct val="0"/>
              </a:spcAft>
              <a:buClrTx/>
              <a:buSzTx/>
              <a:buFontTx/>
              <a:buNone/>
            </a:pPr>
            <a:r>
              <a:rPr lang="en-US" altLang="en-US" sz="1800" b="0" dirty="0">
                <a:latin typeface="Tahoma" pitchFamily="34" charset="0"/>
              </a:rPr>
              <a:t>	6 + 15 + 20 = 41</a:t>
            </a:r>
          </a:p>
          <a:p>
            <a:pPr>
              <a:spcBef>
                <a:spcPct val="0"/>
              </a:spcBef>
              <a:spcAft>
                <a:spcPct val="0"/>
              </a:spcAft>
              <a:buClrTx/>
              <a:buSzTx/>
              <a:buFontTx/>
              <a:buNone/>
            </a:pPr>
            <a:r>
              <a:rPr lang="en-US" altLang="en-US" sz="1800" b="0" dirty="0">
                <a:latin typeface="Tahoma" pitchFamily="34" charset="0"/>
              </a:rPr>
              <a:t>With support-based pruning,</a:t>
            </a:r>
          </a:p>
          <a:p>
            <a:pPr>
              <a:spcBef>
                <a:spcPct val="0"/>
              </a:spcBef>
              <a:spcAft>
                <a:spcPct val="0"/>
              </a:spcAft>
              <a:buClrTx/>
              <a:buSzTx/>
              <a:buFontTx/>
              <a:buNone/>
            </a:pPr>
            <a:r>
              <a:rPr lang="en-US" altLang="en-US" sz="1800" b="0" dirty="0">
                <a:latin typeface="Tahoma" pitchFamily="34" charset="0"/>
              </a:rPr>
              <a:t>	6 + 6 + 4 = 16</a:t>
            </a:r>
          </a:p>
          <a:p>
            <a:pPr>
              <a:spcBef>
                <a:spcPct val="0"/>
              </a:spcBef>
              <a:spcAft>
                <a:spcPct val="0"/>
              </a:spcAft>
              <a:buClrTx/>
              <a:buSzTx/>
              <a:buFontTx/>
              <a:buNone/>
            </a:pPr>
            <a:endParaRPr lang="en-US" altLang="en-US" sz="1800" b="0" dirty="0">
              <a:solidFill>
                <a:srgbClr val="FF0000"/>
              </a:solidFill>
              <a:latin typeface="Tahoma" pitchFamily="34" charset="0"/>
            </a:endParaRPr>
          </a:p>
        </p:txBody>
      </p:sp>
      <p:graphicFrame>
        <p:nvGraphicFramePr>
          <p:cNvPr id="14" name="Object 21"/>
          <p:cNvGraphicFramePr>
            <a:graphicFrameLocks noGrp="1" noChangeAspect="1"/>
          </p:cNvGraphicFramePr>
          <p:nvPr>
            <p:extLst>
              <p:ext uri="{D42A27DB-BD31-4B8C-83A1-F6EECF244321}">
                <p14:modId xmlns:p14="http://schemas.microsoft.com/office/powerpoint/2010/main" val="1810619621"/>
              </p:ext>
            </p:extLst>
          </p:nvPr>
        </p:nvGraphicFramePr>
        <p:xfrm>
          <a:off x="7091424" y="304800"/>
          <a:ext cx="1900176" cy="1150434"/>
        </p:xfrm>
        <a:graphic>
          <a:graphicData uri="http://schemas.openxmlformats.org/presentationml/2006/ole">
            <mc:AlternateContent xmlns:mc="http://schemas.openxmlformats.org/markup-compatibility/2006">
              <mc:Choice xmlns:v="urn:schemas-microsoft-com:vml" Requires="v">
                <p:oleObj name="Document" r:id="rId8" imgW="3352666" imgH="2016134" progId="Word.Document.8">
                  <p:embed/>
                </p:oleObj>
              </mc:Choice>
              <mc:Fallback>
                <p:oleObj name="Document" r:id="rId8" imgW="3352666" imgH="2016134" progId="Word.Document.8">
                  <p:embed/>
                  <p:pic>
                    <p:nvPicPr>
                      <p:cNvPr id="10" name="Object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1424" y="304800"/>
                        <a:ext cx="1900176" cy="1150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20906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Illustrating Apriori Principle</a:t>
            </a:r>
          </a:p>
        </p:txBody>
      </p:sp>
      <p:graphicFrame>
        <p:nvGraphicFramePr>
          <p:cNvPr id="22531"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253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25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954627043"/>
              </p:ext>
            </p:extLst>
          </p:nvPr>
        </p:nvGraphicFramePr>
        <p:xfrm>
          <a:off x="4876800" y="4572000"/>
          <a:ext cx="3094038" cy="1508125"/>
        </p:xfrm>
        <a:graphic>
          <a:graphicData uri="http://schemas.openxmlformats.org/presentationml/2006/ole">
            <mc:AlternateContent xmlns:mc="http://schemas.openxmlformats.org/markup-compatibility/2006">
              <mc:Choice xmlns:v="urn:schemas-microsoft-com:vml" Requires="v">
                <p:oleObj name="Document" r:id="rId6" imgW="3122634" imgH="1526065" progId="Word.Document.8">
                  <p:embed/>
                </p:oleObj>
              </mc:Choice>
              <mc:Fallback>
                <p:oleObj name="Document" r:id="rId6" imgW="3122634" imgH="1526065" progId="Word.Document.8">
                  <p:embed/>
                  <p:pic>
                    <p:nvPicPr>
                      <p:cNvPr id="22533" name="Object 5"/>
                      <p:cNvPicPr>
                        <a:picLocks noChangeAspect="1" noChangeArrowheads="1"/>
                      </p:cNvPicPr>
                      <p:nvPr/>
                    </p:nvPicPr>
                    <p:blipFill>
                      <a:blip r:embed="rId7"/>
                      <a:srcRect/>
                      <a:stretch>
                        <a:fillRect/>
                      </a:stretch>
                    </p:blipFill>
                    <p:spPr bwMode="auto">
                      <a:xfrm>
                        <a:off x="4876800" y="4572000"/>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2535"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2536"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2537"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9"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2540" name="Text Box 13"/>
          <p:cNvSpPr txBox="1">
            <a:spLocks noChangeArrowheads="1"/>
          </p:cNvSpPr>
          <p:nvPr/>
        </p:nvSpPr>
        <p:spPr bwMode="auto">
          <a:xfrm>
            <a:off x="304800" y="4384111"/>
            <a:ext cx="3290170" cy="1788090"/>
          </a:xfrm>
          <a:prstGeom prst="rect">
            <a:avLst/>
          </a:prstGeom>
          <a:solidFill>
            <a:srgbClr val="CCFFFF"/>
          </a:solidFill>
          <a:ln w="9525">
            <a:solidFill>
              <a:schemeClr val="tx1"/>
            </a:solidFill>
            <a:miter lim="800000"/>
            <a:headEnd/>
            <a:tailEnd/>
          </a:ln>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dirty="0">
                <a:latin typeface="Tahoma" pitchFamily="34" charset="0"/>
              </a:rPr>
              <a:t>If every subset is considered, </a:t>
            </a:r>
          </a:p>
          <a:p>
            <a:pPr>
              <a:spcBef>
                <a:spcPct val="0"/>
              </a:spcBef>
              <a:spcAft>
                <a:spcPct val="0"/>
              </a:spcAft>
              <a:buClrTx/>
              <a:buSzTx/>
              <a:buFontTx/>
              <a:buNone/>
            </a:pPr>
            <a:r>
              <a:rPr lang="en-US" altLang="en-US" sz="1800" b="0" dirty="0">
                <a:latin typeface="Tahoma" pitchFamily="34" charset="0"/>
              </a:rPr>
              <a:t>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1</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2</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3</a:t>
            </a:r>
            <a:r>
              <a:rPr lang="en-US" altLang="en-US" sz="1800" b="0" dirty="0">
                <a:latin typeface="Tahoma" pitchFamily="34" charset="0"/>
              </a:rPr>
              <a:t> </a:t>
            </a:r>
          </a:p>
          <a:p>
            <a:pPr>
              <a:spcBef>
                <a:spcPct val="0"/>
              </a:spcBef>
              <a:spcAft>
                <a:spcPct val="0"/>
              </a:spcAft>
              <a:buClrTx/>
              <a:buSzTx/>
              <a:buFontTx/>
              <a:buNone/>
            </a:pPr>
            <a:r>
              <a:rPr lang="en-US" altLang="en-US" sz="1800" b="0" dirty="0">
                <a:latin typeface="Tahoma" pitchFamily="34" charset="0"/>
              </a:rPr>
              <a:t>	6 + 15 + 20 = 41</a:t>
            </a:r>
          </a:p>
          <a:p>
            <a:pPr>
              <a:spcBef>
                <a:spcPct val="0"/>
              </a:spcBef>
              <a:spcAft>
                <a:spcPct val="0"/>
              </a:spcAft>
              <a:buClrTx/>
              <a:buSzTx/>
              <a:buFontTx/>
              <a:buNone/>
            </a:pPr>
            <a:r>
              <a:rPr lang="en-US" altLang="en-US" sz="1800" b="0" dirty="0">
                <a:latin typeface="Tahoma" pitchFamily="34" charset="0"/>
              </a:rPr>
              <a:t>With support-based pruning,</a:t>
            </a:r>
          </a:p>
          <a:p>
            <a:pPr>
              <a:spcBef>
                <a:spcPct val="0"/>
              </a:spcBef>
              <a:spcAft>
                <a:spcPct val="0"/>
              </a:spcAft>
              <a:buClrTx/>
              <a:buSzTx/>
              <a:buFontTx/>
              <a:buNone/>
            </a:pPr>
            <a:r>
              <a:rPr lang="en-US" altLang="en-US" sz="1800" b="0" dirty="0">
                <a:latin typeface="Tahoma" pitchFamily="34" charset="0"/>
              </a:rPr>
              <a:t>	6 + 6 + 4 = 16</a:t>
            </a:r>
          </a:p>
          <a:p>
            <a:pPr>
              <a:spcBef>
                <a:spcPct val="0"/>
              </a:spcBef>
              <a:spcAft>
                <a:spcPct val="0"/>
              </a:spcAft>
              <a:buClrTx/>
              <a:buSzTx/>
              <a:buFontTx/>
              <a:buNone/>
            </a:pPr>
            <a:r>
              <a:rPr lang="en-US" altLang="en-US" sz="1800" b="0" dirty="0">
                <a:latin typeface="Tahoma" pitchFamily="34" charset="0"/>
              </a:rPr>
              <a:t>	</a:t>
            </a:r>
            <a:endParaRPr lang="en-US" altLang="en-US" sz="1800" b="0" dirty="0">
              <a:solidFill>
                <a:srgbClr val="FF0000"/>
              </a:solidFill>
              <a:latin typeface="Tahoma" pitchFamily="34" charset="0"/>
            </a:endParaRPr>
          </a:p>
        </p:txBody>
      </p:sp>
      <p:graphicFrame>
        <p:nvGraphicFramePr>
          <p:cNvPr id="13" name="Object 21"/>
          <p:cNvGraphicFramePr>
            <a:graphicFrameLocks noGrp="1" noChangeAspect="1"/>
          </p:cNvGraphicFramePr>
          <p:nvPr>
            <p:extLst>
              <p:ext uri="{D42A27DB-BD31-4B8C-83A1-F6EECF244321}">
                <p14:modId xmlns:p14="http://schemas.microsoft.com/office/powerpoint/2010/main" val="3691538341"/>
              </p:ext>
            </p:extLst>
          </p:nvPr>
        </p:nvGraphicFramePr>
        <p:xfrm>
          <a:off x="7091424" y="312234"/>
          <a:ext cx="1900176" cy="1150434"/>
        </p:xfrm>
        <a:graphic>
          <a:graphicData uri="http://schemas.openxmlformats.org/presentationml/2006/ole">
            <mc:AlternateContent xmlns:mc="http://schemas.openxmlformats.org/markup-compatibility/2006">
              <mc:Choice xmlns:v="urn:schemas-microsoft-com:vml" Requires="v">
                <p:oleObj name="Document" r:id="rId8" imgW="3352666" imgH="2016134" progId="Word.Document.8">
                  <p:embed/>
                </p:oleObj>
              </mc:Choice>
              <mc:Fallback>
                <p:oleObj name="Document" r:id="rId8" imgW="3352666" imgH="2016134" progId="Word.Document.8">
                  <p:embed/>
                  <p:pic>
                    <p:nvPicPr>
                      <p:cNvPr id="10" name="Object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1424" y="312234"/>
                        <a:ext cx="1900176" cy="1150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87586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Illustrating Apriori Principle</a:t>
            </a:r>
          </a:p>
        </p:txBody>
      </p:sp>
      <p:graphicFrame>
        <p:nvGraphicFramePr>
          <p:cNvPr id="22531"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3" imgW="2289908" imgH="2495536" progId="Word.Document.8">
                  <p:embed/>
                </p:oleObj>
              </mc:Choice>
              <mc:Fallback>
                <p:oleObj name="Document" r:id="rId3" imgW="2289908" imgH="2495536" progId="Word.Document.8">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name="Document" r:id="rId5" imgW="3328641" imgH="2008846" progId="Word.Document.8">
                  <p:embed/>
                </p:oleObj>
              </mc:Choice>
              <mc:Fallback>
                <p:oleObj name="Document" r:id="rId5" imgW="3328641" imgH="2008846" progId="Word.Document.8">
                  <p:embed/>
                  <p:pic>
                    <p:nvPicPr>
                      <p:cNvPr id="22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2795107769"/>
              </p:ext>
            </p:extLst>
          </p:nvPr>
        </p:nvGraphicFramePr>
        <p:xfrm>
          <a:off x="4876800" y="4572000"/>
          <a:ext cx="3094038" cy="1508125"/>
        </p:xfrm>
        <a:graphic>
          <a:graphicData uri="http://schemas.openxmlformats.org/presentationml/2006/ole">
            <mc:AlternateContent xmlns:mc="http://schemas.openxmlformats.org/markup-compatibility/2006">
              <mc:Choice xmlns:v="urn:schemas-microsoft-com:vml" Requires="v">
                <p:oleObj name="Document" r:id="rId7" imgW="3122634" imgH="1524623" progId="Word.Document.8">
                  <p:embed/>
                </p:oleObj>
              </mc:Choice>
              <mc:Fallback>
                <p:oleObj name="Document" r:id="rId7" imgW="3122634" imgH="1524623" progId="Word.Document.8">
                  <p:embed/>
                  <p:pic>
                    <p:nvPicPr>
                      <p:cNvPr id="22533" name="Object 5"/>
                      <p:cNvPicPr>
                        <a:picLocks noChangeAspect="1" noChangeArrowheads="1"/>
                      </p:cNvPicPr>
                      <p:nvPr/>
                    </p:nvPicPr>
                    <p:blipFill>
                      <a:blip r:embed="rId8"/>
                      <a:srcRect/>
                      <a:stretch>
                        <a:fillRect/>
                      </a:stretch>
                    </p:blipFill>
                    <p:spPr bwMode="auto">
                      <a:xfrm>
                        <a:off x="4876800" y="4572000"/>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2535"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2536"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2537"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9"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2540" name="Text Box 13"/>
          <p:cNvSpPr txBox="1">
            <a:spLocks noChangeArrowheads="1"/>
          </p:cNvSpPr>
          <p:nvPr/>
        </p:nvSpPr>
        <p:spPr bwMode="auto">
          <a:xfrm>
            <a:off x="304800" y="4384111"/>
            <a:ext cx="3290170" cy="1788090"/>
          </a:xfrm>
          <a:prstGeom prst="rect">
            <a:avLst/>
          </a:prstGeom>
          <a:solidFill>
            <a:srgbClr val="CCFFFF"/>
          </a:solidFill>
          <a:ln w="9525">
            <a:solidFill>
              <a:schemeClr val="tx1"/>
            </a:solidFill>
            <a:miter lim="800000"/>
            <a:headEnd/>
            <a:tailEnd/>
          </a:ln>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dirty="0">
                <a:latin typeface="Tahoma" pitchFamily="34" charset="0"/>
              </a:rPr>
              <a:t>If every subset is considered, </a:t>
            </a:r>
          </a:p>
          <a:p>
            <a:pPr>
              <a:spcBef>
                <a:spcPct val="0"/>
              </a:spcBef>
              <a:spcAft>
                <a:spcPct val="0"/>
              </a:spcAft>
              <a:buClrTx/>
              <a:buSzTx/>
              <a:buFontTx/>
              <a:buNone/>
            </a:pPr>
            <a:r>
              <a:rPr lang="en-US" altLang="en-US" sz="1800" b="0" dirty="0">
                <a:latin typeface="Tahoma" pitchFamily="34" charset="0"/>
              </a:rPr>
              <a:t>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1</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2</a:t>
            </a:r>
            <a:r>
              <a:rPr lang="en-US" altLang="en-US" sz="1800" b="0" dirty="0">
                <a:latin typeface="Tahoma" pitchFamily="34" charset="0"/>
              </a:rPr>
              <a:t> + </a:t>
            </a:r>
            <a:r>
              <a:rPr lang="en-US" altLang="en-US" sz="1800" b="0" baseline="30000" dirty="0">
                <a:latin typeface="Tahoma" pitchFamily="34" charset="0"/>
              </a:rPr>
              <a:t>6</a:t>
            </a:r>
            <a:r>
              <a:rPr lang="en-US" altLang="en-US" sz="1800" b="0" dirty="0">
                <a:latin typeface="Tahoma" pitchFamily="34" charset="0"/>
              </a:rPr>
              <a:t>C</a:t>
            </a:r>
            <a:r>
              <a:rPr lang="en-US" altLang="en-US" sz="1800" b="0" baseline="-25000" dirty="0">
                <a:latin typeface="Tahoma" pitchFamily="34" charset="0"/>
              </a:rPr>
              <a:t>3</a:t>
            </a:r>
            <a:r>
              <a:rPr lang="en-US" altLang="en-US" sz="1800" b="0" dirty="0">
                <a:latin typeface="Tahoma" pitchFamily="34" charset="0"/>
              </a:rPr>
              <a:t> </a:t>
            </a:r>
          </a:p>
          <a:p>
            <a:pPr>
              <a:spcBef>
                <a:spcPct val="0"/>
              </a:spcBef>
              <a:spcAft>
                <a:spcPct val="0"/>
              </a:spcAft>
              <a:buClrTx/>
              <a:buSzTx/>
              <a:buFontTx/>
              <a:buNone/>
            </a:pPr>
            <a:r>
              <a:rPr lang="en-US" altLang="en-US" sz="1800" b="0" dirty="0">
                <a:latin typeface="Tahoma" pitchFamily="34" charset="0"/>
              </a:rPr>
              <a:t>	6 + 15 + 20 = 41</a:t>
            </a:r>
          </a:p>
          <a:p>
            <a:pPr>
              <a:spcBef>
                <a:spcPct val="0"/>
              </a:spcBef>
              <a:spcAft>
                <a:spcPct val="0"/>
              </a:spcAft>
              <a:buClrTx/>
              <a:buSzTx/>
              <a:buFontTx/>
              <a:buNone/>
            </a:pPr>
            <a:r>
              <a:rPr lang="en-US" altLang="en-US" sz="1800" b="0" dirty="0">
                <a:latin typeface="Tahoma" pitchFamily="34" charset="0"/>
              </a:rPr>
              <a:t>With support-based pruning,</a:t>
            </a:r>
          </a:p>
          <a:p>
            <a:pPr>
              <a:spcBef>
                <a:spcPct val="0"/>
              </a:spcBef>
              <a:spcAft>
                <a:spcPct val="0"/>
              </a:spcAft>
              <a:buClrTx/>
              <a:buSzTx/>
              <a:buFontTx/>
              <a:buNone/>
            </a:pPr>
            <a:r>
              <a:rPr lang="en-US" altLang="en-US" sz="1800" b="0" dirty="0">
                <a:latin typeface="Tahoma" pitchFamily="34" charset="0"/>
              </a:rPr>
              <a:t>	6 + 6 + 4 = 16</a:t>
            </a:r>
          </a:p>
          <a:p>
            <a:pPr>
              <a:spcBef>
                <a:spcPct val="0"/>
              </a:spcBef>
              <a:spcAft>
                <a:spcPct val="0"/>
              </a:spcAft>
              <a:buClrTx/>
              <a:buSzTx/>
              <a:buFontTx/>
              <a:buNone/>
            </a:pPr>
            <a:r>
              <a:rPr lang="en-US" altLang="en-US" sz="1800" b="0" dirty="0">
                <a:latin typeface="Tahoma" pitchFamily="34" charset="0"/>
              </a:rPr>
              <a:t>	</a:t>
            </a:r>
            <a:r>
              <a:rPr lang="en-US" altLang="en-US" sz="1800" b="0" dirty="0">
                <a:solidFill>
                  <a:srgbClr val="FF0000"/>
                </a:solidFill>
                <a:latin typeface="Tahoma" pitchFamily="34" charset="0"/>
              </a:rPr>
              <a:t>6 + 6 + 1 = 13</a:t>
            </a:r>
          </a:p>
        </p:txBody>
      </p:sp>
      <p:graphicFrame>
        <p:nvGraphicFramePr>
          <p:cNvPr id="13" name="Object 21"/>
          <p:cNvGraphicFramePr>
            <a:graphicFrameLocks noGrp="1" noChangeAspect="1"/>
          </p:cNvGraphicFramePr>
          <p:nvPr>
            <p:extLst>
              <p:ext uri="{D42A27DB-BD31-4B8C-83A1-F6EECF244321}">
                <p14:modId xmlns:p14="http://schemas.microsoft.com/office/powerpoint/2010/main" val="3691538341"/>
              </p:ext>
            </p:extLst>
          </p:nvPr>
        </p:nvGraphicFramePr>
        <p:xfrm>
          <a:off x="7091424" y="312234"/>
          <a:ext cx="1900176" cy="1150434"/>
        </p:xfrm>
        <a:graphic>
          <a:graphicData uri="http://schemas.openxmlformats.org/presentationml/2006/ole">
            <mc:AlternateContent xmlns:mc="http://schemas.openxmlformats.org/markup-compatibility/2006">
              <mc:Choice xmlns:v="urn:schemas-microsoft-com:vml" Requires="v">
                <p:oleObj name="Document" r:id="rId9" imgW="3352666" imgH="2016134" progId="Word.Document.8">
                  <p:embed/>
                </p:oleObj>
              </mc:Choice>
              <mc:Fallback>
                <p:oleObj name="Document" r:id="rId9" imgW="3352666" imgH="2016134" progId="Word.Document.8">
                  <p:embed/>
                  <p:pic>
                    <p:nvPicPr>
                      <p:cNvPr id="10" name="Object 2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1424" y="312234"/>
                        <a:ext cx="1900176" cy="1150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20353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AF8A-BA99-C409-FB57-4C55B55DF9C0}"/>
              </a:ext>
            </a:extLst>
          </p:cNvPr>
          <p:cNvSpPr>
            <a:spLocks noGrp="1"/>
          </p:cNvSpPr>
          <p:nvPr>
            <p:ph type="title"/>
          </p:nvPr>
        </p:nvSpPr>
        <p:spPr/>
        <p:txBody>
          <a:bodyPr/>
          <a:lstStyle/>
          <a:p>
            <a:r>
              <a:rPr lang="en-US"/>
              <a:t>Apriori Algorithm</a:t>
            </a:r>
            <a:endParaRPr lang="en-US" dirty="0"/>
          </a:p>
        </p:txBody>
      </p:sp>
      <p:pic>
        <p:nvPicPr>
          <p:cNvPr id="4" name="Picture 3" descr="A screenshot of a computer&#10;&#10;Description automatically generated">
            <a:extLst>
              <a:ext uri="{FF2B5EF4-FFF2-40B4-BE49-F238E27FC236}">
                <a16:creationId xmlns:a16="http://schemas.microsoft.com/office/drawing/2014/main" id="{5C31E282-8897-DF23-5F16-BBCEE4A27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7772400" cy="4267200"/>
          </a:xfrm>
          <a:prstGeom prst="rect">
            <a:avLst/>
          </a:prstGeom>
        </p:spPr>
      </p:pic>
    </p:spTree>
    <p:extLst>
      <p:ext uri="{BB962C8B-B14F-4D97-AF65-F5344CB8AC3E}">
        <p14:creationId xmlns:p14="http://schemas.microsoft.com/office/powerpoint/2010/main" val="2614394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BCE4-9FC3-AC85-B066-503391550941}"/>
              </a:ext>
            </a:extLst>
          </p:cNvPr>
          <p:cNvSpPr>
            <a:spLocks noGrp="1"/>
          </p:cNvSpPr>
          <p:nvPr>
            <p:ph type="title"/>
          </p:nvPr>
        </p:nvSpPr>
        <p:spPr/>
        <p:txBody>
          <a:bodyPr/>
          <a:lstStyle/>
          <a:p>
            <a:r>
              <a:rPr lang="en-US" dirty="0"/>
              <a:t>Characteristics</a:t>
            </a:r>
          </a:p>
        </p:txBody>
      </p:sp>
      <p:sp>
        <p:nvSpPr>
          <p:cNvPr id="3" name="Content Placeholder 2">
            <a:extLst>
              <a:ext uri="{FF2B5EF4-FFF2-40B4-BE49-F238E27FC236}">
                <a16:creationId xmlns:a16="http://schemas.microsoft.com/office/drawing/2014/main" id="{E0ADD106-761F-7864-882A-EFA32CAF9679}"/>
              </a:ext>
            </a:extLst>
          </p:cNvPr>
          <p:cNvSpPr>
            <a:spLocks noGrp="1"/>
          </p:cNvSpPr>
          <p:nvPr>
            <p:ph idx="1"/>
          </p:nvPr>
        </p:nvSpPr>
        <p:spPr/>
        <p:txBody>
          <a:bodyPr/>
          <a:lstStyle/>
          <a:p>
            <a:pPr algn="just"/>
            <a:r>
              <a:rPr lang="en-US" sz="2400" b="0" i="0" u="none" strike="noStrike" baseline="0" dirty="0">
                <a:latin typeface="CMR10"/>
              </a:rPr>
              <a:t>The frequent itemset generation part of the </a:t>
            </a:r>
            <a:r>
              <a:rPr lang="en-US" sz="2400" b="0" i="1" u="none" strike="noStrike" baseline="0" dirty="0" err="1">
                <a:latin typeface="CMTI10"/>
              </a:rPr>
              <a:t>Apriori</a:t>
            </a:r>
            <a:r>
              <a:rPr lang="en-US" sz="2400" b="0" i="1" u="none" strike="noStrike" baseline="0" dirty="0">
                <a:latin typeface="CMTI10"/>
              </a:rPr>
              <a:t> </a:t>
            </a:r>
            <a:r>
              <a:rPr lang="en-US" sz="2400" b="0" i="0" u="none" strike="noStrike" baseline="0" dirty="0">
                <a:latin typeface="CMR10"/>
              </a:rPr>
              <a:t>algorithm has two important characteristics. </a:t>
            </a:r>
          </a:p>
          <a:p>
            <a:pPr algn="just"/>
            <a:r>
              <a:rPr lang="en-US" sz="2400" b="0" i="0" u="none" strike="noStrike" baseline="0" dirty="0">
                <a:latin typeface="CMR10"/>
              </a:rPr>
              <a:t>First, it is a </a:t>
            </a:r>
            <a:r>
              <a:rPr lang="en-US" sz="2400" b="1" i="0" u="none" strike="noStrike" baseline="0" dirty="0">
                <a:latin typeface="CMBX10"/>
              </a:rPr>
              <a:t>level-wise </a:t>
            </a:r>
            <a:r>
              <a:rPr lang="en-US" sz="2400" b="0" i="0" u="none" strike="noStrike" baseline="0" dirty="0">
                <a:latin typeface="CMR10"/>
              </a:rPr>
              <a:t>algorithm; i.e., it traverses the itemset lattice one level at a time, from frequent 1-itemsets to the maximum size of frequent </a:t>
            </a:r>
            <a:r>
              <a:rPr lang="en-US" sz="2400" b="0" i="0" u="none" strike="noStrike" baseline="0" dirty="0" err="1">
                <a:latin typeface="CMR10"/>
              </a:rPr>
              <a:t>itemsets</a:t>
            </a:r>
            <a:r>
              <a:rPr lang="en-US" sz="2400" b="0" i="0" u="none" strike="noStrike" baseline="0" dirty="0">
                <a:latin typeface="CMR10"/>
              </a:rPr>
              <a:t>. </a:t>
            </a:r>
          </a:p>
          <a:p>
            <a:pPr algn="just"/>
            <a:r>
              <a:rPr lang="en-US" sz="2400" b="0" i="0" u="none" strike="noStrike" baseline="0" dirty="0">
                <a:latin typeface="CMR10"/>
              </a:rPr>
              <a:t>Second, it employs a </a:t>
            </a:r>
            <a:r>
              <a:rPr lang="en-US" sz="2400" b="1" i="0" u="none" strike="noStrike" baseline="0" dirty="0">
                <a:latin typeface="CMBX10"/>
              </a:rPr>
              <a:t>generate-and-test </a:t>
            </a:r>
            <a:r>
              <a:rPr lang="en-US" sz="2400" b="0" i="0" u="none" strike="noStrike" baseline="0" dirty="0">
                <a:latin typeface="CMR10"/>
              </a:rPr>
              <a:t>strategy for finding frequent </a:t>
            </a:r>
            <a:r>
              <a:rPr lang="en-US" sz="2400" b="0" i="0" u="none" strike="noStrike" baseline="0" dirty="0" err="1">
                <a:latin typeface="CMR10"/>
              </a:rPr>
              <a:t>itemsets</a:t>
            </a:r>
            <a:r>
              <a:rPr lang="en-US" sz="2400" b="0" i="0" u="none" strike="noStrike" baseline="0" dirty="0">
                <a:latin typeface="CMR10"/>
              </a:rPr>
              <a:t>. At each iteration, new candidate </a:t>
            </a:r>
            <a:r>
              <a:rPr lang="en-US" sz="2400" b="0" i="0" u="none" strike="noStrike" baseline="0" dirty="0" err="1">
                <a:latin typeface="CMR10"/>
              </a:rPr>
              <a:t>itemsets</a:t>
            </a:r>
            <a:r>
              <a:rPr lang="en-US" sz="2400" b="0" i="0" u="none" strike="noStrike" baseline="0" dirty="0">
                <a:latin typeface="CMR10"/>
              </a:rPr>
              <a:t> are generated from the frequent </a:t>
            </a:r>
            <a:r>
              <a:rPr lang="en-US" sz="2400" b="0" i="0" u="none" strike="noStrike" baseline="0" dirty="0" err="1">
                <a:latin typeface="CMR10"/>
              </a:rPr>
              <a:t>itemsets</a:t>
            </a:r>
            <a:r>
              <a:rPr lang="en-US" sz="2400" b="0" i="0" u="none" strike="noStrike" baseline="0" dirty="0">
                <a:latin typeface="CMR10"/>
              </a:rPr>
              <a:t> found in the previous iteration. The support for each candidate is then counted and tested against the </a:t>
            </a:r>
            <a:r>
              <a:rPr lang="en-US" sz="2400" b="0" i="1" u="none" strike="noStrike" baseline="0" dirty="0" err="1">
                <a:latin typeface="CMMI10"/>
              </a:rPr>
              <a:t>minsup</a:t>
            </a:r>
            <a:r>
              <a:rPr lang="en-US" sz="2400" b="0" i="1" u="none" strike="noStrike" baseline="0" dirty="0">
                <a:latin typeface="CMMI10"/>
              </a:rPr>
              <a:t> </a:t>
            </a:r>
            <a:r>
              <a:rPr lang="en-US" sz="2400" b="0" i="0" u="none" strike="noStrike" baseline="0" dirty="0">
                <a:latin typeface="CMR10"/>
              </a:rPr>
              <a:t>threshold. </a:t>
            </a:r>
          </a:p>
          <a:p>
            <a:pPr algn="just"/>
            <a:r>
              <a:rPr lang="en-US" sz="2400" b="0" i="0" u="none" strike="noStrike" baseline="0" dirty="0">
                <a:latin typeface="CMR10"/>
              </a:rPr>
              <a:t>The total number of iterations needed by the algorithm is </a:t>
            </a:r>
            <a:r>
              <a:rPr lang="en-US" sz="2400" b="0" i="1" u="none" strike="noStrike" baseline="0" dirty="0">
                <a:latin typeface="CMMI10"/>
              </a:rPr>
              <a:t>k</a:t>
            </a:r>
            <a:r>
              <a:rPr lang="en-US" sz="2400" b="0" i="0" u="none" strike="noStrike" baseline="0" dirty="0">
                <a:latin typeface="CMR8"/>
              </a:rPr>
              <a:t>max</a:t>
            </a:r>
            <a:r>
              <a:rPr lang="en-US" sz="2400" b="0" i="0" u="none" strike="noStrike" baseline="0" dirty="0">
                <a:latin typeface="CMR10"/>
              </a:rPr>
              <a:t>+1, where </a:t>
            </a:r>
            <a:r>
              <a:rPr lang="en-US" sz="2400" b="0" i="1" u="none" strike="noStrike" baseline="0" dirty="0" err="1">
                <a:latin typeface="CMMI10"/>
              </a:rPr>
              <a:t>k</a:t>
            </a:r>
            <a:r>
              <a:rPr lang="en-US" sz="2400" b="0" i="0" u="none" strike="noStrike" baseline="0" dirty="0" err="1">
                <a:latin typeface="CMR8"/>
              </a:rPr>
              <a:t>max</a:t>
            </a:r>
            <a:r>
              <a:rPr lang="en-US" sz="2400" b="0" i="0" u="none" strike="noStrike" baseline="0" dirty="0">
                <a:latin typeface="CMR8"/>
              </a:rPr>
              <a:t> </a:t>
            </a:r>
            <a:r>
              <a:rPr lang="en-US" sz="2400" b="0" i="0" u="none" strike="noStrike" baseline="0" dirty="0">
                <a:latin typeface="CMR10"/>
              </a:rPr>
              <a:t>is the maximum size of the frequent </a:t>
            </a:r>
            <a:r>
              <a:rPr lang="en-US" sz="2400" b="0" i="0" u="none" strike="noStrike" baseline="0" dirty="0" err="1">
                <a:latin typeface="CMR10"/>
              </a:rPr>
              <a:t>itemsets</a:t>
            </a:r>
            <a:r>
              <a:rPr lang="en-US" sz="2400" b="0" i="0" u="none" strike="noStrike" baseline="0" dirty="0">
                <a:latin typeface="CMR10"/>
              </a:rPr>
              <a:t>.</a:t>
            </a:r>
            <a:endParaRPr lang="en-US" sz="2400" dirty="0"/>
          </a:p>
        </p:txBody>
      </p:sp>
    </p:spTree>
    <p:extLst>
      <p:ext uri="{BB962C8B-B14F-4D97-AF65-F5344CB8AC3E}">
        <p14:creationId xmlns:p14="http://schemas.microsoft.com/office/powerpoint/2010/main" val="2235619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3B5B-C1D8-C2F4-BBDE-BBAD2B8C7DE8}"/>
              </a:ext>
            </a:extLst>
          </p:cNvPr>
          <p:cNvSpPr>
            <a:spLocks noGrp="1"/>
          </p:cNvSpPr>
          <p:nvPr>
            <p:ph type="title"/>
          </p:nvPr>
        </p:nvSpPr>
        <p:spPr/>
        <p:txBody>
          <a:bodyPr/>
          <a:lstStyle/>
          <a:p>
            <a:r>
              <a:rPr lang="en-US" dirty="0"/>
              <a:t>Candidate Generation and </a:t>
            </a:r>
            <a:r>
              <a:rPr lang="en-US" dirty="0" err="1"/>
              <a:t>Prunning</a:t>
            </a:r>
            <a:endParaRPr lang="en-US" dirty="0"/>
          </a:p>
        </p:txBody>
      </p:sp>
      <p:sp>
        <p:nvSpPr>
          <p:cNvPr id="3" name="Content Placeholder 2">
            <a:extLst>
              <a:ext uri="{FF2B5EF4-FFF2-40B4-BE49-F238E27FC236}">
                <a16:creationId xmlns:a16="http://schemas.microsoft.com/office/drawing/2014/main" id="{43C5A1D2-1AA7-72CF-910A-AD78995EF954}"/>
              </a:ext>
            </a:extLst>
          </p:cNvPr>
          <p:cNvSpPr>
            <a:spLocks noGrp="1"/>
          </p:cNvSpPr>
          <p:nvPr>
            <p:ph idx="1"/>
          </p:nvPr>
        </p:nvSpPr>
        <p:spPr/>
        <p:txBody>
          <a:bodyPr/>
          <a:lstStyle/>
          <a:p>
            <a:pPr algn="l"/>
            <a:r>
              <a:rPr lang="en-US" sz="2400" b="0" i="0" u="none" strike="noStrike" baseline="0" dirty="0">
                <a:latin typeface="CMR10"/>
              </a:rPr>
              <a:t> </a:t>
            </a:r>
            <a:r>
              <a:rPr lang="en-US" sz="2400" b="1" i="0" u="none" strike="noStrike" baseline="0" dirty="0">
                <a:latin typeface="CMBX10"/>
              </a:rPr>
              <a:t>Candidate Generation. </a:t>
            </a:r>
            <a:r>
              <a:rPr lang="en-US" sz="2400" b="0" i="0" u="none" strike="noStrike" baseline="0" dirty="0">
                <a:latin typeface="CMR10"/>
              </a:rPr>
              <a:t>This operation generates new candidate k </a:t>
            </a:r>
            <a:r>
              <a:rPr lang="en-US" sz="2400" b="0" i="1" u="none" strike="noStrike" baseline="0" dirty="0" err="1">
                <a:latin typeface="CMMI10"/>
              </a:rPr>
              <a:t>itemsets</a:t>
            </a:r>
            <a:r>
              <a:rPr lang="en-US" sz="2400" b="0" i="0" u="none" strike="noStrike" baseline="0" dirty="0">
                <a:latin typeface="CMR10"/>
              </a:rPr>
              <a:t> based on the frequent (</a:t>
            </a:r>
            <a:r>
              <a:rPr lang="en-US" sz="2400" b="0" i="1" u="none" strike="noStrike" baseline="0" dirty="0">
                <a:latin typeface="CMMI10"/>
              </a:rPr>
              <a:t>k </a:t>
            </a:r>
            <a:r>
              <a:rPr lang="en-US" sz="2400" b="0" i="1" u="none" strike="noStrike" baseline="0" dirty="0">
                <a:latin typeface="CMSY10"/>
              </a:rPr>
              <a:t>− </a:t>
            </a:r>
            <a:r>
              <a:rPr lang="en-US" sz="2400" b="0" i="0" u="none" strike="noStrike" baseline="0" dirty="0">
                <a:latin typeface="CMR10"/>
              </a:rPr>
              <a:t>1)-</a:t>
            </a:r>
            <a:r>
              <a:rPr lang="en-US" sz="2400" b="0" i="0" u="none" strike="noStrike" baseline="0" dirty="0" err="1">
                <a:latin typeface="CMR10"/>
              </a:rPr>
              <a:t>itemsets</a:t>
            </a:r>
            <a:r>
              <a:rPr lang="en-US" sz="2400" b="0" i="0" u="none" strike="noStrike" baseline="0" dirty="0">
                <a:latin typeface="CMR10"/>
              </a:rPr>
              <a:t> found in the previous iteration.</a:t>
            </a:r>
          </a:p>
          <a:p>
            <a:pPr algn="l"/>
            <a:r>
              <a:rPr lang="en-US" sz="2400" b="1" i="0" u="none" strike="noStrike" baseline="0" dirty="0">
                <a:latin typeface="CMBX10"/>
              </a:rPr>
              <a:t>Candidate Pruning. </a:t>
            </a:r>
            <a:r>
              <a:rPr lang="en-US" sz="2400" b="0" i="0" u="none" strike="noStrike" baseline="0" dirty="0">
                <a:latin typeface="CMR10"/>
              </a:rPr>
              <a:t>This operation eliminates some of the candidate </a:t>
            </a:r>
            <a:r>
              <a:rPr lang="en-US" sz="2400" b="0" i="1" u="none" strike="noStrike" baseline="0" dirty="0">
                <a:latin typeface="CMMI10"/>
              </a:rPr>
              <a:t>k</a:t>
            </a:r>
            <a:r>
              <a:rPr lang="en-US" sz="2400" b="0" i="0" u="none" strike="noStrike" baseline="0" dirty="0">
                <a:latin typeface="CMR10"/>
              </a:rPr>
              <a:t>-</a:t>
            </a:r>
            <a:r>
              <a:rPr lang="en-US" sz="2400" b="0" i="0" u="none" strike="noStrike" baseline="0" dirty="0" err="1">
                <a:latin typeface="CMR10"/>
              </a:rPr>
              <a:t>itemsets</a:t>
            </a:r>
            <a:r>
              <a:rPr lang="en-US" sz="2400" b="0" i="0" u="none" strike="noStrike" baseline="0" dirty="0">
                <a:latin typeface="CMR10"/>
              </a:rPr>
              <a:t> using the support-based pruning strategy.</a:t>
            </a:r>
            <a:endParaRPr lang="en-US" sz="2400" dirty="0"/>
          </a:p>
        </p:txBody>
      </p:sp>
    </p:spTree>
    <p:extLst>
      <p:ext uri="{BB962C8B-B14F-4D97-AF65-F5344CB8AC3E}">
        <p14:creationId xmlns:p14="http://schemas.microsoft.com/office/powerpoint/2010/main" val="119645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2999-C93B-E7BC-556C-0B86F02DC241}"/>
              </a:ext>
            </a:extLst>
          </p:cNvPr>
          <p:cNvSpPr>
            <a:spLocks noGrp="1"/>
          </p:cNvSpPr>
          <p:nvPr>
            <p:ph type="title"/>
          </p:nvPr>
        </p:nvSpPr>
        <p:spPr/>
        <p:txBody>
          <a:bodyPr/>
          <a:lstStyle/>
          <a:p>
            <a:r>
              <a:rPr lang="en-US" dirty="0"/>
              <a:t>Requirements (one)</a:t>
            </a:r>
          </a:p>
        </p:txBody>
      </p:sp>
      <p:sp>
        <p:nvSpPr>
          <p:cNvPr id="3" name="Content Placeholder 2">
            <a:extLst>
              <a:ext uri="{FF2B5EF4-FFF2-40B4-BE49-F238E27FC236}">
                <a16:creationId xmlns:a16="http://schemas.microsoft.com/office/drawing/2014/main" id="{205B8238-5561-6F74-E27C-470BC2D77B80}"/>
              </a:ext>
            </a:extLst>
          </p:cNvPr>
          <p:cNvSpPr>
            <a:spLocks noGrp="1"/>
          </p:cNvSpPr>
          <p:nvPr>
            <p:ph idx="1"/>
          </p:nvPr>
        </p:nvSpPr>
        <p:spPr/>
        <p:txBody>
          <a:bodyPr/>
          <a:lstStyle/>
          <a:p>
            <a:r>
              <a:rPr lang="en-US" dirty="0"/>
              <a:t>It should avoid generating too many unnecessary candidates. A candidate itemset is unnecessary if at least one of its subsets is infrequent.</a:t>
            </a:r>
          </a:p>
          <a:p>
            <a:r>
              <a:rPr lang="en-US" dirty="0"/>
              <a:t>Such a candidate is guaranteed to be infrequent according to the antimonotone property of support.</a:t>
            </a:r>
          </a:p>
        </p:txBody>
      </p:sp>
    </p:spTree>
    <p:extLst>
      <p:ext uri="{BB962C8B-B14F-4D97-AF65-F5344CB8AC3E}">
        <p14:creationId xmlns:p14="http://schemas.microsoft.com/office/powerpoint/2010/main" val="1069862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A299-8683-A0E3-A37B-561B49FD4BE6}"/>
              </a:ext>
            </a:extLst>
          </p:cNvPr>
          <p:cNvSpPr>
            <a:spLocks noGrp="1"/>
          </p:cNvSpPr>
          <p:nvPr>
            <p:ph type="title"/>
          </p:nvPr>
        </p:nvSpPr>
        <p:spPr/>
        <p:txBody>
          <a:bodyPr/>
          <a:lstStyle/>
          <a:p>
            <a:r>
              <a:rPr lang="en-US" dirty="0"/>
              <a:t>Requirement (two)</a:t>
            </a:r>
          </a:p>
        </p:txBody>
      </p:sp>
      <p:sp>
        <p:nvSpPr>
          <p:cNvPr id="3" name="Content Placeholder 2">
            <a:extLst>
              <a:ext uri="{FF2B5EF4-FFF2-40B4-BE49-F238E27FC236}">
                <a16:creationId xmlns:a16="http://schemas.microsoft.com/office/drawing/2014/main" id="{6457BA67-FBD4-A75D-D6E7-0E8A5D1DE841}"/>
              </a:ext>
            </a:extLst>
          </p:cNvPr>
          <p:cNvSpPr>
            <a:spLocks noGrp="1"/>
          </p:cNvSpPr>
          <p:nvPr>
            <p:ph idx="1"/>
          </p:nvPr>
        </p:nvSpPr>
        <p:spPr/>
        <p:txBody>
          <a:bodyPr/>
          <a:lstStyle/>
          <a:p>
            <a:r>
              <a:rPr lang="en-US" dirty="0"/>
              <a:t>It must ensure that the candidate set is complete, i.e., no frequent </a:t>
            </a:r>
            <a:r>
              <a:rPr lang="en-US" dirty="0" err="1"/>
              <a:t>itemsets</a:t>
            </a:r>
            <a:r>
              <a:rPr lang="en-US" dirty="0"/>
              <a:t> are left out by the candidate generation procedure. To ensure completeness, the set of candidate </a:t>
            </a:r>
            <a:r>
              <a:rPr lang="en-US" dirty="0" err="1"/>
              <a:t>itemsets</a:t>
            </a:r>
            <a:r>
              <a:rPr lang="en-US" dirty="0"/>
              <a:t> must subsume the set of all frequent </a:t>
            </a:r>
            <a:r>
              <a:rPr lang="en-US" dirty="0" err="1"/>
              <a:t>itemsets</a:t>
            </a:r>
            <a:r>
              <a:rPr lang="en-US" dirty="0"/>
              <a:t>, i.e., ∀k : </a:t>
            </a:r>
            <a:r>
              <a:rPr lang="en-US" dirty="0" err="1"/>
              <a:t>Fk</a:t>
            </a:r>
            <a:r>
              <a:rPr lang="en-US" dirty="0"/>
              <a:t> ⊆ Ck.</a:t>
            </a:r>
          </a:p>
        </p:txBody>
      </p:sp>
    </p:spTree>
    <p:extLst>
      <p:ext uri="{BB962C8B-B14F-4D97-AF65-F5344CB8AC3E}">
        <p14:creationId xmlns:p14="http://schemas.microsoft.com/office/powerpoint/2010/main" val="2224096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45ED-B2AE-9EB8-50CB-1C3CB8B740CA}"/>
              </a:ext>
            </a:extLst>
          </p:cNvPr>
          <p:cNvSpPr>
            <a:spLocks noGrp="1"/>
          </p:cNvSpPr>
          <p:nvPr>
            <p:ph type="title"/>
          </p:nvPr>
        </p:nvSpPr>
        <p:spPr/>
        <p:txBody>
          <a:bodyPr/>
          <a:lstStyle/>
          <a:p>
            <a:r>
              <a:rPr lang="en-US" dirty="0"/>
              <a:t>Requirement (three)</a:t>
            </a:r>
          </a:p>
        </p:txBody>
      </p:sp>
      <p:sp>
        <p:nvSpPr>
          <p:cNvPr id="3" name="Content Placeholder 2">
            <a:extLst>
              <a:ext uri="{FF2B5EF4-FFF2-40B4-BE49-F238E27FC236}">
                <a16:creationId xmlns:a16="http://schemas.microsoft.com/office/drawing/2014/main" id="{65F14A81-B0EB-659B-AC4D-EA85EEFDE9A2}"/>
              </a:ext>
            </a:extLst>
          </p:cNvPr>
          <p:cNvSpPr>
            <a:spLocks noGrp="1"/>
          </p:cNvSpPr>
          <p:nvPr>
            <p:ph idx="1"/>
          </p:nvPr>
        </p:nvSpPr>
        <p:spPr/>
        <p:txBody>
          <a:bodyPr/>
          <a:lstStyle/>
          <a:p>
            <a:pPr algn="just"/>
            <a:r>
              <a:rPr lang="en-US" dirty="0"/>
              <a:t>It should not generate the same candidate itemset more than once. For example, the candidate itemset {a, b, c, d} can be generated in many ways—by merging {a, b, c} with {d}, {b, d} with {a, c}, {c} with {a, b, d}, etc. Generation of duplicate candidates leads to wasted computations and thus should be avoided for efficiency reasons.</a:t>
            </a:r>
          </a:p>
        </p:txBody>
      </p:sp>
    </p:spTree>
    <p:extLst>
      <p:ext uri="{BB962C8B-B14F-4D97-AF65-F5344CB8AC3E}">
        <p14:creationId xmlns:p14="http://schemas.microsoft.com/office/powerpoint/2010/main" val="182745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9A43-9E60-6CC0-AED5-F81653D218D6}"/>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90A250C6-C403-9567-CE82-DD5DD72D77C8}"/>
              </a:ext>
            </a:extLst>
          </p:cNvPr>
          <p:cNvSpPr>
            <a:spLocks noGrp="1"/>
          </p:cNvSpPr>
          <p:nvPr>
            <p:ph idx="1"/>
          </p:nvPr>
        </p:nvSpPr>
        <p:spPr/>
        <p:txBody>
          <a:bodyPr/>
          <a:lstStyle/>
          <a:p>
            <a:r>
              <a:rPr lang="en-US" dirty="0"/>
              <a:t>There are two key issues that need to be addressed when applying association analysis to market basket data. </a:t>
            </a:r>
          </a:p>
          <a:p>
            <a:r>
              <a:rPr lang="en-US" dirty="0"/>
              <a:t>First, discovering patterns from a large transaction data set can be computationally expensive. </a:t>
            </a:r>
          </a:p>
          <a:p>
            <a:r>
              <a:rPr lang="en-US" dirty="0"/>
              <a:t>Second, some of the discovered patterns are potentially spurious because they may happen simply by chance.</a:t>
            </a:r>
          </a:p>
        </p:txBody>
      </p:sp>
    </p:spTree>
    <p:extLst>
      <p:ext uri="{BB962C8B-B14F-4D97-AF65-F5344CB8AC3E}">
        <p14:creationId xmlns:p14="http://schemas.microsoft.com/office/powerpoint/2010/main" val="3761864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z="2400"/>
              <a:t>Candidate Generation: Brute-force method</a:t>
            </a:r>
          </a:p>
        </p:txBody>
      </p:sp>
      <p:pic>
        <p:nvPicPr>
          <p:cNvPr id="4" name="Picture 2"/>
          <p:cNvPicPr>
            <a:picLocks noChangeAspect="1" noChangeArrowheads="1"/>
          </p:cNvPicPr>
          <p:nvPr/>
        </p:nvPicPr>
        <p:blipFill>
          <a:blip r:embed="rId3">
            <a:lum contrast="40000"/>
            <a:extLst>
              <a:ext uri="{28A0092B-C50C-407E-A947-70E740481C1C}">
                <a14:useLocalDpi xmlns:a14="http://schemas.microsoft.com/office/drawing/2010/main" val="0"/>
              </a:ext>
            </a:extLst>
          </a:blip>
          <a:srcRect l="12039" r="70956" b="62019"/>
          <a:stretch>
            <a:fillRect/>
          </a:stretch>
        </p:blipFill>
        <p:spPr bwMode="auto">
          <a:xfrm>
            <a:off x="7162800" y="1193800"/>
            <a:ext cx="1435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649778" y="1193800"/>
            <a:ext cx="6492240" cy="5147367"/>
          </a:xfrm>
          <a:prstGeom prst="rect">
            <a:avLst/>
          </a:prstGeom>
        </p:spPr>
      </p:pic>
      <p:graphicFrame>
        <p:nvGraphicFramePr>
          <p:cNvPr id="6" name="Object 21"/>
          <p:cNvGraphicFramePr>
            <a:graphicFrameLocks noGrp="1" noChangeAspect="1"/>
          </p:cNvGraphicFramePr>
          <p:nvPr/>
        </p:nvGraphicFramePr>
        <p:xfrm>
          <a:off x="228600" y="1094459"/>
          <a:ext cx="1981200" cy="1191541"/>
        </p:xfrm>
        <a:graphic>
          <a:graphicData uri="http://schemas.openxmlformats.org/presentationml/2006/ole">
            <mc:AlternateContent xmlns:mc="http://schemas.openxmlformats.org/markup-compatibility/2006">
              <mc:Choice xmlns:v="urn:schemas-microsoft-com:vml" Requires="v">
                <p:oleObj name="Document" r:id="rId5" imgW="3352666" imgH="2016134" progId="Word.Document.8">
                  <p:embed/>
                </p:oleObj>
              </mc:Choice>
              <mc:Fallback>
                <p:oleObj name="Document" r:id="rId5" imgW="3352666" imgH="2016134" progId="Word.Document.8">
                  <p:embed/>
                  <p:pic>
                    <p:nvPicPr>
                      <p:cNvPr id="6" name="Object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094459"/>
                        <a:ext cx="1981200" cy="119154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04631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381000"/>
            <a:ext cx="7924800" cy="892175"/>
          </a:xfrm>
          <a:prstGeom prst="rect">
            <a:avLst/>
          </a:prstGeom>
          <a:noFill/>
        </p:spPr>
        <p:txBody>
          <a:bodyPr>
            <a:spAutoFit/>
          </a:bodyPr>
          <a:lstStyle/>
          <a:p>
            <a:pPr>
              <a:defRPr/>
            </a:pPr>
            <a:r>
              <a:rPr lang="en-US" sz="2400" dirty="0"/>
              <a:t>Candidate Generation: </a:t>
            </a:r>
            <a:r>
              <a:rPr lang="en-US" sz="2400" kern="0" dirty="0"/>
              <a:t>Merge Fk-1 and F1 </a:t>
            </a:r>
            <a:r>
              <a:rPr lang="en-US" sz="2400" kern="0" dirty="0" err="1"/>
              <a:t>itemsets</a:t>
            </a:r>
            <a:endParaRPr lang="en-US" sz="2800" kern="0" dirty="0"/>
          </a:p>
          <a:p>
            <a:pPr>
              <a:defRPr/>
            </a:pPr>
            <a:endParaRPr lang="en-US" sz="2800" dirty="0"/>
          </a:p>
        </p:txBody>
      </p:sp>
      <p:pic>
        <p:nvPicPr>
          <p:cNvPr id="2" name="Picture 1"/>
          <p:cNvPicPr>
            <a:picLocks noChangeAspect="1"/>
          </p:cNvPicPr>
          <p:nvPr/>
        </p:nvPicPr>
        <p:blipFill>
          <a:blip r:embed="rId3"/>
          <a:stretch>
            <a:fillRect/>
          </a:stretch>
        </p:blipFill>
        <p:spPr>
          <a:xfrm>
            <a:off x="381000" y="1273175"/>
            <a:ext cx="8436677" cy="4800600"/>
          </a:xfrm>
          <a:prstGeom prst="rect">
            <a:avLst/>
          </a:prstGeom>
        </p:spPr>
      </p:pic>
    </p:spTree>
    <p:extLst>
      <p:ext uri="{BB962C8B-B14F-4D97-AF65-F5344CB8AC3E}">
        <p14:creationId xmlns:p14="http://schemas.microsoft.com/office/powerpoint/2010/main" val="729170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2800"/>
              <a:t>Candidate Generation: F</a:t>
            </a:r>
            <a:r>
              <a:rPr lang="en-US" altLang="en-US" sz="2800" baseline="-25000"/>
              <a:t>k-1</a:t>
            </a:r>
            <a:r>
              <a:rPr lang="en-US" altLang="en-US" sz="2800"/>
              <a:t> </a:t>
            </a:r>
            <a:r>
              <a:rPr lang="en-US" altLang="en-US" sz="2400" b="0"/>
              <a:t>x</a:t>
            </a:r>
            <a:r>
              <a:rPr lang="en-US" altLang="en-US" sz="2800"/>
              <a:t> F</a:t>
            </a:r>
            <a:r>
              <a:rPr lang="en-US" altLang="en-US" sz="2800" baseline="-25000"/>
              <a:t>k-1</a:t>
            </a:r>
            <a:r>
              <a:rPr lang="en-US" altLang="en-US" sz="2800"/>
              <a:t> Method</a:t>
            </a:r>
            <a:endParaRPr lang="en-US" altLang="en-US" sz="2800" baseline="-25000"/>
          </a:p>
        </p:txBody>
      </p:sp>
      <p:sp>
        <p:nvSpPr>
          <p:cNvPr id="26627" name="Rectangle 3"/>
          <p:cNvSpPr>
            <a:spLocks noGrp="1" noChangeArrowheads="1"/>
          </p:cNvSpPr>
          <p:nvPr>
            <p:ph type="body" idx="1"/>
          </p:nvPr>
        </p:nvSpPr>
        <p:spPr/>
        <p:txBody>
          <a:bodyPr/>
          <a:lstStyle/>
          <a:p>
            <a:r>
              <a:rPr lang="en-US" altLang="en-US" sz="2400" dirty="0"/>
              <a:t>Merge two frequent (k-1)-</a:t>
            </a:r>
            <a:r>
              <a:rPr lang="en-US" altLang="en-US" sz="2400" dirty="0" err="1"/>
              <a:t>itemsets</a:t>
            </a:r>
            <a:r>
              <a:rPr lang="en-US" altLang="en-US" sz="2400" dirty="0"/>
              <a:t> if their first (k-2) items are identical</a:t>
            </a:r>
          </a:p>
          <a:p>
            <a:pPr lvl="1">
              <a:buFont typeface="Arial" charset="0"/>
              <a:buNone/>
            </a:pPr>
            <a:endParaRPr lang="en-US" altLang="en-US" dirty="0"/>
          </a:p>
          <a:p>
            <a:r>
              <a:rPr lang="en-US" altLang="en-US" dirty="0"/>
              <a:t>F</a:t>
            </a:r>
            <a:r>
              <a:rPr lang="en-US" altLang="en-US" baseline="-25000" dirty="0"/>
              <a:t>3</a:t>
            </a:r>
            <a:r>
              <a:rPr lang="en-US" altLang="en-US" dirty="0"/>
              <a:t> = {ABC,ABD,ABE,ACD,BCD,BDE,CDE}</a:t>
            </a:r>
          </a:p>
          <a:p>
            <a:pPr lvl="1"/>
            <a:r>
              <a:rPr lang="en-US" altLang="en-US" dirty="0"/>
              <a:t>Merge(</a:t>
            </a:r>
            <a:r>
              <a:rPr lang="en-US" altLang="en-US" b="1" u="sng" dirty="0"/>
              <a:t>AB</a:t>
            </a:r>
            <a:r>
              <a:rPr lang="en-US" altLang="en-US" dirty="0"/>
              <a:t>C, </a:t>
            </a:r>
            <a:r>
              <a:rPr lang="en-US" altLang="en-US" b="1" u="sng" dirty="0"/>
              <a:t>AB</a:t>
            </a:r>
            <a:r>
              <a:rPr lang="en-US" altLang="en-US" dirty="0"/>
              <a:t>D) = </a:t>
            </a:r>
            <a:r>
              <a:rPr lang="en-US" altLang="en-US" b="1" u="sng" dirty="0"/>
              <a:t>AB</a:t>
            </a:r>
            <a:r>
              <a:rPr lang="en-US" altLang="en-US" dirty="0"/>
              <a:t>CD</a:t>
            </a:r>
          </a:p>
          <a:p>
            <a:pPr lvl="1"/>
            <a:r>
              <a:rPr lang="en-US" altLang="en-US" dirty="0"/>
              <a:t>Merge(</a:t>
            </a:r>
            <a:r>
              <a:rPr lang="en-US" altLang="en-US" b="1" u="sng" dirty="0"/>
              <a:t>AB</a:t>
            </a:r>
            <a:r>
              <a:rPr lang="en-US" altLang="en-US" dirty="0"/>
              <a:t>C, </a:t>
            </a:r>
            <a:r>
              <a:rPr lang="en-US" altLang="en-US" b="1" u="sng" dirty="0"/>
              <a:t>AB</a:t>
            </a:r>
            <a:r>
              <a:rPr lang="en-US" altLang="en-US" dirty="0"/>
              <a:t>E) = </a:t>
            </a:r>
            <a:r>
              <a:rPr lang="en-US" altLang="en-US" b="1" u="sng" dirty="0"/>
              <a:t>AB</a:t>
            </a:r>
            <a:r>
              <a:rPr lang="en-US" altLang="en-US" dirty="0"/>
              <a:t>CE</a:t>
            </a:r>
          </a:p>
          <a:p>
            <a:pPr lvl="1"/>
            <a:r>
              <a:rPr lang="en-US" altLang="en-US" dirty="0"/>
              <a:t>Merge(</a:t>
            </a:r>
            <a:r>
              <a:rPr lang="en-US" altLang="en-US" b="1" u="sng" dirty="0"/>
              <a:t>AB</a:t>
            </a:r>
            <a:r>
              <a:rPr lang="en-US" altLang="en-US" dirty="0"/>
              <a:t>D, </a:t>
            </a:r>
            <a:r>
              <a:rPr lang="en-US" altLang="en-US" b="1" u="sng" dirty="0"/>
              <a:t>AB</a:t>
            </a:r>
            <a:r>
              <a:rPr lang="en-US" altLang="en-US" dirty="0"/>
              <a:t>E) = </a:t>
            </a:r>
            <a:r>
              <a:rPr lang="en-US" altLang="en-US" b="1" u="sng" dirty="0"/>
              <a:t>AB</a:t>
            </a:r>
            <a:r>
              <a:rPr lang="en-US" altLang="en-US" dirty="0"/>
              <a:t>DE</a:t>
            </a:r>
          </a:p>
          <a:p>
            <a:pPr lvl="2">
              <a:buFont typeface="Wingdings" pitchFamily="2" charset="2"/>
              <a:buNone/>
            </a:pPr>
            <a:endParaRPr lang="en-US" altLang="en-US" dirty="0"/>
          </a:p>
          <a:p>
            <a:pPr lvl="1"/>
            <a:r>
              <a:rPr lang="en-US" altLang="en-US" dirty="0"/>
              <a:t>Do not merge(</a:t>
            </a:r>
            <a:r>
              <a:rPr lang="en-US" altLang="en-US" b="1" u="sng" dirty="0"/>
              <a:t>A</a:t>
            </a:r>
            <a:r>
              <a:rPr lang="en-US" altLang="en-US" dirty="0"/>
              <a:t>BD,</a:t>
            </a:r>
            <a:r>
              <a:rPr lang="en-US" altLang="en-US" b="1" u="sng" dirty="0"/>
              <a:t>A</a:t>
            </a:r>
            <a:r>
              <a:rPr lang="en-US" altLang="en-US" dirty="0"/>
              <a:t>CD) because they share only prefix of length 1 instead of length 2</a:t>
            </a:r>
          </a:p>
        </p:txBody>
      </p:sp>
    </p:spTree>
    <p:extLst>
      <p:ext uri="{BB962C8B-B14F-4D97-AF65-F5344CB8AC3E}">
        <p14:creationId xmlns:p14="http://schemas.microsoft.com/office/powerpoint/2010/main" val="4247714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Candidate Pruning</a:t>
            </a:r>
          </a:p>
        </p:txBody>
      </p:sp>
      <p:sp>
        <p:nvSpPr>
          <p:cNvPr id="25603" name="Rectangle 3"/>
          <p:cNvSpPr>
            <a:spLocks noGrp="1" noChangeArrowheads="1"/>
          </p:cNvSpPr>
          <p:nvPr>
            <p:ph type="body" idx="1"/>
          </p:nvPr>
        </p:nvSpPr>
        <p:spPr/>
        <p:txBody>
          <a:bodyPr/>
          <a:lstStyle/>
          <a:p>
            <a:r>
              <a:rPr lang="en-US" altLang="en-US" dirty="0"/>
              <a:t>Let F</a:t>
            </a:r>
            <a:r>
              <a:rPr lang="en-US" altLang="en-US" baseline="-25000" dirty="0"/>
              <a:t>3</a:t>
            </a:r>
            <a:r>
              <a:rPr lang="en-US" altLang="en-US" dirty="0"/>
              <a:t> = {ABC,ABD,ABE,ACD,BCD,BDE,CDE} be the set of frequent 3-itemsets</a:t>
            </a:r>
          </a:p>
          <a:p>
            <a:pPr lvl="2"/>
            <a:endParaRPr lang="en-US" altLang="en-US" dirty="0"/>
          </a:p>
          <a:p>
            <a:r>
              <a:rPr lang="en-US" altLang="en-US" dirty="0"/>
              <a:t>L</a:t>
            </a:r>
            <a:r>
              <a:rPr lang="en-US" altLang="en-US" baseline="-25000" dirty="0"/>
              <a:t>4</a:t>
            </a:r>
            <a:r>
              <a:rPr lang="en-US" altLang="en-US" dirty="0"/>
              <a:t> = {ABCD,ABCE,ABDE} is the set of candidate 4-itemsets generated (from previous slide)</a:t>
            </a:r>
          </a:p>
          <a:p>
            <a:pPr lvl="2"/>
            <a:endParaRPr lang="en-US" altLang="en-US" dirty="0"/>
          </a:p>
          <a:p>
            <a:r>
              <a:rPr lang="en-US" altLang="en-US" dirty="0"/>
              <a:t>Candidate pruning</a:t>
            </a:r>
          </a:p>
          <a:p>
            <a:pPr lvl="1"/>
            <a:r>
              <a:rPr lang="en-US" altLang="en-US" sz="2000" dirty="0"/>
              <a:t>Prune ABCE because ACE and BCE are infrequent</a:t>
            </a:r>
          </a:p>
          <a:p>
            <a:pPr lvl="1"/>
            <a:r>
              <a:rPr lang="en-US" altLang="en-US" sz="2000" dirty="0"/>
              <a:t>Prune ABDE because ADE is infrequent</a:t>
            </a:r>
          </a:p>
          <a:p>
            <a:pPr lvl="1"/>
            <a:endParaRPr lang="en-US" altLang="en-US" dirty="0"/>
          </a:p>
          <a:p>
            <a:r>
              <a:rPr lang="en-US" altLang="en-US" dirty="0"/>
              <a:t>After candidate pruning: L</a:t>
            </a:r>
            <a:r>
              <a:rPr lang="en-US" altLang="en-US" baseline="-25000" dirty="0"/>
              <a:t>4</a:t>
            </a:r>
            <a:r>
              <a:rPr lang="en-US" altLang="en-US" dirty="0"/>
              <a:t> = {ABCD} </a:t>
            </a:r>
          </a:p>
        </p:txBody>
      </p:sp>
    </p:spTree>
    <p:extLst>
      <p:ext uri="{BB962C8B-B14F-4D97-AF65-F5344CB8AC3E}">
        <p14:creationId xmlns:p14="http://schemas.microsoft.com/office/powerpoint/2010/main" val="833208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333499"/>
            <a:ext cx="7924800" cy="892175"/>
          </a:xfrm>
          <a:prstGeom prst="rect">
            <a:avLst/>
          </a:prstGeom>
          <a:noFill/>
        </p:spPr>
        <p:txBody>
          <a:bodyPr>
            <a:spAutoFit/>
          </a:bodyPr>
          <a:lstStyle/>
          <a:p>
            <a:pPr>
              <a:defRPr/>
            </a:pPr>
            <a:r>
              <a:rPr lang="en-US" sz="2400" dirty="0"/>
              <a:t>Candidate Generation: </a:t>
            </a:r>
            <a:r>
              <a:rPr lang="en-US" sz="2400" kern="0" dirty="0"/>
              <a:t>Fk-1 x Fk-1 Method</a:t>
            </a:r>
            <a:endParaRPr lang="en-US" sz="2800" kern="0" dirty="0"/>
          </a:p>
          <a:p>
            <a:pPr>
              <a:defRPr/>
            </a:pPr>
            <a:endParaRPr lang="en-US" sz="2800" dirty="0"/>
          </a:p>
        </p:txBody>
      </p:sp>
      <p:pic>
        <p:nvPicPr>
          <p:cNvPr id="3" name="Picture 2"/>
          <p:cNvPicPr>
            <a:picLocks noChangeAspect="1"/>
          </p:cNvPicPr>
          <p:nvPr/>
        </p:nvPicPr>
        <p:blipFill>
          <a:blip r:embed="rId2"/>
          <a:stretch>
            <a:fillRect/>
          </a:stretch>
        </p:blipFill>
        <p:spPr>
          <a:xfrm>
            <a:off x="609600" y="1600200"/>
            <a:ext cx="8017231" cy="4389120"/>
          </a:xfrm>
          <a:prstGeom prst="rect">
            <a:avLst/>
          </a:prstGeom>
        </p:spPr>
      </p:pic>
    </p:spTree>
    <p:extLst>
      <p:ext uri="{BB962C8B-B14F-4D97-AF65-F5344CB8AC3E}">
        <p14:creationId xmlns:p14="http://schemas.microsoft.com/office/powerpoint/2010/main" val="3959335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Illustrating Apriori Principle</a:t>
            </a:r>
          </a:p>
        </p:txBody>
      </p:sp>
      <p:graphicFrame>
        <p:nvGraphicFramePr>
          <p:cNvPr id="28675"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867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8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4876800" y="4435475"/>
          <a:ext cx="3094038" cy="1508125"/>
        </p:xfrm>
        <a:graphic>
          <a:graphicData uri="http://schemas.openxmlformats.org/presentationml/2006/ole">
            <mc:AlternateContent xmlns:mc="http://schemas.openxmlformats.org/markup-compatibility/2006">
              <mc:Choice xmlns:v="urn:schemas-microsoft-com:vml" Requires="v">
                <p:oleObj name="Document" r:id="rId6" imgW="3124026" imgH="1522425" progId="Word.Document.8">
                  <p:embed/>
                </p:oleObj>
              </mc:Choice>
              <mc:Fallback>
                <p:oleObj name="Document" r:id="rId6" imgW="3124026" imgH="1522425" progId="Word.Document.8">
                  <p:embed/>
                  <p:pic>
                    <p:nvPicPr>
                      <p:cNvPr id="2867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435475"/>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8679"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8680"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8681"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8684"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+ 1 = 13</a:t>
            </a:r>
          </a:p>
        </p:txBody>
      </p:sp>
      <p:sp>
        <p:nvSpPr>
          <p:cNvPr id="28685" name="TextBox 12"/>
          <p:cNvSpPr txBox="1">
            <a:spLocks noChangeArrowheads="1"/>
          </p:cNvSpPr>
          <p:nvPr/>
        </p:nvSpPr>
        <p:spPr bwMode="auto">
          <a:xfrm>
            <a:off x="3581400" y="5562600"/>
            <a:ext cx="5562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1400"/>
              <a:t>Use of F</a:t>
            </a:r>
            <a:r>
              <a:rPr lang="en-US" altLang="en-US" sz="1400" baseline="-25000"/>
              <a:t>k-1</a:t>
            </a:r>
            <a:r>
              <a:rPr lang="en-US" altLang="en-US" sz="1400"/>
              <a:t>xF</a:t>
            </a:r>
            <a:r>
              <a:rPr lang="en-US" altLang="en-US" sz="1400" baseline="-25000"/>
              <a:t>k-1</a:t>
            </a:r>
            <a:r>
              <a:rPr lang="en-US" altLang="en-US" sz="1400"/>
              <a:t> method for candidate generation results in</a:t>
            </a:r>
          </a:p>
          <a:p>
            <a:pPr algn="ctr">
              <a:spcBef>
                <a:spcPct val="0"/>
              </a:spcBef>
              <a:spcAft>
                <a:spcPct val="0"/>
              </a:spcAft>
              <a:buClrTx/>
              <a:buSzTx/>
              <a:buFontTx/>
              <a:buNone/>
            </a:pPr>
            <a:r>
              <a:rPr lang="en-US" altLang="en-US" sz="1400"/>
              <a:t> only one 3-itemset.  This is eliminated after the support counting step.</a:t>
            </a:r>
          </a:p>
        </p:txBody>
      </p:sp>
    </p:spTree>
    <p:extLst>
      <p:ext uri="{BB962C8B-B14F-4D97-AF65-F5344CB8AC3E}">
        <p14:creationId xmlns:p14="http://schemas.microsoft.com/office/powerpoint/2010/main" val="175191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2800" dirty="0"/>
              <a:t>Alternate F</a:t>
            </a:r>
            <a:r>
              <a:rPr lang="en-US" altLang="en-US" sz="2800" baseline="-25000" dirty="0"/>
              <a:t>k-1</a:t>
            </a:r>
            <a:r>
              <a:rPr lang="en-US" altLang="en-US" sz="2800" dirty="0"/>
              <a:t> </a:t>
            </a:r>
            <a:r>
              <a:rPr lang="en-US" altLang="en-US" sz="2400" b="0" dirty="0"/>
              <a:t>x</a:t>
            </a:r>
            <a:r>
              <a:rPr lang="en-US" altLang="en-US" sz="2800" dirty="0"/>
              <a:t> F</a:t>
            </a:r>
            <a:r>
              <a:rPr lang="en-US" altLang="en-US" sz="2800" baseline="-25000" dirty="0"/>
              <a:t>k-1</a:t>
            </a:r>
            <a:r>
              <a:rPr lang="en-US" altLang="en-US" sz="2800" dirty="0"/>
              <a:t> Method</a:t>
            </a:r>
            <a:endParaRPr lang="en-US" altLang="en-US" sz="2800" baseline="-25000" dirty="0"/>
          </a:p>
        </p:txBody>
      </p:sp>
      <p:sp>
        <p:nvSpPr>
          <p:cNvPr id="26627" name="Rectangle 3"/>
          <p:cNvSpPr>
            <a:spLocks noGrp="1" noChangeArrowheads="1"/>
          </p:cNvSpPr>
          <p:nvPr>
            <p:ph type="body" idx="1"/>
          </p:nvPr>
        </p:nvSpPr>
        <p:spPr/>
        <p:txBody>
          <a:bodyPr/>
          <a:lstStyle/>
          <a:p>
            <a:r>
              <a:rPr lang="en-US" altLang="en-US" sz="2400" dirty="0"/>
              <a:t>Merge two frequent (k-1)-</a:t>
            </a:r>
            <a:r>
              <a:rPr lang="en-US" altLang="en-US" sz="2400" dirty="0" err="1"/>
              <a:t>itemsets</a:t>
            </a:r>
            <a:r>
              <a:rPr lang="en-US" altLang="en-US" sz="2400" dirty="0"/>
              <a:t> if the last (k-2) items of the first one is identical to the first (k-2) items of the second.</a:t>
            </a:r>
          </a:p>
          <a:p>
            <a:pPr lvl="1">
              <a:buFont typeface="Arial" charset="0"/>
              <a:buNone/>
            </a:pPr>
            <a:endParaRPr lang="en-US" altLang="en-US" dirty="0"/>
          </a:p>
          <a:p>
            <a:r>
              <a:rPr lang="en-US" altLang="en-US" dirty="0"/>
              <a:t>F</a:t>
            </a:r>
            <a:r>
              <a:rPr lang="en-US" altLang="en-US" baseline="-25000" dirty="0"/>
              <a:t>3</a:t>
            </a:r>
            <a:r>
              <a:rPr lang="en-US" altLang="en-US" dirty="0"/>
              <a:t> = {ABC,ABD,ABE,ACD,BCD,BDE,CDE}</a:t>
            </a:r>
          </a:p>
          <a:p>
            <a:pPr lvl="1"/>
            <a:r>
              <a:rPr lang="en-US" altLang="en-US" dirty="0"/>
              <a:t>Merge(A</a:t>
            </a:r>
            <a:r>
              <a:rPr lang="en-US" altLang="en-US" b="1" u="sng" dirty="0"/>
              <a:t>BC</a:t>
            </a:r>
            <a:r>
              <a:rPr lang="en-US" altLang="en-US" dirty="0"/>
              <a:t>, </a:t>
            </a:r>
            <a:r>
              <a:rPr lang="en-US" altLang="en-US" b="1" u="sng" dirty="0"/>
              <a:t>BC</a:t>
            </a:r>
            <a:r>
              <a:rPr lang="en-US" altLang="en-US" dirty="0"/>
              <a:t>D) = A</a:t>
            </a:r>
            <a:r>
              <a:rPr lang="en-US" altLang="en-US" b="1" u="sng" dirty="0"/>
              <a:t>BC</a:t>
            </a:r>
            <a:r>
              <a:rPr lang="en-US" altLang="en-US" dirty="0"/>
              <a:t>D</a:t>
            </a:r>
          </a:p>
          <a:p>
            <a:pPr lvl="1"/>
            <a:r>
              <a:rPr lang="en-US" altLang="en-US" dirty="0"/>
              <a:t>Merge(A</a:t>
            </a:r>
            <a:r>
              <a:rPr lang="en-US" altLang="en-US" b="1" u="sng" dirty="0"/>
              <a:t>BD</a:t>
            </a:r>
            <a:r>
              <a:rPr lang="en-US" altLang="en-US" dirty="0"/>
              <a:t>, </a:t>
            </a:r>
            <a:r>
              <a:rPr lang="en-US" altLang="en-US" b="1" u="sng" dirty="0"/>
              <a:t>BD</a:t>
            </a:r>
            <a:r>
              <a:rPr lang="en-US" altLang="en-US" dirty="0"/>
              <a:t>E) = A</a:t>
            </a:r>
            <a:r>
              <a:rPr lang="en-US" altLang="en-US" b="1" u="sng" dirty="0"/>
              <a:t>BD</a:t>
            </a:r>
            <a:r>
              <a:rPr lang="en-US" altLang="en-US" dirty="0"/>
              <a:t>E</a:t>
            </a:r>
          </a:p>
          <a:p>
            <a:pPr lvl="1"/>
            <a:r>
              <a:rPr lang="en-US" altLang="en-US" dirty="0"/>
              <a:t>Merge(A</a:t>
            </a:r>
            <a:r>
              <a:rPr lang="en-US" altLang="en-US" b="1" u="sng" dirty="0"/>
              <a:t>CD</a:t>
            </a:r>
            <a:r>
              <a:rPr lang="en-US" altLang="en-US" dirty="0"/>
              <a:t>, </a:t>
            </a:r>
            <a:r>
              <a:rPr lang="en-US" altLang="en-US" b="1" u="sng" dirty="0"/>
              <a:t>CD</a:t>
            </a:r>
            <a:r>
              <a:rPr lang="en-US" altLang="en-US" dirty="0"/>
              <a:t>E) = A</a:t>
            </a:r>
            <a:r>
              <a:rPr lang="en-US" altLang="en-US" b="1" u="sng" dirty="0"/>
              <a:t>CD</a:t>
            </a:r>
            <a:r>
              <a:rPr lang="en-US" altLang="en-US" dirty="0"/>
              <a:t>E</a:t>
            </a:r>
          </a:p>
          <a:p>
            <a:pPr lvl="1"/>
            <a:r>
              <a:rPr lang="en-US" altLang="en-US" dirty="0"/>
              <a:t>Merge(B</a:t>
            </a:r>
            <a:r>
              <a:rPr lang="en-US" altLang="en-US" b="1" u="sng" dirty="0"/>
              <a:t>CD</a:t>
            </a:r>
            <a:r>
              <a:rPr lang="en-US" altLang="en-US" dirty="0"/>
              <a:t>, </a:t>
            </a:r>
            <a:r>
              <a:rPr lang="en-US" altLang="en-US" b="1" u="sng" dirty="0"/>
              <a:t>CD</a:t>
            </a:r>
            <a:r>
              <a:rPr lang="en-US" altLang="en-US" dirty="0"/>
              <a:t>E) = B</a:t>
            </a:r>
            <a:r>
              <a:rPr lang="en-US" altLang="en-US" b="1" u="sng" dirty="0"/>
              <a:t>CD</a:t>
            </a:r>
            <a:r>
              <a:rPr lang="en-US" altLang="en-US" dirty="0"/>
              <a:t>E</a:t>
            </a:r>
          </a:p>
        </p:txBody>
      </p:sp>
    </p:spTree>
    <p:extLst>
      <p:ext uri="{BB962C8B-B14F-4D97-AF65-F5344CB8AC3E}">
        <p14:creationId xmlns:p14="http://schemas.microsoft.com/office/powerpoint/2010/main" val="1460205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z="2400" dirty="0"/>
              <a:t>Candidate Pruning for Alternate F</a:t>
            </a:r>
            <a:r>
              <a:rPr lang="en-US" altLang="en-US" sz="2400" baseline="-25000" dirty="0"/>
              <a:t>k-1</a:t>
            </a:r>
            <a:r>
              <a:rPr lang="en-US" altLang="en-US" sz="2400" dirty="0"/>
              <a:t> </a:t>
            </a:r>
            <a:r>
              <a:rPr lang="en-US" altLang="en-US" sz="2000" b="0" dirty="0"/>
              <a:t>x</a:t>
            </a:r>
            <a:r>
              <a:rPr lang="en-US" altLang="en-US" sz="2400" dirty="0"/>
              <a:t> F</a:t>
            </a:r>
            <a:r>
              <a:rPr lang="en-US" altLang="en-US" sz="2400" baseline="-25000" dirty="0"/>
              <a:t>k-1</a:t>
            </a:r>
            <a:r>
              <a:rPr lang="en-US" altLang="en-US" sz="2400" dirty="0"/>
              <a:t> Method</a:t>
            </a:r>
          </a:p>
        </p:txBody>
      </p:sp>
      <p:sp>
        <p:nvSpPr>
          <p:cNvPr id="25603" name="Rectangle 3"/>
          <p:cNvSpPr>
            <a:spLocks noGrp="1" noChangeArrowheads="1"/>
          </p:cNvSpPr>
          <p:nvPr>
            <p:ph type="body" idx="1"/>
          </p:nvPr>
        </p:nvSpPr>
        <p:spPr>
          <a:xfrm>
            <a:off x="411163" y="1143000"/>
            <a:ext cx="8318500" cy="5257800"/>
          </a:xfrm>
        </p:spPr>
        <p:txBody>
          <a:bodyPr/>
          <a:lstStyle/>
          <a:p>
            <a:r>
              <a:rPr lang="en-US" altLang="en-US" dirty="0"/>
              <a:t>Let F</a:t>
            </a:r>
            <a:r>
              <a:rPr lang="en-US" altLang="en-US" baseline="-25000" dirty="0"/>
              <a:t>3</a:t>
            </a:r>
            <a:r>
              <a:rPr lang="en-US" altLang="en-US" dirty="0"/>
              <a:t> = {ABC,ABD,ABE,ACD,BCD,BDE,CDE} be the set of frequent 3-itemsets</a:t>
            </a:r>
          </a:p>
          <a:p>
            <a:pPr lvl="2"/>
            <a:endParaRPr lang="en-US" altLang="en-US" dirty="0"/>
          </a:p>
          <a:p>
            <a:r>
              <a:rPr lang="en-US" altLang="en-US" dirty="0"/>
              <a:t>L</a:t>
            </a:r>
            <a:r>
              <a:rPr lang="en-US" altLang="en-US" baseline="-25000" dirty="0"/>
              <a:t>4</a:t>
            </a:r>
            <a:r>
              <a:rPr lang="en-US" altLang="en-US" dirty="0"/>
              <a:t> = {ABCD,ABDE,ACDE,BCDE} is the set of candidate 4-itemsets generated (from previous slide)</a:t>
            </a:r>
          </a:p>
          <a:p>
            <a:r>
              <a:rPr lang="en-US" altLang="en-US" dirty="0"/>
              <a:t>Candidate pruning</a:t>
            </a:r>
          </a:p>
          <a:p>
            <a:pPr lvl="1"/>
            <a:r>
              <a:rPr lang="en-US" altLang="en-US" sz="2000" dirty="0"/>
              <a:t>Prune ABDE because ADE is infrequent</a:t>
            </a:r>
          </a:p>
          <a:p>
            <a:pPr lvl="1"/>
            <a:r>
              <a:rPr lang="en-US" altLang="en-US" sz="2000" dirty="0"/>
              <a:t>Prune ACDE because ACE and ADE are infrequent</a:t>
            </a:r>
          </a:p>
          <a:p>
            <a:pPr lvl="1"/>
            <a:r>
              <a:rPr lang="en-US" altLang="en-US" sz="2000" dirty="0"/>
              <a:t>Prune BCDE because BCE </a:t>
            </a:r>
          </a:p>
          <a:p>
            <a:r>
              <a:rPr lang="en-US" altLang="en-US" dirty="0"/>
              <a:t>After candidate pruning: L</a:t>
            </a:r>
            <a:r>
              <a:rPr lang="en-US" altLang="en-US" baseline="-25000" dirty="0"/>
              <a:t>4</a:t>
            </a:r>
            <a:r>
              <a:rPr lang="en-US" altLang="en-US" dirty="0"/>
              <a:t> = {ABCD} </a:t>
            </a:r>
          </a:p>
        </p:txBody>
      </p:sp>
    </p:spTree>
    <p:extLst>
      <p:ext uri="{BB962C8B-B14F-4D97-AF65-F5344CB8AC3E}">
        <p14:creationId xmlns:p14="http://schemas.microsoft.com/office/powerpoint/2010/main" val="409489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2800"/>
              <a:t>Support Counting of Candidate Itemsets</a:t>
            </a:r>
          </a:p>
        </p:txBody>
      </p:sp>
      <p:sp>
        <p:nvSpPr>
          <p:cNvPr id="29699" name="Rectangle 3"/>
          <p:cNvSpPr>
            <a:spLocks noGrp="1" noChangeArrowheads="1"/>
          </p:cNvSpPr>
          <p:nvPr>
            <p:ph type="body" idx="1"/>
          </p:nvPr>
        </p:nvSpPr>
        <p:spPr>
          <a:xfrm>
            <a:off x="411163" y="1066800"/>
            <a:ext cx="8318500" cy="1752600"/>
          </a:xfrm>
        </p:spPr>
        <p:txBody>
          <a:bodyPr/>
          <a:lstStyle/>
          <a:p>
            <a:pPr>
              <a:lnSpc>
                <a:spcPct val="90000"/>
              </a:lnSpc>
            </a:pPr>
            <a:r>
              <a:rPr lang="en-US" altLang="en-US" sz="2400"/>
              <a:t>Scan the database of transactions to determine the support of each candidate itemset</a:t>
            </a:r>
          </a:p>
          <a:p>
            <a:pPr lvl="1">
              <a:lnSpc>
                <a:spcPct val="90000"/>
              </a:lnSpc>
            </a:pPr>
            <a:r>
              <a:rPr lang="en-US" altLang="en-US" sz="2000"/>
              <a:t>Must match every candidate itemset against every transaction, which is an expensive operation</a:t>
            </a:r>
          </a:p>
        </p:txBody>
      </p:sp>
      <p:graphicFrame>
        <p:nvGraphicFramePr>
          <p:cNvPr id="29700" name="Object 21"/>
          <p:cNvGraphicFramePr>
            <a:graphicFrameLocks noGrp="1" noChangeAspect="1"/>
          </p:cNvGraphicFramePr>
          <p:nvPr/>
        </p:nvGraphicFramePr>
        <p:xfrm>
          <a:off x="762000" y="3200400"/>
          <a:ext cx="3568700" cy="2146300"/>
        </p:xfrm>
        <a:graphic>
          <a:graphicData uri="http://schemas.openxmlformats.org/presentationml/2006/ole">
            <mc:AlternateContent xmlns:mc="http://schemas.openxmlformats.org/markup-compatibility/2006">
              <mc:Choice xmlns:v="urn:schemas-microsoft-com:vml" Requires="v">
                <p:oleObj name="Document" r:id="rId2" imgW="3352666" imgH="2016134" progId="Word.Document.8">
                  <p:embed/>
                </p:oleObj>
              </mc:Choice>
              <mc:Fallback>
                <p:oleObj name="Document" r:id="rId2" imgW="3352666" imgH="2016134" progId="Word.Document.8">
                  <p:embed/>
                  <p:pic>
                    <p:nvPicPr>
                      <p:cNvPr id="29700" name="Object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3568700" cy="214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5287963" y="3429000"/>
          <a:ext cx="3094037" cy="1508125"/>
        </p:xfrm>
        <a:graphic>
          <a:graphicData uri="http://schemas.openxmlformats.org/presentationml/2006/ole">
            <mc:AlternateContent xmlns:mc="http://schemas.openxmlformats.org/markup-compatibility/2006">
              <mc:Choice xmlns:v="urn:schemas-microsoft-com:vml" Requires="v">
                <p:oleObj name="Document" r:id="rId4" imgW="3122634" imgH="1524623" progId="Word.Document.8">
                  <p:embed/>
                </p:oleObj>
              </mc:Choice>
              <mc:Fallback>
                <p:oleObj name="Document" r:id="rId4" imgW="3122634" imgH="1524623" progId="Word.Document.8">
                  <p:embed/>
                  <p:pic>
                    <p:nvPicPr>
                      <p:cNvPr id="29701" name="Object 5"/>
                      <p:cNvPicPr>
                        <a:picLocks noChangeAspect="1" noChangeArrowheads="1"/>
                      </p:cNvPicPr>
                      <p:nvPr/>
                    </p:nvPicPr>
                    <p:blipFill>
                      <a:blip r:embed="rId5"/>
                      <a:srcRect/>
                      <a:stretch>
                        <a:fillRect/>
                      </a:stretch>
                    </p:blipFill>
                    <p:spPr bwMode="auto">
                      <a:xfrm>
                        <a:off x="5287963" y="3429000"/>
                        <a:ext cx="3094037"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0318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2800"/>
              <a:t>Support Counting of Candidate Itemsets</a:t>
            </a:r>
          </a:p>
        </p:txBody>
      </p:sp>
      <p:sp>
        <p:nvSpPr>
          <p:cNvPr id="30723" name="Rectangle 3"/>
          <p:cNvSpPr>
            <a:spLocks noGrp="1" noChangeArrowheads="1"/>
          </p:cNvSpPr>
          <p:nvPr>
            <p:ph type="body" idx="1"/>
          </p:nvPr>
        </p:nvSpPr>
        <p:spPr>
          <a:xfrm>
            <a:off x="411163" y="1066800"/>
            <a:ext cx="8318500" cy="2819400"/>
          </a:xfrm>
        </p:spPr>
        <p:txBody>
          <a:bodyPr/>
          <a:lstStyle/>
          <a:p>
            <a:pPr>
              <a:lnSpc>
                <a:spcPct val="90000"/>
              </a:lnSpc>
            </a:pPr>
            <a:r>
              <a:rPr lang="en-US" altLang="en-US" sz="2400"/>
              <a:t>To reduce number of comparisons, store the candidate itemsets in a hash structure</a:t>
            </a:r>
          </a:p>
          <a:p>
            <a:pPr lvl="1">
              <a:lnSpc>
                <a:spcPct val="90000"/>
              </a:lnSpc>
            </a:pPr>
            <a:r>
              <a:rPr lang="en-US" altLang="en-US" sz="2000"/>
              <a:t>Instead of matching each transaction against every candidate, match it against candidates contained in the hashed buckets</a:t>
            </a:r>
          </a:p>
        </p:txBody>
      </p:sp>
      <p:graphicFrame>
        <p:nvGraphicFramePr>
          <p:cNvPr id="30724" name="Object 4"/>
          <p:cNvGraphicFramePr>
            <a:graphicFrameLocks noChangeAspect="1"/>
          </p:cNvGraphicFramePr>
          <p:nvPr/>
        </p:nvGraphicFramePr>
        <p:xfrm>
          <a:off x="1066800" y="3124200"/>
          <a:ext cx="6477000" cy="2763838"/>
        </p:xfrm>
        <a:graphic>
          <a:graphicData uri="http://schemas.openxmlformats.org/presentationml/2006/ole">
            <mc:AlternateContent xmlns:mc="http://schemas.openxmlformats.org/markup-compatibility/2006">
              <mc:Choice xmlns:v="urn:schemas-microsoft-com:vml" Requires="v">
                <p:oleObj name="Visio" r:id="rId2" imgW="7643978" imgH="3191008" progId="Visio.Drawing.6">
                  <p:embed/>
                </p:oleObj>
              </mc:Choice>
              <mc:Fallback>
                <p:oleObj name="Visio" r:id="rId2" imgW="7643978" imgH="3191008" progId="Visio.Drawing.6">
                  <p:embed/>
                  <p:pic>
                    <p:nvPicPr>
                      <p:cNvPr id="307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647700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20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3458-3DEE-155C-70C7-3E18E1CA8DA0}"/>
              </a:ext>
            </a:extLst>
          </p:cNvPr>
          <p:cNvSpPr>
            <a:spLocks noGrp="1"/>
          </p:cNvSpPr>
          <p:nvPr>
            <p:ph type="title"/>
          </p:nvPr>
        </p:nvSpPr>
        <p:spPr/>
        <p:txBody>
          <a:bodyPr/>
          <a:lstStyle/>
          <a:p>
            <a:r>
              <a:rPr lang="en-US" b="1" i="0" u="none" strike="noStrike" baseline="0" dirty="0">
                <a:latin typeface="CMBX10"/>
              </a:rPr>
              <a:t>Binary Representation</a:t>
            </a:r>
            <a:endParaRPr lang="en-US" dirty="0"/>
          </a:p>
        </p:txBody>
      </p:sp>
      <p:sp>
        <p:nvSpPr>
          <p:cNvPr id="3" name="Content Placeholder 2">
            <a:extLst>
              <a:ext uri="{FF2B5EF4-FFF2-40B4-BE49-F238E27FC236}">
                <a16:creationId xmlns:a16="http://schemas.microsoft.com/office/drawing/2014/main" id="{D3ADB2A2-76B6-70B9-B78C-80EE4E0A2698}"/>
              </a:ext>
            </a:extLst>
          </p:cNvPr>
          <p:cNvSpPr>
            <a:spLocks noGrp="1"/>
          </p:cNvSpPr>
          <p:nvPr>
            <p:ph idx="1"/>
          </p:nvPr>
        </p:nvSpPr>
        <p:spPr/>
        <p:txBody>
          <a:bodyPr/>
          <a:lstStyle/>
          <a:p>
            <a:r>
              <a:rPr lang="en-US" dirty="0"/>
              <a:t>Market basket data can be represented in a binary format where each row corresponds to a transaction and each column corresponds to an item. </a:t>
            </a:r>
          </a:p>
          <a:p>
            <a:r>
              <a:rPr lang="en-US" dirty="0"/>
              <a:t>An item can be treated as a binary variable whose value is one if the item is present in a transaction and zero otherwise. Because the presence of an item in a transaction is often considered more important than its absence, an item is an asymmetric binary variable.</a:t>
            </a:r>
          </a:p>
        </p:txBody>
      </p:sp>
    </p:spTree>
    <p:extLst>
      <p:ext uri="{BB962C8B-B14F-4D97-AF65-F5344CB8AC3E}">
        <p14:creationId xmlns:p14="http://schemas.microsoft.com/office/powerpoint/2010/main" val="3517629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30200" y="152400"/>
            <a:ext cx="8280400" cy="533400"/>
          </a:xfrm>
        </p:spPr>
        <p:txBody>
          <a:bodyPr/>
          <a:lstStyle/>
          <a:p>
            <a:r>
              <a:rPr lang="en-US" altLang="en-US"/>
              <a:t>Support Counting: An Example</a:t>
            </a:r>
          </a:p>
        </p:txBody>
      </p:sp>
      <p:sp>
        <p:nvSpPr>
          <p:cNvPr id="31747" name="Text Box 34"/>
          <p:cNvSpPr txBox="1">
            <a:spLocks noChangeArrowheads="1"/>
          </p:cNvSpPr>
          <p:nvPr/>
        </p:nvSpPr>
        <p:spPr bwMode="auto">
          <a:xfrm>
            <a:off x="457200" y="1066800"/>
            <a:ext cx="8305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Suppose you have 15 candidate itemsets of length 3: </a:t>
            </a:r>
          </a:p>
          <a:p>
            <a:pPr>
              <a:spcBef>
                <a:spcPct val="50000"/>
              </a:spcBef>
              <a:spcAft>
                <a:spcPct val="0"/>
              </a:spcAft>
              <a:buClrTx/>
              <a:buSzTx/>
              <a:buFontTx/>
              <a:buNone/>
            </a:pPr>
            <a:r>
              <a:rPr lang="en-US" altLang="en-US" sz="1800"/>
              <a:t>{1 4 5}, {1 2 4}, {4 5 7}, {1 2 5}, {4 5 8}, {1 5 9}, {1 3 6}, {2 3 4}, {5 6 7}, {3 4 5}, {3 5 6}, {3 5 7}, {6 8 9}, {3 6 7}, {3 6 8}</a:t>
            </a:r>
            <a:endParaRPr lang="en-US" altLang="en-US" sz="800"/>
          </a:p>
          <a:p>
            <a:pPr>
              <a:spcBef>
                <a:spcPct val="50000"/>
              </a:spcBef>
              <a:spcAft>
                <a:spcPct val="0"/>
              </a:spcAft>
              <a:buClrTx/>
              <a:buSzTx/>
              <a:buFontTx/>
              <a:buNone/>
            </a:pPr>
            <a:endParaRPr lang="en-US" altLang="en-US" sz="1800"/>
          </a:p>
        </p:txBody>
      </p:sp>
      <p:sp>
        <p:nvSpPr>
          <p:cNvPr id="31748" name="TextBox 34"/>
          <p:cNvSpPr txBox="1">
            <a:spLocks noChangeArrowheads="1"/>
          </p:cNvSpPr>
          <p:nvPr/>
        </p:nvSpPr>
        <p:spPr bwMode="auto">
          <a:xfrm>
            <a:off x="304800" y="22098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t>How many of these itemsets are supported by transaction  (1,2,3,5,6)?</a:t>
            </a:r>
          </a:p>
        </p:txBody>
      </p:sp>
      <p:graphicFrame>
        <p:nvGraphicFramePr>
          <p:cNvPr id="64514" name="Object 3"/>
          <p:cNvGraphicFramePr>
            <a:graphicFrameLocks noChangeAspect="1"/>
          </p:cNvGraphicFramePr>
          <p:nvPr/>
        </p:nvGraphicFramePr>
        <p:xfrm>
          <a:off x="3505200" y="2754313"/>
          <a:ext cx="5334000" cy="3646487"/>
        </p:xfrm>
        <a:graphic>
          <a:graphicData uri="http://schemas.openxmlformats.org/presentationml/2006/ole">
            <mc:AlternateContent xmlns:mc="http://schemas.openxmlformats.org/markup-compatibility/2006">
              <mc:Choice xmlns:v="urn:schemas-microsoft-com:vml" Requires="v">
                <p:oleObj name="Visio" r:id="rId2" imgW="9765132" imgH="7372400" progId="Visio.Drawing.6">
                  <p:embed/>
                </p:oleObj>
              </mc:Choice>
              <mc:Fallback>
                <p:oleObj name="Visio" r:id="rId2" imgW="9765132" imgH="7372400" progId="Visio.Drawing.6">
                  <p:embed/>
                  <p:pic>
                    <p:nvPicPr>
                      <p:cNvPr id="6451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754313"/>
                        <a:ext cx="5334000"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48143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30200" y="152400"/>
            <a:ext cx="8280400" cy="533400"/>
          </a:xfrm>
        </p:spPr>
        <p:txBody>
          <a:bodyPr/>
          <a:lstStyle/>
          <a:p>
            <a:r>
              <a:rPr lang="en-US" altLang="en-US"/>
              <a:t>Support Counting Using a Hash Tree</a:t>
            </a:r>
          </a:p>
        </p:txBody>
      </p:sp>
      <p:grpSp>
        <p:nvGrpSpPr>
          <p:cNvPr id="32771" name="Group 3"/>
          <p:cNvGrpSpPr>
            <a:grpSpLocks/>
          </p:cNvGrpSpPr>
          <p:nvPr/>
        </p:nvGrpSpPr>
        <p:grpSpPr bwMode="auto">
          <a:xfrm>
            <a:off x="3810000" y="3886200"/>
            <a:ext cx="4681538" cy="2446338"/>
            <a:chOff x="1632" y="1536"/>
            <a:chExt cx="3143" cy="1750"/>
          </a:xfrm>
        </p:grpSpPr>
        <p:sp>
          <p:nvSpPr>
            <p:cNvPr id="32782" name="Line 4"/>
            <p:cNvSpPr>
              <a:spLocks noChangeShapeType="1"/>
            </p:cNvSpPr>
            <p:nvPr/>
          </p:nvSpPr>
          <p:spPr bwMode="auto">
            <a:xfrm flipH="1">
              <a:off x="2496" y="1536"/>
              <a:ext cx="672" cy="3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83" name="Line 5"/>
            <p:cNvSpPr>
              <a:spLocks noChangeShapeType="1"/>
            </p:cNvSpPr>
            <p:nvPr/>
          </p:nvSpPr>
          <p:spPr bwMode="auto">
            <a:xfrm>
              <a:off x="3168" y="1536"/>
              <a:ext cx="816"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84" name="Line 6"/>
            <p:cNvSpPr>
              <a:spLocks noChangeShapeType="1"/>
            </p:cNvSpPr>
            <p:nvPr/>
          </p:nvSpPr>
          <p:spPr bwMode="auto">
            <a:xfrm>
              <a:off x="3168" y="153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85" name="Text Box 7"/>
            <p:cNvSpPr txBox="1">
              <a:spLocks noChangeArrowheads="1"/>
            </p:cNvSpPr>
            <p:nvPr/>
          </p:nvSpPr>
          <p:spPr bwMode="auto">
            <a:xfrm>
              <a:off x="2976" y="1728"/>
              <a:ext cx="465"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2 3 4</a:t>
              </a:r>
            </a:p>
            <a:p>
              <a:pPr>
                <a:spcBef>
                  <a:spcPct val="0"/>
                </a:spcBef>
                <a:spcAft>
                  <a:spcPct val="0"/>
                </a:spcAft>
                <a:buClrTx/>
                <a:buSzTx/>
                <a:buFontTx/>
                <a:buNone/>
              </a:pPr>
              <a:r>
                <a:rPr lang="en-US" altLang="en-US" sz="2000" b="0">
                  <a:latin typeface="Times New Roman" pitchFamily="18" charset="0"/>
                </a:rPr>
                <a:t>5 6 7</a:t>
              </a:r>
            </a:p>
          </p:txBody>
        </p:sp>
        <p:sp>
          <p:nvSpPr>
            <p:cNvPr id="32786" name="Line 8"/>
            <p:cNvSpPr>
              <a:spLocks noChangeShapeType="1"/>
            </p:cNvSpPr>
            <p:nvPr/>
          </p:nvSpPr>
          <p:spPr bwMode="auto">
            <a:xfrm flipH="1">
              <a:off x="1917" y="1871"/>
              <a:ext cx="576"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87" name="Text Box 9"/>
            <p:cNvSpPr txBox="1">
              <a:spLocks noChangeArrowheads="1"/>
            </p:cNvSpPr>
            <p:nvPr/>
          </p:nvSpPr>
          <p:spPr bwMode="auto">
            <a:xfrm>
              <a:off x="1728" y="2159"/>
              <a:ext cx="46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1 4 5</a:t>
              </a:r>
            </a:p>
          </p:txBody>
        </p:sp>
        <p:sp>
          <p:nvSpPr>
            <p:cNvPr id="32788" name="Line 10"/>
            <p:cNvSpPr>
              <a:spLocks noChangeShapeType="1"/>
            </p:cNvSpPr>
            <p:nvPr/>
          </p:nvSpPr>
          <p:spPr bwMode="auto">
            <a:xfrm>
              <a:off x="2493" y="1871"/>
              <a:ext cx="3" cy="48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89" name="Line 11"/>
            <p:cNvSpPr>
              <a:spLocks noChangeShapeType="1"/>
            </p:cNvSpPr>
            <p:nvPr/>
          </p:nvSpPr>
          <p:spPr bwMode="auto">
            <a:xfrm>
              <a:off x="2493" y="1871"/>
              <a:ext cx="576" cy="38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90" name="Text Box 12"/>
            <p:cNvSpPr txBox="1">
              <a:spLocks noChangeArrowheads="1"/>
            </p:cNvSpPr>
            <p:nvPr/>
          </p:nvSpPr>
          <p:spPr bwMode="auto">
            <a:xfrm>
              <a:off x="2870" y="2265"/>
              <a:ext cx="46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1 3 6</a:t>
              </a:r>
            </a:p>
          </p:txBody>
        </p:sp>
        <p:sp>
          <p:nvSpPr>
            <p:cNvPr id="32791" name="Line 13"/>
            <p:cNvSpPr>
              <a:spLocks noChangeShapeType="1"/>
            </p:cNvSpPr>
            <p:nvPr/>
          </p:nvSpPr>
          <p:spPr bwMode="auto">
            <a:xfrm flipH="1">
              <a:off x="1824" y="2352"/>
              <a:ext cx="672" cy="3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92" name="Text Box 14"/>
            <p:cNvSpPr txBox="1">
              <a:spLocks noChangeArrowheads="1"/>
            </p:cNvSpPr>
            <p:nvPr/>
          </p:nvSpPr>
          <p:spPr bwMode="auto">
            <a:xfrm>
              <a:off x="1632" y="2640"/>
              <a:ext cx="465"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1 2 4</a:t>
              </a:r>
            </a:p>
            <a:p>
              <a:pPr>
                <a:spcBef>
                  <a:spcPct val="0"/>
                </a:spcBef>
                <a:spcAft>
                  <a:spcPct val="0"/>
                </a:spcAft>
                <a:buClrTx/>
                <a:buSzTx/>
                <a:buFontTx/>
                <a:buNone/>
              </a:pPr>
              <a:r>
                <a:rPr lang="en-US" altLang="en-US" sz="2000" b="0">
                  <a:latin typeface="Times New Roman" pitchFamily="18" charset="0"/>
                </a:rPr>
                <a:t>4 5 7</a:t>
              </a:r>
            </a:p>
          </p:txBody>
        </p:sp>
        <p:sp>
          <p:nvSpPr>
            <p:cNvPr id="32793" name="Line 15"/>
            <p:cNvSpPr>
              <a:spLocks noChangeShapeType="1"/>
            </p:cNvSpPr>
            <p:nvPr/>
          </p:nvSpPr>
          <p:spPr bwMode="auto">
            <a:xfrm>
              <a:off x="2496" y="2352"/>
              <a:ext cx="0" cy="43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94" name="Text Box 16"/>
            <p:cNvSpPr txBox="1">
              <a:spLocks noChangeArrowheads="1"/>
            </p:cNvSpPr>
            <p:nvPr/>
          </p:nvSpPr>
          <p:spPr bwMode="auto">
            <a:xfrm>
              <a:off x="2255" y="2784"/>
              <a:ext cx="465"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1 2 5</a:t>
              </a:r>
            </a:p>
            <a:p>
              <a:pPr>
                <a:spcBef>
                  <a:spcPct val="0"/>
                </a:spcBef>
                <a:spcAft>
                  <a:spcPct val="0"/>
                </a:spcAft>
                <a:buClrTx/>
                <a:buSzTx/>
                <a:buFontTx/>
                <a:buNone/>
              </a:pPr>
              <a:r>
                <a:rPr lang="en-US" altLang="en-US" sz="2000" b="0">
                  <a:latin typeface="Times New Roman" pitchFamily="18" charset="0"/>
                </a:rPr>
                <a:t>4 5 8</a:t>
              </a:r>
            </a:p>
          </p:txBody>
        </p:sp>
        <p:sp>
          <p:nvSpPr>
            <p:cNvPr id="32795" name="Line 17"/>
            <p:cNvSpPr>
              <a:spLocks noChangeShapeType="1"/>
            </p:cNvSpPr>
            <p:nvPr/>
          </p:nvSpPr>
          <p:spPr bwMode="auto">
            <a:xfrm>
              <a:off x="2496" y="2352"/>
              <a:ext cx="576" cy="43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96" name="Text Box 18"/>
            <p:cNvSpPr txBox="1">
              <a:spLocks noChangeArrowheads="1"/>
            </p:cNvSpPr>
            <p:nvPr/>
          </p:nvSpPr>
          <p:spPr bwMode="auto">
            <a:xfrm>
              <a:off x="2832" y="2784"/>
              <a:ext cx="46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1 5 9</a:t>
              </a:r>
            </a:p>
          </p:txBody>
        </p:sp>
        <p:sp>
          <p:nvSpPr>
            <p:cNvPr id="32797" name="Line 19"/>
            <p:cNvSpPr>
              <a:spLocks noChangeShapeType="1"/>
            </p:cNvSpPr>
            <p:nvPr/>
          </p:nvSpPr>
          <p:spPr bwMode="auto">
            <a:xfrm flipH="1">
              <a:off x="3456" y="1824"/>
              <a:ext cx="528" cy="3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798" name="Text Box 20"/>
            <p:cNvSpPr txBox="1">
              <a:spLocks noChangeArrowheads="1"/>
            </p:cNvSpPr>
            <p:nvPr/>
          </p:nvSpPr>
          <p:spPr bwMode="auto">
            <a:xfrm>
              <a:off x="3254" y="2169"/>
              <a:ext cx="46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3 4 5</a:t>
              </a:r>
            </a:p>
          </p:txBody>
        </p:sp>
        <p:sp>
          <p:nvSpPr>
            <p:cNvPr id="32799" name="Line 21"/>
            <p:cNvSpPr>
              <a:spLocks noChangeShapeType="1"/>
            </p:cNvSpPr>
            <p:nvPr/>
          </p:nvSpPr>
          <p:spPr bwMode="auto">
            <a:xfrm>
              <a:off x="3984" y="1824"/>
              <a:ext cx="0" cy="3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800" name="Text Box 22"/>
            <p:cNvSpPr txBox="1">
              <a:spLocks noChangeArrowheads="1"/>
            </p:cNvSpPr>
            <p:nvPr/>
          </p:nvSpPr>
          <p:spPr bwMode="auto">
            <a:xfrm>
              <a:off x="3792" y="2160"/>
              <a:ext cx="46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a:p>
              <a:pPr>
                <a:spcBef>
                  <a:spcPct val="0"/>
                </a:spcBef>
                <a:spcAft>
                  <a:spcPct val="0"/>
                </a:spcAft>
                <a:buClrTx/>
                <a:buSzTx/>
                <a:buFontTx/>
                <a:buNone/>
              </a:pPr>
              <a:r>
                <a:rPr lang="en-US" altLang="en-US" sz="2000" b="0">
                  <a:latin typeface="Times New Roman" pitchFamily="18" charset="0"/>
                </a:rPr>
                <a:t>3 5 7</a:t>
              </a:r>
            </a:p>
            <a:p>
              <a:pPr>
                <a:spcBef>
                  <a:spcPct val="0"/>
                </a:spcBef>
                <a:spcAft>
                  <a:spcPct val="0"/>
                </a:spcAft>
                <a:buClrTx/>
                <a:buSzTx/>
                <a:buFontTx/>
                <a:buNone/>
              </a:pPr>
              <a:r>
                <a:rPr lang="en-US" altLang="en-US" sz="2000" b="0">
                  <a:latin typeface="Times New Roman" pitchFamily="18" charset="0"/>
                </a:rPr>
                <a:t>6 8 9</a:t>
              </a:r>
            </a:p>
          </p:txBody>
        </p:sp>
        <p:sp>
          <p:nvSpPr>
            <p:cNvPr id="32801" name="Line 23"/>
            <p:cNvSpPr>
              <a:spLocks noChangeShapeType="1"/>
            </p:cNvSpPr>
            <p:nvPr/>
          </p:nvSpPr>
          <p:spPr bwMode="auto">
            <a:xfrm>
              <a:off x="3984" y="1824"/>
              <a:ext cx="528" cy="3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2802" name="Text Box 24"/>
            <p:cNvSpPr txBox="1">
              <a:spLocks noChangeArrowheads="1"/>
            </p:cNvSpPr>
            <p:nvPr/>
          </p:nvSpPr>
          <p:spPr bwMode="auto">
            <a:xfrm>
              <a:off x="4310" y="2121"/>
              <a:ext cx="465"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3 6 7</a:t>
              </a:r>
            </a:p>
            <a:p>
              <a:pPr>
                <a:spcBef>
                  <a:spcPct val="0"/>
                </a:spcBef>
                <a:spcAft>
                  <a:spcPct val="0"/>
                </a:spcAft>
                <a:buClrTx/>
                <a:buSzTx/>
                <a:buFontTx/>
                <a:buNone/>
              </a:pPr>
              <a:r>
                <a:rPr lang="en-US" altLang="en-US" sz="2000" b="0">
                  <a:latin typeface="Times New Roman" pitchFamily="18" charset="0"/>
                </a:rPr>
                <a:t>3 6 8</a:t>
              </a:r>
            </a:p>
          </p:txBody>
        </p:sp>
      </p:grpSp>
      <p:grpSp>
        <p:nvGrpSpPr>
          <p:cNvPr id="32772" name="Group 25"/>
          <p:cNvGrpSpPr>
            <a:grpSpLocks/>
          </p:cNvGrpSpPr>
          <p:nvPr/>
        </p:nvGrpSpPr>
        <p:grpSpPr bwMode="auto">
          <a:xfrm>
            <a:off x="533400" y="4237038"/>
            <a:ext cx="2286000" cy="1249362"/>
            <a:chOff x="144" y="912"/>
            <a:chExt cx="1440" cy="787"/>
          </a:xfrm>
        </p:grpSpPr>
        <p:sp>
          <p:nvSpPr>
            <p:cNvPr id="32774" name="Line 26"/>
            <p:cNvSpPr>
              <a:spLocks noChangeShapeType="1"/>
            </p:cNvSpPr>
            <p:nvPr/>
          </p:nvSpPr>
          <p:spPr bwMode="auto">
            <a:xfrm flipH="1">
              <a:off x="480" y="1200"/>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27"/>
            <p:cNvSpPr>
              <a:spLocks noChangeShapeType="1"/>
            </p:cNvSpPr>
            <p:nvPr/>
          </p:nvSpPr>
          <p:spPr bwMode="auto">
            <a:xfrm>
              <a:off x="864"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Text Box 28"/>
            <p:cNvSpPr txBox="1">
              <a:spLocks noChangeArrowheads="1"/>
            </p:cNvSpPr>
            <p:nvPr/>
          </p:nvSpPr>
          <p:spPr bwMode="auto">
            <a:xfrm>
              <a:off x="240" y="120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1,4,7</a:t>
              </a:r>
            </a:p>
          </p:txBody>
        </p:sp>
        <p:sp>
          <p:nvSpPr>
            <p:cNvPr id="32777" name="Text Box 29"/>
            <p:cNvSpPr txBox="1">
              <a:spLocks noChangeArrowheads="1"/>
            </p:cNvSpPr>
            <p:nvPr/>
          </p:nvSpPr>
          <p:spPr bwMode="auto">
            <a:xfrm>
              <a:off x="662" y="144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2,5,8</a:t>
              </a:r>
            </a:p>
          </p:txBody>
        </p:sp>
        <p:sp>
          <p:nvSpPr>
            <p:cNvPr id="32778" name="Line 30"/>
            <p:cNvSpPr>
              <a:spLocks noChangeShapeType="1"/>
            </p:cNvSpPr>
            <p:nvPr/>
          </p:nvSpPr>
          <p:spPr bwMode="auto">
            <a:xfrm>
              <a:off x="864" y="120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Text Box 31"/>
            <p:cNvSpPr txBox="1">
              <a:spLocks noChangeArrowheads="1"/>
            </p:cNvSpPr>
            <p:nvPr/>
          </p:nvSpPr>
          <p:spPr bwMode="auto">
            <a:xfrm>
              <a:off x="998" y="111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3,6,9</a:t>
              </a:r>
            </a:p>
          </p:txBody>
        </p:sp>
        <p:sp>
          <p:nvSpPr>
            <p:cNvPr id="32780" name="Text Box 32"/>
            <p:cNvSpPr txBox="1">
              <a:spLocks noChangeArrowheads="1"/>
            </p:cNvSpPr>
            <p:nvPr/>
          </p:nvSpPr>
          <p:spPr bwMode="auto">
            <a:xfrm>
              <a:off x="336" y="912"/>
              <a:ext cx="10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chemeClr val="hlink"/>
                  </a:solidFill>
                  <a:latin typeface="Times New Roman" pitchFamily="18" charset="0"/>
                </a:rPr>
                <a:t>Hash function</a:t>
              </a:r>
            </a:p>
          </p:txBody>
        </p:sp>
        <p:sp>
          <p:nvSpPr>
            <p:cNvPr id="32781" name="Rectangle 33"/>
            <p:cNvSpPr>
              <a:spLocks noChangeArrowheads="1"/>
            </p:cNvSpPr>
            <p:nvPr/>
          </p:nvSpPr>
          <p:spPr bwMode="auto">
            <a:xfrm>
              <a:off x="144" y="912"/>
              <a:ext cx="1440" cy="76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grpSp>
      <p:sp>
        <p:nvSpPr>
          <p:cNvPr id="32773" name="Text Box 34"/>
          <p:cNvSpPr txBox="1">
            <a:spLocks noChangeArrowheads="1"/>
          </p:cNvSpPr>
          <p:nvPr/>
        </p:nvSpPr>
        <p:spPr bwMode="auto">
          <a:xfrm>
            <a:off x="457200" y="1066800"/>
            <a:ext cx="83058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Suppose you have 15 candidate itemsets of length 3: </a:t>
            </a:r>
          </a:p>
          <a:p>
            <a:pPr>
              <a:spcBef>
                <a:spcPct val="50000"/>
              </a:spcBef>
              <a:spcAft>
                <a:spcPct val="0"/>
              </a:spcAft>
              <a:buClrTx/>
              <a:buSzTx/>
              <a:buFontTx/>
              <a:buNone/>
            </a:pPr>
            <a:r>
              <a:rPr lang="en-US" altLang="en-US" sz="1800"/>
              <a:t>{1 4 5}, {1 2 4}, {4 5 7}, {1 2 5}, {4 5 8}, {1 5 9}, {1 3 6}, {2 3 4}, {5 6 7}, {3 4 5}, {3 5 6}, {3 5 7}, {6 8 9}, {3 6 7}, {3 6 8}</a:t>
            </a:r>
            <a:endParaRPr lang="en-US" altLang="en-US" sz="800"/>
          </a:p>
          <a:p>
            <a:pPr>
              <a:spcBef>
                <a:spcPct val="50000"/>
              </a:spcBef>
              <a:spcAft>
                <a:spcPct val="0"/>
              </a:spcAft>
              <a:buClrTx/>
              <a:buSzTx/>
              <a:buFontTx/>
              <a:buNone/>
            </a:pPr>
            <a:r>
              <a:rPr lang="en-US" altLang="en-US" sz="1800"/>
              <a:t>You need:</a:t>
            </a:r>
          </a:p>
          <a:p>
            <a:pPr>
              <a:spcBef>
                <a:spcPct val="50000"/>
              </a:spcBef>
              <a:spcAft>
                <a:spcPct val="0"/>
              </a:spcAft>
              <a:buClrTx/>
              <a:buSzTx/>
              <a:buFontTx/>
              <a:buChar char="•"/>
            </a:pPr>
            <a:r>
              <a:rPr lang="en-US" altLang="en-US" sz="1800"/>
              <a:t> Hash function </a:t>
            </a:r>
          </a:p>
          <a:p>
            <a:pPr>
              <a:spcBef>
                <a:spcPct val="50000"/>
              </a:spcBef>
              <a:spcAft>
                <a:spcPct val="0"/>
              </a:spcAft>
              <a:buClrTx/>
              <a:buSzTx/>
              <a:buFontTx/>
              <a:buChar char="•"/>
            </a:pPr>
            <a:r>
              <a:rPr lang="en-US" altLang="en-US" sz="1800"/>
              <a:t> Max leaf size: max number of itemsets stored in a leaf node (if number of candidate itemsets exceeds max leaf size, split the node)</a:t>
            </a:r>
          </a:p>
        </p:txBody>
      </p:sp>
    </p:spTree>
    <p:extLst>
      <p:ext uri="{BB962C8B-B14F-4D97-AF65-F5344CB8AC3E}">
        <p14:creationId xmlns:p14="http://schemas.microsoft.com/office/powerpoint/2010/main" val="2297816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
          <p:cNvSpPr>
            <a:spLocks noGrp="1" noChangeArrowheads="1"/>
          </p:cNvSpPr>
          <p:nvPr>
            <p:ph type="title"/>
          </p:nvPr>
        </p:nvSpPr>
        <p:spPr>
          <a:xfrm>
            <a:off x="533400" y="152400"/>
            <a:ext cx="8280400" cy="533400"/>
          </a:xfrm>
        </p:spPr>
        <p:txBody>
          <a:bodyPr/>
          <a:lstStyle/>
          <a:p>
            <a:r>
              <a:rPr lang="en-US" altLang="en-US"/>
              <a:t>Support Counting Using a Hash Tree</a:t>
            </a:r>
          </a:p>
        </p:txBody>
      </p:sp>
      <p:sp>
        <p:nvSpPr>
          <p:cNvPr id="33795" name="Text Box 3"/>
          <p:cNvSpPr txBox="1">
            <a:spLocks noChangeArrowheads="1"/>
          </p:cNvSpPr>
          <p:nvPr/>
        </p:nvSpPr>
        <p:spPr bwMode="auto">
          <a:xfrm>
            <a:off x="593725" y="12684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3796" name="Group 4"/>
          <p:cNvGrpSpPr>
            <a:grpSpLocks/>
          </p:cNvGrpSpPr>
          <p:nvPr/>
        </p:nvGrpSpPr>
        <p:grpSpPr bwMode="auto">
          <a:xfrm>
            <a:off x="1981200" y="1736725"/>
            <a:ext cx="6553200" cy="4206875"/>
            <a:chOff x="1296" y="1056"/>
            <a:chExt cx="4128" cy="2650"/>
          </a:xfrm>
        </p:grpSpPr>
        <p:grpSp>
          <p:nvGrpSpPr>
            <p:cNvPr id="33812" name="Group 5"/>
            <p:cNvGrpSpPr>
              <a:grpSpLocks/>
            </p:cNvGrpSpPr>
            <p:nvPr/>
          </p:nvGrpSpPr>
          <p:grpSpPr bwMode="auto">
            <a:xfrm>
              <a:off x="2160" y="1344"/>
              <a:ext cx="2160" cy="528"/>
              <a:chOff x="2160" y="1344"/>
              <a:chExt cx="1056" cy="576"/>
            </a:xfrm>
          </p:grpSpPr>
          <p:sp>
            <p:nvSpPr>
              <p:cNvPr id="33892" name="Line 6"/>
              <p:cNvSpPr>
                <a:spLocks noChangeShapeType="1"/>
              </p:cNvSpPr>
              <p:nvPr/>
            </p:nvSpPr>
            <p:spPr bwMode="auto">
              <a:xfrm flipH="1">
                <a:off x="2160"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3" name="Line 7"/>
              <p:cNvSpPr>
                <a:spLocks noChangeShapeType="1"/>
              </p:cNvSpPr>
              <p:nvPr/>
            </p:nvSpPr>
            <p:spPr bwMode="auto">
              <a:xfrm>
                <a:off x="2688" y="134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4" name="Line 8"/>
              <p:cNvSpPr>
                <a:spLocks noChangeShapeType="1"/>
              </p:cNvSpPr>
              <p:nvPr/>
            </p:nvSpPr>
            <p:spPr bwMode="auto">
              <a:xfrm>
                <a:off x="2688"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3" name="Group 9"/>
            <p:cNvGrpSpPr>
              <a:grpSpLocks/>
            </p:cNvGrpSpPr>
            <p:nvPr/>
          </p:nvGrpSpPr>
          <p:grpSpPr bwMode="auto">
            <a:xfrm>
              <a:off x="1536" y="2112"/>
              <a:ext cx="1104" cy="384"/>
              <a:chOff x="1680" y="2160"/>
              <a:chExt cx="864" cy="432"/>
            </a:xfrm>
          </p:grpSpPr>
          <p:sp>
            <p:nvSpPr>
              <p:cNvPr id="33889" name="Line 10"/>
              <p:cNvSpPr>
                <a:spLocks noChangeShapeType="1"/>
              </p:cNvSpPr>
              <p:nvPr/>
            </p:nvSpPr>
            <p:spPr bwMode="auto">
              <a:xfrm flipH="1">
                <a:off x="1680" y="2160"/>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0" name="Line 11"/>
              <p:cNvSpPr>
                <a:spLocks noChangeShapeType="1"/>
              </p:cNvSpPr>
              <p:nvPr/>
            </p:nvSpPr>
            <p:spPr bwMode="auto">
              <a:xfrm>
                <a:off x="2160"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1" name="Line 12"/>
              <p:cNvSpPr>
                <a:spLocks noChangeShapeType="1"/>
              </p:cNvSpPr>
              <p:nvPr/>
            </p:nvSpPr>
            <p:spPr bwMode="auto">
              <a:xfrm>
                <a:off x="2160" y="2160"/>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4" name="Group 13"/>
            <p:cNvGrpSpPr>
              <a:grpSpLocks/>
            </p:cNvGrpSpPr>
            <p:nvPr/>
          </p:nvGrpSpPr>
          <p:grpSpPr bwMode="auto">
            <a:xfrm>
              <a:off x="3552" y="2112"/>
              <a:ext cx="1632" cy="528"/>
              <a:chOff x="2832" y="2160"/>
              <a:chExt cx="816" cy="432"/>
            </a:xfrm>
          </p:grpSpPr>
          <p:sp>
            <p:nvSpPr>
              <p:cNvPr id="33886" name="Line 14"/>
              <p:cNvSpPr>
                <a:spLocks noChangeShapeType="1"/>
              </p:cNvSpPr>
              <p:nvPr/>
            </p:nvSpPr>
            <p:spPr bwMode="auto">
              <a:xfrm flipH="1">
                <a:off x="2832" y="2160"/>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7" name="Line 15"/>
              <p:cNvSpPr>
                <a:spLocks noChangeShapeType="1"/>
              </p:cNvSpPr>
              <p:nvPr/>
            </p:nvSpPr>
            <p:spPr bwMode="auto">
              <a:xfrm>
                <a:off x="3216"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8" name="Line 16"/>
              <p:cNvSpPr>
                <a:spLocks noChangeShapeType="1"/>
              </p:cNvSpPr>
              <p:nvPr/>
            </p:nvSpPr>
            <p:spPr bwMode="auto">
              <a:xfrm>
                <a:off x="3216" y="2160"/>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5" name="Group 17"/>
            <p:cNvGrpSpPr>
              <a:grpSpLocks/>
            </p:cNvGrpSpPr>
            <p:nvPr/>
          </p:nvGrpSpPr>
          <p:grpSpPr bwMode="auto">
            <a:xfrm>
              <a:off x="1584" y="2784"/>
              <a:ext cx="1104" cy="432"/>
              <a:chOff x="1584" y="2880"/>
              <a:chExt cx="1104" cy="432"/>
            </a:xfrm>
          </p:grpSpPr>
          <p:sp>
            <p:nvSpPr>
              <p:cNvPr id="33883" name="Line 18"/>
              <p:cNvSpPr>
                <a:spLocks noChangeShapeType="1"/>
              </p:cNvSpPr>
              <p:nvPr/>
            </p:nvSpPr>
            <p:spPr bwMode="auto">
              <a:xfrm flipH="1">
                <a:off x="1584" y="288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4" name="Line 19"/>
              <p:cNvSpPr>
                <a:spLocks noChangeShapeType="1"/>
              </p:cNvSpPr>
              <p:nvPr/>
            </p:nvSpPr>
            <p:spPr bwMode="auto">
              <a:xfrm>
                <a:off x="2160" y="28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5" name="Line 20"/>
              <p:cNvSpPr>
                <a:spLocks noChangeShapeType="1"/>
              </p:cNvSpPr>
              <p:nvPr/>
            </p:nvSpPr>
            <p:spPr bwMode="auto">
              <a:xfrm>
                <a:off x="2160" y="2880"/>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6" name="Group 21"/>
            <p:cNvGrpSpPr>
              <a:grpSpLocks/>
            </p:cNvGrpSpPr>
            <p:nvPr/>
          </p:nvGrpSpPr>
          <p:grpSpPr bwMode="auto">
            <a:xfrm>
              <a:off x="2064" y="1824"/>
              <a:ext cx="192" cy="288"/>
              <a:chOff x="2064" y="1872"/>
              <a:chExt cx="192" cy="288"/>
            </a:xfrm>
          </p:grpSpPr>
          <p:sp>
            <p:nvSpPr>
              <p:cNvPr id="33880"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81" name="Line 23"/>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2" name="Line 24"/>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7" name="Group 25"/>
            <p:cNvGrpSpPr>
              <a:grpSpLocks/>
            </p:cNvGrpSpPr>
            <p:nvPr/>
          </p:nvGrpSpPr>
          <p:grpSpPr bwMode="auto">
            <a:xfrm>
              <a:off x="4224" y="1824"/>
              <a:ext cx="192" cy="288"/>
              <a:chOff x="3120" y="1872"/>
              <a:chExt cx="192" cy="288"/>
            </a:xfrm>
          </p:grpSpPr>
          <p:sp>
            <p:nvSpPr>
              <p:cNvPr id="33877"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78" name="Line 27"/>
              <p:cNvSpPr>
                <a:spLocks noChangeShapeType="1"/>
              </p:cNvSpPr>
              <p:nvPr/>
            </p:nvSpPr>
            <p:spPr bwMode="auto">
              <a:xfrm>
                <a:off x="3120"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9" name="Line 28"/>
              <p:cNvSpPr>
                <a:spLocks noChangeShapeType="1"/>
              </p:cNvSpPr>
              <p:nvPr/>
            </p:nvSpPr>
            <p:spPr bwMode="auto">
              <a:xfrm>
                <a:off x="3120"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8" name="Group 29"/>
            <p:cNvGrpSpPr>
              <a:grpSpLocks/>
            </p:cNvGrpSpPr>
            <p:nvPr/>
          </p:nvGrpSpPr>
          <p:grpSpPr bwMode="auto">
            <a:xfrm>
              <a:off x="2064" y="2496"/>
              <a:ext cx="192" cy="288"/>
              <a:chOff x="2064" y="2592"/>
              <a:chExt cx="192" cy="288"/>
            </a:xfrm>
          </p:grpSpPr>
          <p:sp>
            <p:nvSpPr>
              <p:cNvPr id="33874"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75" name="Line 31"/>
              <p:cNvSpPr>
                <a:spLocks noChangeShapeType="1"/>
              </p:cNvSpPr>
              <p:nvPr/>
            </p:nvSpPr>
            <p:spPr bwMode="auto">
              <a:xfrm>
                <a:off x="2064" y="27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6" name="Line 32"/>
              <p:cNvSpPr>
                <a:spLocks noChangeShapeType="1"/>
              </p:cNvSpPr>
              <p:nvPr/>
            </p:nvSpPr>
            <p:spPr bwMode="auto">
              <a:xfrm>
                <a:off x="2064"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19" name="Group 33"/>
            <p:cNvGrpSpPr>
              <a:grpSpLocks/>
            </p:cNvGrpSpPr>
            <p:nvPr/>
          </p:nvGrpSpPr>
          <p:grpSpPr bwMode="auto">
            <a:xfrm>
              <a:off x="2544" y="3168"/>
              <a:ext cx="480" cy="250"/>
              <a:chOff x="432" y="3408"/>
              <a:chExt cx="480" cy="250"/>
            </a:xfrm>
          </p:grpSpPr>
          <p:sp>
            <p:nvSpPr>
              <p:cNvPr id="33872"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73" name="Text Box 35"/>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1</a:t>
                </a:r>
                <a:r>
                  <a:rPr lang="en-US" altLang="en-US" sz="2000" b="0">
                    <a:latin typeface="Times New Roman" pitchFamily="18" charset="0"/>
                  </a:rPr>
                  <a:t> 5 9</a:t>
                </a:r>
              </a:p>
            </p:txBody>
          </p:sp>
        </p:grpSp>
        <p:grpSp>
          <p:nvGrpSpPr>
            <p:cNvPr id="33820" name="Group 36"/>
            <p:cNvGrpSpPr>
              <a:grpSpLocks/>
            </p:cNvGrpSpPr>
            <p:nvPr/>
          </p:nvGrpSpPr>
          <p:grpSpPr bwMode="auto">
            <a:xfrm>
              <a:off x="1296" y="2448"/>
              <a:ext cx="480" cy="250"/>
              <a:chOff x="432" y="3408"/>
              <a:chExt cx="480" cy="250"/>
            </a:xfrm>
          </p:grpSpPr>
          <p:sp>
            <p:nvSpPr>
              <p:cNvPr id="33870"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71" name="Text Box 3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1</a:t>
                </a:r>
                <a:r>
                  <a:rPr lang="en-US" altLang="en-US" sz="2000" b="0">
                    <a:latin typeface="Times New Roman" pitchFamily="18" charset="0"/>
                  </a:rPr>
                  <a:t> </a:t>
                </a:r>
                <a:r>
                  <a:rPr lang="en-US" altLang="en-US" sz="2000" b="0">
                    <a:solidFill>
                      <a:srgbClr val="FF0000"/>
                    </a:solidFill>
                    <a:latin typeface="Times New Roman" pitchFamily="18" charset="0"/>
                  </a:rPr>
                  <a:t>4</a:t>
                </a:r>
                <a:r>
                  <a:rPr lang="en-US" altLang="en-US" sz="2000" b="0">
                    <a:latin typeface="Times New Roman" pitchFamily="18" charset="0"/>
                  </a:rPr>
                  <a:t> 5</a:t>
                </a:r>
              </a:p>
            </p:txBody>
          </p:sp>
        </p:grpSp>
        <p:grpSp>
          <p:nvGrpSpPr>
            <p:cNvPr id="33821" name="Group 39"/>
            <p:cNvGrpSpPr>
              <a:grpSpLocks/>
            </p:cNvGrpSpPr>
            <p:nvPr/>
          </p:nvGrpSpPr>
          <p:grpSpPr bwMode="auto">
            <a:xfrm>
              <a:off x="2448" y="2448"/>
              <a:ext cx="480" cy="250"/>
              <a:chOff x="432" y="3408"/>
              <a:chExt cx="480" cy="250"/>
            </a:xfrm>
          </p:grpSpPr>
          <p:sp>
            <p:nvSpPr>
              <p:cNvPr id="33868"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69" name="Text Box 4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1</a:t>
                </a:r>
                <a:r>
                  <a:rPr lang="en-US" altLang="en-US" sz="2000" b="0">
                    <a:latin typeface="Times New Roman" pitchFamily="18" charset="0"/>
                  </a:rPr>
                  <a:t> 3 6</a:t>
                </a:r>
              </a:p>
            </p:txBody>
          </p:sp>
        </p:grpSp>
        <p:grpSp>
          <p:nvGrpSpPr>
            <p:cNvPr id="33822" name="Group 42"/>
            <p:cNvGrpSpPr>
              <a:grpSpLocks/>
            </p:cNvGrpSpPr>
            <p:nvPr/>
          </p:nvGrpSpPr>
          <p:grpSpPr bwMode="auto">
            <a:xfrm>
              <a:off x="3312" y="2640"/>
              <a:ext cx="480" cy="250"/>
              <a:chOff x="432" y="3408"/>
              <a:chExt cx="480" cy="250"/>
            </a:xfrm>
          </p:grpSpPr>
          <p:sp>
            <p:nvSpPr>
              <p:cNvPr id="33866"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67" name="Text Box 44"/>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r>
                  <a:rPr lang="en-US" altLang="en-US" sz="2000" b="0">
                    <a:solidFill>
                      <a:srgbClr val="FF0000"/>
                    </a:solidFill>
                    <a:latin typeface="Times New Roman" pitchFamily="18" charset="0"/>
                  </a:rPr>
                  <a:t>4</a:t>
                </a:r>
                <a:r>
                  <a:rPr lang="en-US" altLang="en-US" sz="2000" b="0">
                    <a:latin typeface="Times New Roman" pitchFamily="18" charset="0"/>
                  </a:rPr>
                  <a:t> 5</a:t>
                </a:r>
              </a:p>
            </p:txBody>
          </p:sp>
        </p:grpSp>
        <p:grpSp>
          <p:nvGrpSpPr>
            <p:cNvPr id="33823" name="Group 45"/>
            <p:cNvGrpSpPr>
              <a:grpSpLocks/>
            </p:cNvGrpSpPr>
            <p:nvPr/>
          </p:nvGrpSpPr>
          <p:grpSpPr bwMode="auto">
            <a:xfrm>
              <a:off x="4944" y="2640"/>
              <a:ext cx="480" cy="490"/>
              <a:chOff x="3792" y="3312"/>
              <a:chExt cx="480" cy="490"/>
            </a:xfrm>
          </p:grpSpPr>
          <p:grpSp>
            <p:nvGrpSpPr>
              <p:cNvPr id="33860" name="Group 46"/>
              <p:cNvGrpSpPr>
                <a:grpSpLocks/>
              </p:cNvGrpSpPr>
              <p:nvPr/>
            </p:nvGrpSpPr>
            <p:grpSpPr bwMode="auto">
              <a:xfrm>
                <a:off x="3792" y="3312"/>
                <a:ext cx="480" cy="250"/>
                <a:chOff x="432" y="3408"/>
                <a:chExt cx="480" cy="250"/>
              </a:xfrm>
            </p:grpSpPr>
            <p:sp>
              <p:nvSpPr>
                <p:cNvPr id="33864"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65" name="Text Box 4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3 6 7</a:t>
                  </a:r>
                </a:p>
              </p:txBody>
            </p:sp>
          </p:grpSp>
          <p:grpSp>
            <p:nvGrpSpPr>
              <p:cNvPr id="33861" name="Group 49"/>
              <p:cNvGrpSpPr>
                <a:grpSpLocks/>
              </p:cNvGrpSpPr>
              <p:nvPr/>
            </p:nvGrpSpPr>
            <p:grpSpPr bwMode="auto">
              <a:xfrm>
                <a:off x="3792" y="3552"/>
                <a:ext cx="480" cy="250"/>
                <a:chOff x="432" y="3408"/>
                <a:chExt cx="480" cy="250"/>
              </a:xfrm>
            </p:grpSpPr>
            <p:sp>
              <p:nvSpPr>
                <p:cNvPr id="33862"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63" name="Text Box 5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3 6 8</a:t>
                  </a:r>
                </a:p>
              </p:txBody>
            </p:sp>
          </p:grpSp>
        </p:grpSp>
        <p:grpSp>
          <p:nvGrpSpPr>
            <p:cNvPr id="33824" name="Group 52"/>
            <p:cNvGrpSpPr>
              <a:grpSpLocks/>
            </p:cNvGrpSpPr>
            <p:nvPr/>
          </p:nvGrpSpPr>
          <p:grpSpPr bwMode="auto">
            <a:xfrm>
              <a:off x="4080" y="2640"/>
              <a:ext cx="480" cy="730"/>
              <a:chOff x="4800" y="3216"/>
              <a:chExt cx="480" cy="730"/>
            </a:xfrm>
          </p:grpSpPr>
          <p:grpSp>
            <p:nvGrpSpPr>
              <p:cNvPr id="33850" name="Group 53"/>
              <p:cNvGrpSpPr>
                <a:grpSpLocks/>
              </p:cNvGrpSpPr>
              <p:nvPr/>
            </p:nvGrpSpPr>
            <p:grpSpPr bwMode="auto">
              <a:xfrm>
                <a:off x="4800" y="3216"/>
                <a:ext cx="480" cy="490"/>
                <a:chOff x="3792" y="3312"/>
                <a:chExt cx="480" cy="490"/>
              </a:xfrm>
            </p:grpSpPr>
            <p:grpSp>
              <p:nvGrpSpPr>
                <p:cNvPr id="33854" name="Group 54"/>
                <p:cNvGrpSpPr>
                  <a:grpSpLocks/>
                </p:cNvGrpSpPr>
                <p:nvPr/>
              </p:nvGrpSpPr>
              <p:grpSpPr bwMode="auto">
                <a:xfrm>
                  <a:off x="3792" y="3312"/>
                  <a:ext cx="480" cy="250"/>
                  <a:chOff x="432" y="3408"/>
                  <a:chExt cx="480" cy="250"/>
                </a:xfrm>
              </p:grpSpPr>
              <p:sp>
                <p:nvSpPr>
                  <p:cNvPr id="33858"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59" name="Text Box 5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3855" name="Group 57"/>
                <p:cNvGrpSpPr>
                  <a:grpSpLocks/>
                </p:cNvGrpSpPr>
                <p:nvPr/>
              </p:nvGrpSpPr>
              <p:grpSpPr bwMode="auto">
                <a:xfrm>
                  <a:off x="3792" y="3552"/>
                  <a:ext cx="480" cy="250"/>
                  <a:chOff x="432" y="3408"/>
                  <a:chExt cx="480" cy="250"/>
                </a:xfrm>
              </p:grpSpPr>
              <p:sp>
                <p:nvSpPr>
                  <p:cNvPr id="33856"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57" name="Text Box 5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3 5 7</a:t>
                    </a:r>
                  </a:p>
                </p:txBody>
              </p:sp>
            </p:grpSp>
          </p:grpSp>
          <p:grpSp>
            <p:nvGrpSpPr>
              <p:cNvPr id="33851" name="Group 60"/>
              <p:cNvGrpSpPr>
                <a:grpSpLocks/>
              </p:cNvGrpSpPr>
              <p:nvPr/>
            </p:nvGrpSpPr>
            <p:grpSpPr bwMode="auto">
              <a:xfrm>
                <a:off x="4800" y="3696"/>
                <a:ext cx="480" cy="250"/>
                <a:chOff x="432" y="3408"/>
                <a:chExt cx="480" cy="250"/>
              </a:xfrm>
            </p:grpSpPr>
            <p:sp>
              <p:nvSpPr>
                <p:cNvPr id="33852"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53" name="Text Box 62"/>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6 8 9</a:t>
                  </a:r>
                </a:p>
              </p:txBody>
            </p:sp>
          </p:grpSp>
        </p:grpSp>
        <p:grpSp>
          <p:nvGrpSpPr>
            <p:cNvPr id="33825" name="Group 63"/>
            <p:cNvGrpSpPr>
              <a:grpSpLocks/>
            </p:cNvGrpSpPr>
            <p:nvPr/>
          </p:nvGrpSpPr>
          <p:grpSpPr bwMode="auto">
            <a:xfrm>
              <a:off x="3024" y="1872"/>
              <a:ext cx="480" cy="490"/>
              <a:chOff x="3792" y="3312"/>
              <a:chExt cx="480" cy="490"/>
            </a:xfrm>
          </p:grpSpPr>
          <p:grpSp>
            <p:nvGrpSpPr>
              <p:cNvPr id="33844" name="Group 64"/>
              <p:cNvGrpSpPr>
                <a:grpSpLocks/>
              </p:cNvGrpSpPr>
              <p:nvPr/>
            </p:nvGrpSpPr>
            <p:grpSpPr bwMode="auto">
              <a:xfrm>
                <a:off x="3792" y="3312"/>
                <a:ext cx="480" cy="250"/>
                <a:chOff x="432" y="3408"/>
                <a:chExt cx="480" cy="250"/>
              </a:xfrm>
            </p:grpSpPr>
            <p:sp>
              <p:nvSpPr>
                <p:cNvPr id="33848"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49" name="Text Box 6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2 3 4</a:t>
                  </a:r>
                </a:p>
              </p:txBody>
            </p:sp>
          </p:grpSp>
          <p:grpSp>
            <p:nvGrpSpPr>
              <p:cNvPr id="33845" name="Group 67"/>
              <p:cNvGrpSpPr>
                <a:grpSpLocks/>
              </p:cNvGrpSpPr>
              <p:nvPr/>
            </p:nvGrpSpPr>
            <p:grpSpPr bwMode="auto">
              <a:xfrm>
                <a:off x="3792" y="3552"/>
                <a:ext cx="480" cy="250"/>
                <a:chOff x="432" y="3408"/>
                <a:chExt cx="480" cy="250"/>
              </a:xfrm>
            </p:grpSpPr>
            <p:sp>
              <p:nvSpPr>
                <p:cNvPr id="33846"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47" name="Text Box 6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5 6 7</a:t>
                  </a:r>
                </a:p>
              </p:txBody>
            </p:sp>
          </p:grpSp>
        </p:grpSp>
        <p:grpSp>
          <p:nvGrpSpPr>
            <p:cNvPr id="33826" name="Group 70"/>
            <p:cNvGrpSpPr>
              <a:grpSpLocks/>
            </p:cNvGrpSpPr>
            <p:nvPr/>
          </p:nvGrpSpPr>
          <p:grpSpPr bwMode="auto">
            <a:xfrm>
              <a:off x="1344" y="3168"/>
              <a:ext cx="480" cy="490"/>
              <a:chOff x="3792" y="3312"/>
              <a:chExt cx="480" cy="490"/>
            </a:xfrm>
          </p:grpSpPr>
          <p:grpSp>
            <p:nvGrpSpPr>
              <p:cNvPr id="33838" name="Group 71"/>
              <p:cNvGrpSpPr>
                <a:grpSpLocks/>
              </p:cNvGrpSpPr>
              <p:nvPr/>
            </p:nvGrpSpPr>
            <p:grpSpPr bwMode="auto">
              <a:xfrm>
                <a:off x="3792" y="3312"/>
                <a:ext cx="480" cy="250"/>
                <a:chOff x="432" y="3408"/>
                <a:chExt cx="480" cy="250"/>
              </a:xfrm>
            </p:grpSpPr>
            <p:sp>
              <p:nvSpPr>
                <p:cNvPr id="33842"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43" name="Text Box 7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1</a:t>
                  </a:r>
                  <a:r>
                    <a:rPr lang="en-US" altLang="en-US" sz="2000" b="0">
                      <a:latin typeface="Times New Roman" pitchFamily="18" charset="0"/>
                    </a:rPr>
                    <a:t> 2 </a:t>
                  </a:r>
                  <a:r>
                    <a:rPr lang="en-US" altLang="en-US" sz="2000" b="0">
                      <a:solidFill>
                        <a:srgbClr val="FF0000"/>
                      </a:solidFill>
                      <a:latin typeface="Times New Roman" pitchFamily="18" charset="0"/>
                    </a:rPr>
                    <a:t>4</a:t>
                  </a:r>
                </a:p>
              </p:txBody>
            </p:sp>
          </p:grpSp>
          <p:grpSp>
            <p:nvGrpSpPr>
              <p:cNvPr id="33839" name="Group 74"/>
              <p:cNvGrpSpPr>
                <a:grpSpLocks/>
              </p:cNvGrpSpPr>
              <p:nvPr/>
            </p:nvGrpSpPr>
            <p:grpSpPr bwMode="auto">
              <a:xfrm>
                <a:off x="3792" y="3552"/>
                <a:ext cx="480" cy="250"/>
                <a:chOff x="432" y="3408"/>
                <a:chExt cx="480" cy="250"/>
              </a:xfrm>
            </p:grpSpPr>
            <p:sp>
              <p:nvSpPr>
                <p:cNvPr id="33840"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41" name="Text Box 7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4</a:t>
                  </a:r>
                  <a:r>
                    <a:rPr lang="en-US" altLang="en-US" sz="2000" b="0">
                      <a:latin typeface="Times New Roman" pitchFamily="18" charset="0"/>
                    </a:rPr>
                    <a:t> 5 </a:t>
                  </a:r>
                  <a:r>
                    <a:rPr lang="en-US" altLang="en-US" sz="2000" b="0">
                      <a:solidFill>
                        <a:srgbClr val="FF0000"/>
                      </a:solidFill>
                      <a:latin typeface="Times New Roman" pitchFamily="18" charset="0"/>
                    </a:rPr>
                    <a:t>7</a:t>
                  </a:r>
                </a:p>
              </p:txBody>
            </p:sp>
          </p:grpSp>
        </p:grpSp>
        <p:grpSp>
          <p:nvGrpSpPr>
            <p:cNvPr id="33827" name="Group 77"/>
            <p:cNvGrpSpPr>
              <a:grpSpLocks/>
            </p:cNvGrpSpPr>
            <p:nvPr/>
          </p:nvGrpSpPr>
          <p:grpSpPr bwMode="auto">
            <a:xfrm>
              <a:off x="1920" y="3216"/>
              <a:ext cx="480" cy="490"/>
              <a:chOff x="3792" y="3312"/>
              <a:chExt cx="480" cy="490"/>
            </a:xfrm>
          </p:grpSpPr>
          <p:grpSp>
            <p:nvGrpSpPr>
              <p:cNvPr id="33832" name="Group 78"/>
              <p:cNvGrpSpPr>
                <a:grpSpLocks/>
              </p:cNvGrpSpPr>
              <p:nvPr/>
            </p:nvGrpSpPr>
            <p:grpSpPr bwMode="auto">
              <a:xfrm>
                <a:off x="3792" y="3312"/>
                <a:ext cx="480" cy="250"/>
                <a:chOff x="432" y="3408"/>
                <a:chExt cx="480" cy="250"/>
              </a:xfrm>
            </p:grpSpPr>
            <p:sp>
              <p:nvSpPr>
                <p:cNvPr id="33836"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37" name="Text Box 80"/>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1</a:t>
                  </a:r>
                  <a:r>
                    <a:rPr lang="en-US" altLang="en-US" sz="2000" b="0">
                      <a:latin typeface="Times New Roman" pitchFamily="18" charset="0"/>
                    </a:rPr>
                    <a:t> 2 5</a:t>
                  </a:r>
                </a:p>
              </p:txBody>
            </p:sp>
          </p:grpSp>
          <p:grpSp>
            <p:nvGrpSpPr>
              <p:cNvPr id="33833" name="Group 81"/>
              <p:cNvGrpSpPr>
                <a:grpSpLocks/>
              </p:cNvGrpSpPr>
              <p:nvPr/>
            </p:nvGrpSpPr>
            <p:grpSpPr bwMode="auto">
              <a:xfrm>
                <a:off x="3792" y="3552"/>
                <a:ext cx="480" cy="250"/>
                <a:chOff x="432" y="3408"/>
                <a:chExt cx="480" cy="250"/>
              </a:xfrm>
            </p:grpSpPr>
            <p:sp>
              <p:nvSpPr>
                <p:cNvPr id="33834"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35" name="Text Box 8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4</a:t>
                  </a:r>
                  <a:r>
                    <a:rPr lang="en-US" altLang="en-US" sz="2000" b="0">
                      <a:latin typeface="Times New Roman" pitchFamily="18" charset="0"/>
                    </a:rPr>
                    <a:t> 5 8</a:t>
                  </a:r>
                </a:p>
              </p:txBody>
            </p:sp>
          </p:grpSp>
        </p:grpSp>
        <p:grpSp>
          <p:nvGrpSpPr>
            <p:cNvPr id="33828" name="Group 84"/>
            <p:cNvGrpSpPr>
              <a:grpSpLocks/>
            </p:cNvGrpSpPr>
            <p:nvPr/>
          </p:nvGrpSpPr>
          <p:grpSpPr bwMode="auto">
            <a:xfrm>
              <a:off x="3120" y="1056"/>
              <a:ext cx="192" cy="288"/>
              <a:chOff x="2064" y="1872"/>
              <a:chExt cx="192" cy="288"/>
            </a:xfrm>
          </p:grpSpPr>
          <p:sp>
            <p:nvSpPr>
              <p:cNvPr id="33829"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30" name="Line 86"/>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1" name="Line 87"/>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3797" name="Group 88"/>
          <p:cNvGrpSpPr>
            <a:grpSpLocks/>
          </p:cNvGrpSpPr>
          <p:nvPr/>
        </p:nvGrpSpPr>
        <p:grpSpPr bwMode="auto">
          <a:xfrm>
            <a:off x="1212850" y="1736725"/>
            <a:ext cx="381000" cy="609600"/>
            <a:chOff x="2064" y="1872"/>
            <a:chExt cx="192" cy="288"/>
          </a:xfrm>
        </p:grpSpPr>
        <p:sp>
          <p:nvSpPr>
            <p:cNvPr id="33809"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10" name="Line 90"/>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91"/>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3798" name="Line 92"/>
          <p:cNvSpPr>
            <a:spLocks noChangeShapeType="1"/>
          </p:cNvSpPr>
          <p:nvPr/>
        </p:nvSpPr>
        <p:spPr bwMode="auto">
          <a:xfrm flipH="1">
            <a:off x="603250" y="2346325"/>
            <a:ext cx="7699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93"/>
          <p:cNvSpPr>
            <a:spLocks noChangeShapeType="1"/>
          </p:cNvSpPr>
          <p:nvPr/>
        </p:nvSpPr>
        <p:spPr bwMode="auto">
          <a:xfrm>
            <a:off x="1365250" y="23463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94"/>
          <p:cNvSpPr>
            <a:spLocks noChangeShapeType="1"/>
          </p:cNvSpPr>
          <p:nvPr/>
        </p:nvSpPr>
        <p:spPr bwMode="auto">
          <a:xfrm>
            <a:off x="1373188" y="2346325"/>
            <a:ext cx="677862"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Text Box 95"/>
          <p:cNvSpPr txBox="1">
            <a:spLocks noChangeArrowheads="1"/>
          </p:cNvSpPr>
          <p:nvPr/>
        </p:nvSpPr>
        <p:spPr bwMode="auto">
          <a:xfrm>
            <a:off x="5270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solidFill>
                  <a:srgbClr val="FF0000"/>
                </a:solidFill>
                <a:latin typeface="Times New Roman" pitchFamily="18" charset="0"/>
              </a:rPr>
              <a:t>1,4,7</a:t>
            </a:r>
            <a:endParaRPr lang="en-US" altLang="en-US" sz="1400" b="0">
              <a:solidFill>
                <a:srgbClr val="FF0000"/>
              </a:solidFill>
              <a:latin typeface="Times New Roman" pitchFamily="18" charset="0"/>
            </a:endParaRPr>
          </a:p>
        </p:txBody>
      </p:sp>
      <p:sp>
        <p:nvSpPr>
          <p:cNvPr id="33802" name="Text Box 96"/>
          <p:cNvSpPr txBox="1">
            <a:spLocks noChangeArrowheads="1"/>
          </p:cNvSpPr>
          <p:nvPr/>
        </p:nvSpPr>
        <p:spPr bwMode="auto">
          <a:xfrm>
            <a:off x="831850" y="2727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2,5,8</a:t>
            </a:r>
            <a:endParaRPr lang="en-US" altLang="en-US" sz="1400" b="0">
              <a:latin typeface="Times New Roman" pitchFamily="18" charset="0"/>
            </a:endParaRPr>
          </a:p>
        </p:txBody>
      </p:sp>
      <p:sp>
        <p:nvSpPr>
          <p:cNvPr id="33803" name="Text Box 97"/>
          <p:cNvSpPr txBox="1">
            <a:spLocks noChangeArrowheads="1"/>
          </p:cNvSpPr>
          <p:nvPr/>
        </p:nvSpPr>
        <p:spPr bwMode="auto">
          <a:xfrm>
            <a:off x="17462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3,6,9</a:t>
            </a:r>
          </a:p>
        </p:txBody>
      </p:sp>
      <p:sp>
        <p:nvSpPr>
          <p:cNvPr id="33804" name="Text Box 98"/>
          <p:cNvSpPr txBox="1">
            <a:spLocks noChangeArrowheads="1"/>
          </p:cNvSpPr>
          <p:nvPr/>
        </p:nvSpPr>
        <p:spPr bwMode="auto">
          <a:xfrm>
            <a:off x="679450" y="1355725"/>
            <a:ext cx="1376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sp>
        <p:nvSpPr>
          <p:cNvPr id="33805" name="Text Box 99"/>
          <p:cNvSpPr txBox="1">
            <a:spLocks noChangeArrowheads="1"/>
          </p:cNvSpPr>
          <p:nvPr/>
        </p:nvSpPr>
        <p:spPr bwMode="auto">
          <a:xfrm>
            <a:off x="3810000" y="1355725"/>
            <a:ext cx="227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imes New Roman" pitchFamily="18" charset="0"/>
              </a:rPr>
              <a:t>Candidate Hash Tree</a:t>
            </a:r>
            <a:endParaRPr lang="en-US" altLang="en-US" b="0">
              <a:latin typeface="Times New Roman" pitchFamily="18" charset="0"/>
            </a:endParaRPr>
          </a:p>
        </p:txBody>
      </p:sp>
      <p:sp>
        <p:nvSpPr>
          <p:cNvPr id="33806" name="Text Box 100"/>
          <p:cNvSpPr txBox="1">
            <a:spLocks noChangeArrowheads="1"/>
          </p:cNvSpPr>
          <p:nvPr/>
        </p:nvSpPr>
        <p:spPr bwMode="auto">
          <a:xfrm>
            <a:off x="304800" y="44958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0C6D9C"/>
                </a:solidFill>
              </a:rPr>
              <a:t>Hash on 1, 4 or 7</a:t>
            </a:r>
            <a:endParaRPr lang="en-US" altLang="en-US" sz="2000" b="0">
              <a:solidFill>
                <a:srgbClr val="0C6D9C"/>
              </a:solidFill>
              <a:sym typeface="Symbol" pitchFamily="18" charset="2"/>
            </a:endParaRPr>
          </a:p>
        </p:txBody>
      </p:sp>
      <p:sp>
        <p:nvSpPr>
          <p:cNvPr id="33807" name="Rectangle 101"/>
          <p:cNvSpPr>
            <a:spLocks noChangeArrowheads="1"/>
          </p:cNvSpPr>
          <p:nvPr/>
        </p:nvSpPr>
        <p:spPr bwMode="auto">
          <a:xfrm>
            <a:off x="1676400" y="3810000"/>
            <a:ext cx="3124200" cy="22860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3808" name="Rectangle 102"/>
          <p:cNvSpPr>
            <a:spLocks noChangeArrowheads="1"/>
          </p:cNvSpPr>
          <p:nvPr/>
        </p:nvSpPr>
        <p:spPr bwMode="auto">
          <a:xfrm>
            <a:off x="5029200" y="4038600"/>
            <a:ext cx="1143000" cy="7620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903805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4"/>
          <p:cNvSpPr>
            <a:spLocks noGrp="1" noChangeArrowheads="1"/>
          </p:cNvSpPr>
          <p:nvPr>
            <p:ph type="title"/>
          </p:nvPr>
        </p:nvSpPr>
        <p:spPr/>
        <p:txBody>
          <a:bodyPr/>
          <a:lstStyle/>
          <a:p>
            <a:r>
              <a:rPr lang="en-US" altLang="en-US"/>
              <a:t>Support Counting Using a Hash Tree</a:t>
            </a:r>
          </a:p>
        </p:txBody>
      </p:sp>
      <p:sp>
        <p:nvSpPr>
          <p:cNvPr id="34819" name="Text Box 3"/>
          <p:cNvSpPr txBox="1">
            <a:spLocks noChangeArrowheads="1"/>
          </p:cNvSpPr>
          <p:nvPr/>
        </p:nvSpPr>
        <p:spPr bwMode="auto">
          <a:xfrm>
            <a:off x="593725" y="12684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4820" name="Group 4"/>
          <p:cNvGrpSpPr>
            <a:grpSpLocks/>
          </p:cNvGrpSpPr>
          <p:nvPr/>
        </p:nvGrpSpPr>
        <p:grpSpPr bwMode="auto">
          <a:xfrm>
            <a:off x="1981200" y="1736725"/>
            <a:ext cx="6553200" cy="4206875"/>
            <a:chOff x="1296" y="1056"/>
            <a:chExt cx="4128" cy="2650"/>
          </a:xfrm>
        </p:grpSpPr>
        <p:grpSp>
          <p:nvGrpSpPr>
            <p:cNvPr id="34837" name="Group 5"/>
            <p:cNvGrpSpPr>
              <a:grpSpLocks/>
            </p:cNvGrpSpPr>
            <p:nvPr/>
          </p:nvGrpSpPr>
          <p:grpSpPr bwMode="auto">
            <a:xfrm>
              <a:off x="2160" y="1344"/>
              <a:ext cx="2160" cy="528"/>
              <a:chOff x="2160" y="1344"/>
              <a:chExt cx="1056" cy="576"/>
            </a:xfrm>
          </p:grpSpPr>
          <p:sp>
            <p:nvSpPr>
              <p:cNvPr id="34917" name="Line 6"/>
              <p:cNvSpPr>
                <a:spLocks noChangeShapeType="1"/>
              </p:cNvSpPr>
              <p:nvPr/>
            </p:nvSpPr>
            <p:spPr bwMode="auto">
              <a:xfrm flipH="1">
                <a:off x="2160"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8" name="Line 7"/>
              <p:cNvSpPr>
                <a:spLocks noChangeShapeType="1"/>
              </p:cNvSpPr>
              <p:nvPr/>
            </p:nvSpPr>
            <p:spPr bwMode="auto">
              <a:xfrm>
                <a:off x="2688" y="134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9" name="Line 8"/>
              <p:cNvSpPr>
                <a:spLocks noChangeShapeType="1"/>
              </p:cNvSpPr>
              <p:nvPr/>
            </p:nvSpPr>
            <p:spPr bwMode="auto">
              <a:xfrm>
                <a:off x="2688"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38" name="Group 9"/>
            <p:cNvGrpSpPr>
              <a:grpSpLocks/>
            </p:cNvGrpSpPr>
            <p:nvPr/>
          </p:nvGrpSpPr>
          <p:grpSpPr bwMode="auto">
            <a:xfrm>
              <a:off x="1536" y="2112"/>
              <a:ext cx="1104" cy="384"/>
              <a:chOff x="1680" y="2160"/>
              <a:chExt cx="864" cy="432"/>
            </a:xfrm>
          </p:grpSpPr>
          <p:sp>
            <p:nvSpPr>
              <p:cNvPr id="34914" name="Line 10"/>
              <p:cNvSpPr>
                <a:spLocks noChangeShapeType="1"/>
              </p:cNvSpPr>
              <p:nvPr/>
            </p:nvSpPr>
            <p:spPr bwMode="auto">
              <a:xfrm flipH="1">
                <a:off x="1680" y="2160"/>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5" name="Line 11"/>
              <p:cNvSpPr>
                <a:spLocks noChangeShapeType="1"/>
              </p:cNvSpPr>
              <p:nvPr/>
            </p:nvSpPr>
            <p:spPr bwMode="auto">
              <a:xfrm>
                <a:off x="2160"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6" name="Line 12"/>
              <p:cNvSpPr>
                <a:spLocks noChangeShapeType="1"/>
              </p:cNvSpPr>
              <p:nvPr/>
            </p:nvSpPr>
            <p:spPr bwMode="auto">
              <a:xfrm>
                <a:off x="2160" y="2160"/>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39" name="Group 13"/>
            <p:cNvGrpSpPr>
              <a:grpSpLocks/>
            </p:cNvGrpSpPr>
            <p:nvPr/>
          </p:nvGrpSpPr>
          <p:grpSpPr bwMode="auto">
            <a:xfrm>
              <a:off x="3552" y="2112"/>
              <a:ext cx="1632" cy="528"/>
              <a:chOff x="2832" y="2160"/>
              <a:chExt cx="816" cy="432"/>
            </a:xfrm>
          </p:grpSpPr>
          <p:sp>
            <p:nvSpPr>
              <p:cNvPr id="34911" name="Line 14"/>
              <p:cNvSpPr>
                <a:spLocks noChangeShapeType="1"/>
              </p:cNvSpPr>
              <p:nvPr/>
            </p:nvSpPr>
            <p:spPr bwMode="auto">
              <a:xfrm flipH="1">
                <a:off x="2832" y="2160"/>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2" name="Line 15"/>
              <p:cNvSpPr>
                <a:spLocks noChangeShapeType="1"/>
              </p:cNvSpPr>
              <p:nvPr/>
            </p:nvSpPr>
            <p:spPr bwMode="auto">
              <a:xfrm>
                <a:off x="3216"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3" name="Line 16"/>
              <p:cNvSpPr>
                <a:spLocks noChangeShapeType="1"/>
              </p:cNvSpPr>
              <p:nvPr/>
            </p:nvSpPr>
            <p:spPr bwMode="auto">
              <a:xfrm>
                <a:off x="3216" y="2160"/>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40" name="Group 17"/>
            <p:cNvGrpSpPr>
              <a:grpSpLocks/>
            </p:cNvGrpSpPr>
            <p:nvPr/>
          </p:nvGrpSpPr>
          <p:grpSpPr bwMode="auto">
            <a:xfrm>
              <a:off x="1584" y="2784"/>
              <a:ext cx="1104" cy="432"/>
              <a:chOff x="1584" y="2880"/>
              <a:chExt cx="1104" cy="432"/>
            </a:xfrm>
          </p:grpSpPr>
          <p:sp>
            <p:nvSpPr>
              <p:cNvPr id="34908" name="Line 18"/>
              <p:cNvSpPr>
                <a:spLocks noChangeShapeType="1"/>
              </p:cNvSpPr>
              <p:nvPr/>
            </p:nvSpPr>
            <p:spPr bwMode="auto">
              <a:xfrm flipH="1">
                <a:off x="1584" y="288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9" name="Line 19"/>
              <p:cNvSpPr>
                <a:spLocks noChangeShapeType="1"/>
              </p:cNvSpPr>
              <p:nvPr/>
            </p:nvSpPr>
            <p:spPr bwMode="auto">
              <a:xfrm>
                <a:off x="2160" y="28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0" name="Line 20"/>
              <p:cNvSpPr>
                <a:spLocks noChangeShapeType="1"/>
              </p:cNvSpPr>
              <p:nvPr/>
            </p:nvSpPr>
            <p:spPr bwMode="auto">
              <a:xfrm>
                <a:off x="2160" y="2880"/>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41" name="Group 21"/>
            <p:cNvGrpSpPr>
              <a:grpSpLocks/>
            </p:cNvGrpSpPr>
            <p:nvPr/>
          </p:nvGrpSpPr>
          <p:grpSpPr bwMode="auto">
            <a:xfrm>
              <a:off x="2064" y="1824"/>
              <a:ext cx="192" cy="288"/>
              <a:chOff x="2064" y="1872"/>
              <a:chExt cx="192" cy="288"/>
            </a:xfrm>
          </p:grpSpPr>
          <p:sp>
            <p:nvSpPr>
              <p:cNvPr id="34905"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906" name="Line 23"/>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7" name="Line 24"/>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42" name="Group 25"/>
            <p:cNvGrpSpPr>
              <a:grpSpLocks/>
            </p:cNvGrpSpPr>
            <p:nvPr/>
          </p:nvGrpSpPr>
          <p:grpSpPr bwMode="auto">
            <a:xfrm>
              <a:off x="4224" y="1824"/>
              <a:ext cx="192" cy="288"/>
              <a:chOff x="3120" y="1872"/>
              <a:chExt cx="192" cy="288"/>
            </a:xfrm>
          </p:grpSpPr>
          <p:sp>
            <p:nvSpPr>
              <p:cNvPr id="34902"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903" name="Line 27"/>
              <p:cNvSpPr>
                <a:spLocks noChangeShapeType="1"/>
              </p:cNvSpPr>
              <p:nvPr/>
            </p:nvSpPr>
            <p:spPr bwMode="auto">
              <a:xfrm>
                <a:off x="3120"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4" name="Line 28"/>
              <p:cNvSpPr>
                <a:spLocks noChangeShapeType="1"/>
              </p:cNvSpPr>
              <p:nvPr/>
            </p:nvSpPr>
            <p:spPr bwMode="auto">
              <a:xfrm>
                <a:off x="3120"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43" name="Group 29"/>
            <p:cNvGrpSpPr>
              <a:grpSpLocks/>
            </p:cNvGrpSpPr>
            <p:nvPr/>
          </p:nvGrpSpPr>
          <p:grpSpPr bwMode="auto">
            <a:xfrm>
              <a:off x="2064" y="2496"/>
              <a:ext cx="192" cy="288"/>
              <a:chOff x="2064" y="2592"/>
              <a:chExt cx="192" cy="288"/>
            </a:xfrm>
          </p:grpSpPr>
          <p:sp>
            <p:nvSpPr>
              <p:cNvPr id="34899"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900" name="Line 31"/>
              <p:cNvSpPr>
                <a:spLocks noChangeShapeType="1"/>
              </p:cNvSpPr>
              <p:nvPr/>
            </p:nvSpPr>
            <p:spPr bwMode="auto">
              <a:xfrm>
                <a:off x="2064" y="27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1" name="Line 32"/>
              <p:cNvSpPr>
                <a:spLocks noChangeShapeType="1"/>
              </p:cNvSpPr>
              <p:nvPr/>
            </p:nvSpPr>
            <p:spPr bwMode="auto">
              <a:xfrm>
                <a:off x="2064"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44" name="Group 33"/>
            <p:cNvGrpSpPr>
              <a:grpSpLocks/>
            </p:cNvGrpSpPr>
            <p:nvPr/>
          </p:nvGrpSpPr>
          <p:grpSpPr bwMode="auto">
            <a:xfrm>
              <a:off x="2544" y="3168"/>
              <a:ext cx="480" cy="250"/>
              <a:chOff x="432" y="3408"/>
              <a:chExt cx="480" cy="250"/>
            </a:xfrm>
          </p:grpSpPr>
          <p:sp>
            <p:nvSpPr>
              <p:cNvPr id="34897"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98" name="Text Box 35"/>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r>
                  <a:rPr lang="en-US" altLang="en-US" sz="2000" b="0">
                    <a:solidFill>
                      <a:srgbClr val="FF0000"/>
                    </a:solidFill>
                    <a:latin typeface="Times New Roman" pitchFamily="18" charset="0"/>
                  </a:rPr>
                  <a:t>5</a:t>
                </a:r>
                <a:r>
                  <a:rPr lang="en-US" altLang="en-US" sz="2000" b="0">
                    <a:latin typeface="Times New Roman" pitchFamily="18" charset="0"/>
                  </a:rPr>
                  <a:t> 9</a:t>
                </a:r>
              </a:p>
            </p:txBody>
          </p:sp>
        </p:grpSp>
        <p:grpSp>
          <p:nvGrpSpPr>
            <p:cNvPr id="34845" name="Group 36"/>
            <p:cNvGrpSpPr>
              <a:grpSpLocks/>
            </p:cNvGrpSpPr>
            <p:nvPr/>
          </p:nvGrpSpPr>
          <p:grpSpPr bwMode="auto">
            <a:xfrm>
              <a:off x="1296" y="2448"/>
              <a:ext cx="480" cy="250"/>
              <a:chOff x="432" y="3408"/>
              <a:chExt cx="480" cy="250"/>
            </a:xfrm>
          </p:grpSpPr>
          <p:sp>
            <p:nvSpPr>
              <p:cNvPr id="34895"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96" name="Text Box 3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1 4 5</a:t>
                </a:r>
              </a:p>
            </p:txBody>
          </p:sp>
        </p:grpSp>
        <p:grpSp>
          <p:nvGrpSpPr>
            <p:cNvPr id="34846" name="Group 39"/>
            <p:cNvGrpSpPr>
              <a:grpSpLocks/>
            </p:cNvGrpSpPr>
            <p:nvPr/>
          </p:nvGrpSpPr>
          <p:grpSpPr bwMode="auto">
            <a:xfrm>
              <a:off x="2448" y="2448"/>
              <a:ext cx="480" cy="250"/>
              <a:chOff x="432" y="3408"/>
              <a:chExt cx="480" cy="250"/>
            </a:xfrm>
          </p:grpSpPr>
          <p:sp>
            <p:nvSpPr>
              <p:cNvPr id="34893"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94" name="Text Box 4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1 3 6</a:t>
                </a:r>
              </a:p>
            </p:txBody>
          </p:sp>
        </p:grpSp>
        <p:grpSp>
          <p:nvGrpSpPr>
            <p:cNvPr id="34847" name="Group 42"/>
            <p:cNvGrpSpPr>
              <a:grpSpLocks/>
            </p:cNvGrpSpPr>
            <p:nvPr/>
          </p:nvGrpSpPr>
          <p:grpSpPr bwMode="auto">
            <a:xfrm>
              <a:off x="3312" y="2640"/>
              <a:ext cx="480" cy="250"/>
              <a:chOff x="432" y="3408"/>
              <a:chExt cx="480" cy="250"/>
            </a:xfrm>
          </p:grpSpPr>
          <p:sp>
            <p:nvSpPr>
              <p:cNvPr id="34891"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92" name="Text Box 44"/>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3 4 5</a:t>
                </a:r>
              </a:p>
            </p:txBody>
          </p:sp>
        </p:grpSp>
        <p:grpSp>
          <p:nvGrpSpPr>
            <p:cNvPr id="34848" name="Group 45"/>
            <p:cNvGrpSpPr>
              <a:grpSpLocks/>
            </p:cNvGrpSpPr>
            <p:nvPr/>
          </p:nvGrpSpPr>
          <p:grpSpPr bwMode="auto">
            <a:xfrm>
              <a:off x="4944" y="2640"/>
              <a:ext cx="480" cy="490"/>
              <a:chOff x="3792" y="3312"/>
              <a:chExt cx="480" cy="490"/>
            </a:xfrm>
          </p:grpSpPr>
          <p:grpSp>
            <p:nvGrpSpPr>
              <p:cNvPr id="34885" name="Group 46"/>
              <p:cNvGrpSpPr>
                <a:grpSpLocks/>
              </p:cNvGrpSpPr>
              <p:nvPr/>
            </p:nvGrpSpPr>
            <p:grpSpPr bwMode="auto">
              <a:xfrm>
                <a:off x="3792" y="3312"/>
                <a:ext cx="480" cy="250"/>
                <a:chOff x="432" y="3408"/>
                <a:chExt cx="480" cy="250"/>
              </a:xfrm>
            </p:grpSpPr>
            <p:sp>
              <p:nvSpPr>
                <p:cNvPr id="34889"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90" name="Text Box 4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3 6 7</a:t>
                  </a:r>
                </a:p>
              </p:txBody>
            </p:sp>
          </p:grpSp>
          <p:grpSp>
            <p:nvGrpSpPr>
              <p:cNvPr id="34886" name="Group 49"/>
              <p:cNvGrpSpPr>
                <a:grpSpLocks/>
              </p:cNvGrpSpPr>
              <p:nvPr/>
            </p:nvGrpSpPr>
            <p:grpSpPr bwMode="auto">
              <a:xfrm>
                <a:off x="3792" y="3552"/>
                <a:ext cx="480" cy="250"/>
                <a:chOff x="432" y="3408"/>
                <a:chExt cx="480" cy="250"/>
              </a:xfrm>
            </p:grpSpPr>
            <p:sp>
              <p:nvSpPr>
                <p:cNvPr id="34887"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88" name="Text Box 5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3 6 8</a:t>
                  </a:r>
                </a:p>
              </p:txBody>
            </p:sp>
          </p:grpSp>
        </p:grpSp>
        <p:grpSp>
          <p:nvGrpSpPr>
            <p:cNvPr id="34849" name="Group 52"/>
            <p:cNvGrpSpPr>
              <a:grpSpLocks/>
            </p:cNvGrpSpPr>
            <p:nvPr/>
          </p:nvGrpSpPr>
          <p:grpSpPr bwMode="auto">
            <a:xfrm>
              <a:off x="4080" y="2640"/>
              <a:ext cx="480" cy="730"/>
              <a:chOff x="4800" y="3216"/>
              <a:chExt cx="480" cy="730"/>
            </a:xfrm>
          </p:grpSpPr>
          <p:grpSp>
            <p:nvGrpSpPr>
              <p:cNvPr id="34875" name="Group 53"/>
              <p:cNvGrpSpPr>
                <a:grpSpLocks/>
              </p:cNvGrpSpPr>
              <p:nvPr/>
            </p:nvGrpSpPr>
            <p:grpSpPr bwMode="auto">
              <a:xfrm>
                <a:off x="4800" y="3216"/>
                <a:ext cx="480" cy="490"/>
                <a:chOff x="3792" y="3312"/>
                <a:chExt cx="480" cy="490"/>
              </a:xfrm>
            </p:grpSpPr>
            <p:grpSp>
              <p:nvGrpSpPr>
                <p:cNvPr id="34879" name="Group 54"/>
                <p:cNvGrpSpPr>
                  <a:grpSpLocks/>
                </p:cNvGrpSpPr>
                <p:nvPr/>
              </p:nvGrpSpPr>
              <p:grpSpPr bwMode="auto">
                <a:xfrm>
                  <a:off x="3792" y="3312"/>
                  <a:ext cx="480" cy="250"/>
                  <a:chOff x="432" y="3408"/>
                  <a:chExt cx="480" cy="250"/>
                </a:xfrm>
              </p:grpSpPr>
              <p:sp>
                <p:nvSpPr>
                  <p:cNvPr id="34883"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84" name="Text Box 5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r>
                      <a:rPr lang="en-US" altLang="en-US" sz="2000" b="0">
                        <a:solidFill>
                          <a:srgbClr val="FF0000"/>
                        </a:solidFill>
                        <a:latin typeface="Times New Roman" pitchFamily="18" charset="0"/>
                      </a:rPr>
                      <a:t>5</a:t>
                    </a:r>
                    <a:r>
                      <a:rPr lang="en-US" altLang="en-US" sz="2000" b="0">
                        <a:latin typeface="Times New Roman" pitchFamily="18" charset="0"/>
                      </a:rPr>
                      <a:t> 6</a:t>
                    </a:r>
                  </a:p>
                </p:txBody>
              </p:sp>
            </p:grpSp>
            <p:grpSp>
              <p:nvGrpSpPr>
                <p:cNvPr id="34880" name="Group 57"/>
                <p:cNvGrpSpPr>
                  <a:grpSpLocks/>
                </p:cNvGrpSpPr>
                <p:nvPr/>
              </p:nvGrpSpPr>
              <p:grpSpPr bwMode="auto">
                <a:xfrm>
                  <a:off x="3792" y="3552"/>
                  <a:ext cx="480" cy="250"/>
                  <a:chOff x="432" y="3408"/>
                  <a:chExt cx="480" cy="250"/>
                </a:xfrm>
              </p:grpSpPr>
              <p:sp>
                <p:nvSpPr>
                  <p:cNvPr id="34881"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82" name="Text Box 5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r>
                      <a:rPr lang="en-US" altLang="en-US" sz="2000" b="0">
                        <a:solidFill>
                          <a:srgbClr val="FF0000"/>
                        </a:solidFill>
                        <a:latin typeface="Times New Roman" pitchFamily="18" charset="0"/>
                      </a:rPr>
                      <a:t>5</a:t>
                    </a:r>
                    <a:r>
                      <a:rPr lang="en-US" altLang="en-US" sz="2000" b="0">
                        <a:latin typeface="Times New Roman" pitchFamily="18" charset="0"/>
                      </a:rPr>
                      <a:t> 7</a:t>
                    </a:r>
                  </a:p>
                </p:txBody>
              </p:sp>
            </p:grpSp>
          </p:grpSp>
          <p:grpSp>
            <p:nvGrpSpPr>
              <p:cNvPr id="34876" name="Group 60"/>
              <p:cNvGrpSpPr>
                <a:grpSpLocks/>
              </p:cNvGrpSpPr>
              <p:nvPr/>
            </p:nvGrpSpPr>
            <p:grpSpPr bwMode="auto">
              <a:xfrm>
                <a:off x="4800" y="3696"/>
                <a:ext cx="480" cy="250"/>
                <a:chOff x="432" y="3408"/>
                <a:chExt cx="480" cy="250"/>
              </a:xfrm>
            </p:grpSpPr>
            <p:sp>
              <p:nvSpPr>
                <p:cNvPr id="34877"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78" name="Text Box 62"/>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6 </a:t>
                  </a:r>
                  <a:r>
                    <a:rPr lang="en-US" altLang="en-US" sz="2000" b="0">
                      <a:solidFill>
                        <a:srgbClr val="FF0000"/>
                      </a:solidFill>
                      <a:latin typeface="Times New Roman" pitchFamily="18" charset="0"/>
                    </a:rPr>
                    <a:t>8</a:t>
                  </a:r>
                  <a:r>
                    <a:rPr lang="en-US" altLang="en-US" sz="2000" b="0">
                      <a:latin typeface="Times New Roman" pitchFamily="18" charset="0"/>
                    </a:rPr>
                    <a:t> 9</a:t>
                  </a:r>
                </a:p>
              </p:txBody>
            </p:sp>
          </p:grpSp>
        </p:grpSp>
        <p:grpSp>
          <p:nvGrpSpPr>
            <p:cNvPr id="34850" name="Group 63"/>
            <p:cNvGrpSpPr>
              <a:grpSpLocks/>
            </p:cNvGrpSpPr>
            <p:nvPr/>
          </p:nvGrpSpPr>
          <p:grpSpPr bwMode="auto">
            <a:xfrm>
              <a:off x="3024" y="1872"/>
              <a:ext cx="480" cy="490"/>
              <a:chOff x="3792" y="3312"/>
              <a:chExt cx="480" cy="490"/>
            </a:xfrm>
          </p:grpSpPr>
          <p:grpSp>
            <p:nvGrpSpPr>
              <p:cNvPr id="34869" name="Group 64"/>
              <p:cNvGrpSpPr>
                <a:grpSpLocks/>
              </p:cNvGrpSpPr>
              <p:nvPr/>
            </p:nvGrpSpPr>
            <p:grpSpPr bwMode="auto">
              <a:xfrm>
                <a:off x="3792" y="3312"/>
                <a:ext cx="480" cy="250"/>
                <a:chOff x="432" y="3408"/>
                <a:chExt cx="480" cy="250"/>
              </a:xfrm>
            </p:grpSpPr>
            <p:sp>
              <p:nvSpPr>
                <p:cNvPr id="34873"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74" name="Text Box 6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2</a:t>
                  </a:r>
                  <a:r>
                    <a:rPr lang="en-US" altLang="en-US" sz="2000" b="0">
                      <a:latin typeface="Times New Roman" pitchFamily="18" charset="0"/>
                    </a:rPr>
                    <a:t> 3 4</a:t>
                  </a:r>
                </a:p>
              </p:txBody>
            </p:sp>
          </p:grpSp>
          <p:grpSp>
            <p:nvGrpSpPr>
              <p:cNvPr id="34870" name="Group 67"/>
              <p:cNvGrpSpPr>
                <a:grpSpLocks/>
              </p:cNvGrpSpPr>
              <p:nvPr/>
            </p:nvGrpSpPr>
            <p:grpSpPr bwMode="auto">
              <a:xfrm>
                <a:off x="3792" y="3552"/>
                <a:ext cx="480" cy="250"/>
                <a:chOff x="432" y="3408"/>
                <a:chExt cx="480" cy="250"/>
              </a:xfrm>
            </p:grpSpPr>
            <p:sp>
              <p:nvSpPr>
                <p:cNvPr id="34871"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72" name="Text Box 6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5</a:t>
                  </a:r>
                  <a:r>
                    <a:rPr lang="en-US" altLang="en-US" sz="2000" b="0">
                      <a:latin typeface="Times New Roman" pitchFamily="18" charset="0"/>
                    </a:rPr>
                    <a:t> 6 7</a:t>
                  </a:r>
                </a:p>
              </p:txBody>
            </p:sp>
          </p:grpSp>
        </p:grpSp>
        <p:grpSp>
          <p:nvGrpSpPr>
            <p:cNvPr id="34851" name="Group 70"/>
            <p:cNvGrpSpPr>
              <a:grpSpLocks/>
            </p:cNvGrpSpPr>
            <p:nvPr/>
          </p:nvGrpSpPr>
          <p:grpSpPr bwMode="auto">
            <a:xfrm>
              <a:off x="1344" y="3168"/>
              <a:ext cx="480" cy="490"/>
              <a:chOff x="3792" y="3312"/>
              <a:chExt cx="480" cy="490"/>
            </a:xfrm>
          </p:grpSpPr>
          <p:grpSp>
            <p:nvGrpSpPr>
              <p:cNvPr id="34863" name="Group 71"/>
              <p:cNvGrpSpPr>
                <a:grpSpLocks/>
              </p:cNvGrpSpPr>
              <p:nvPr/>
            </p:nvGrpSpPr>
            <p:grpSpPr bwMode="auto">
              <a:xfrm>
                <a:off x="3792" y="3312"/>
                <a:ext cx="480" cy="250"/>
                <a:chOff x="432" y="3408"/>
                <a:chExt cx="480" cy="250"/>
              </a:xfrm>
            </p:grpSpPr>
            <p:sp>
              <p:nvSpPr>
                <p:cNvPr id="34867"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68" name="Text Box 7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r>
                    <a:rPr lang="en-US" altLang="en-US" sz="2000" b="0">
                      <a:solidFill>
                        <a:srgbClr val="FF0000"/>
                      </a:solidFill>
                      <a:latin typeface="Times New Roman" pitchFamily="18" charset="0"/>
                    </a:rPr>
                    <a:t>2</a:t>
                  </a:r>
                  <a:r>
                    <a:rPr lang="en-US" altLang="en-US" sz="2000" b="0">
                      <a:latin typeface="Times New Roman" pitchFamily="18" charset="0"/>
                    </a:rPr>
                    <a:t> 4</a:t>
                  </a:r>
                </a:p>
              </p:txBody>
            </p:sp>
          </p:grpSp>
          <p:grpSp>
            <p:nvGrpSpPr>
              <p:cNvPr id="34864" name="Group 74"/>
              <p:cNvGrpSpPr>
                <a:grpSpLocks/>
              </p:cNvGrpSpPr>
              <p:nvPr/>
            </p:nvGrpSpPr>
            <p:grpSpPr bwMode="auto">
              <a:xfrm>
                <a:off x="3792" y="3552"/>
                <a:ext cx="480" cy="250"/>
                <a:chOff x="432" y="3408"/>
                <a:chExt cx="480" cy="250"/>
              </a:xfrm>
            </p:grpSpPr>
            <p:sp>
              <p:nvSpPr>
                <p:cNvPr id="34865"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66" name="Text Box 7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4 </a:t>
                  </a:r>
                  <a:r>
                    <a:rPr lang="en-US" altLang="en-US" sz="2000" b="0">
                      <a:solidFill>
                        <a:srgbClr val="FF0000"/>
                      </a:solidFill>
                      <a:latin typeface="Times New Roman" pitchFamily="18" charset="0"/>
                    </a:rPr>
                    <a:t>5</a:t>
                  </a:r>
                  <a:r>
                    <a:rPr lang="en-US" altLang="en-US" sz="2000" b="0">
                      <a:latin typeface="Times New Roman" pitchFamily="18" charset="0"/>
                    </a:rPr>
                    <a:t> 7</a:t>
                  </a:r>
                </a:p>
              </p:txBody>
            </p:sp>
          </p:grpSp>
        </p:grpSp>
        <p:grpSp>
          <p:nvGrpSpPr>
            <p:cNvPr id="34852" name="Group 77"/>
            <p:cNvGrpSpPr>
              <a:grpSpLocks/>
            </p:cNvGrpSpPr>
            <p:nvPr/>
          </p:nvGrpSpPr>
          <p:grpSpPr bwMode="auto">
            <a:xfrm>
              <a:off x="1920" y="3216"/>
              <a:ext cx="480" cy="490"/>
              <a:chOff x="3792" y="3312"/>
              <a:chExt cx="480" cy="490"/>
            </a:xfrm>
          </p:grpSpPr>
          <p:grpSp>
            <p:nvGrpSpPr>
              <p:cNvPr id="34857" name="Group 78"/>
              <p:cNvGrpSpPr>
                <a:grpSpLocks/>
              </p:cNvGrpSpPr>
              <p:nvPr/>
            </p:nvGrpSpPr>
            <p:grpSpPr bwMode="auto">
              <a:xfrm>
                <a:off x="3792" y="3312"/>
                <a:ext cx="480" cy="250"/>
                <a:chOff x="432" y="3408"/>
                <a:chExt cx="480" cy="250"/>
              </a:xfrm>
            </p:grpSpPr>
            <p:sp>
              <p:nvSpPr>
                <p:cNvPr id="34861"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62" name="Text Box 80"/>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r>
                    <a:rPr lang="en-US" altLang="en-US" sz="2000" b="0">
                      <a:solidFill>
                        <a:srgbClr val="FF0000"/>
                      </a:solidFill>
                      <a:latin typeface="Times New Roman" pitchFamily="18" charset="0"/>
                    </a:rPr>
                    <a:t>2</a:t>
                  </a:r>
                  <a:r>
                    <a:rPr lang="en-US" altLang="en-US" sz="2000" b="0">
                      <a:latin typeface="Times New Roman" pitchFamily="18" charset="0"/>
                    </a:rPr>
                    <a:t> </a:t>
                  </a:r>
                  <a:r>
                    <a:rPr lang="en-US" altLang="en-US" sz="2000" b="0">
                      <a:solidFill>
                        <a:srgbClr val="FF0000"/>
                      </a:solidFill>
                      <a:latin typeface="Times New Roman" pitchFamily="18" charset="0"/>
                    </a:rPr>
                    <a:t>5</a:t>
                  </a:r>
                </a:p>
              </p:txBody>
            </p:sp>
          </p:grpSp>
          <p:grpSp>
            <p:nvGrpSpPr>
              <p:cNvPr id="34858" name="Group 81"/>
              <p:cNvGrpSpPr>
                <a:grpSpLocks/>
              </p:cNvGrpSpPr>
              <p:nvPr/>
            </p:nvGrpSpPr>
            <p:grpSpPr bwMode="auto">
              <a:xfrm>
                <a:off x="3792" y="3552"/>
                <a:ext cx="480" cy="250"/>
                <a:chOff x="432" y="3408"/>
                <a:chExt cx="480" cy="250"/>
              </a:xfrm>
            </p:grpSpPr>
            <p:sp>
              <p:nvSpPr>
                <p:cNvPr id="34859"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60" name="Text Box 8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4 </a:t>
                  </a:r>
                  <a:r>
                    <a:rPr lang="en-US" altLang="en-US" sz="2000" b="0">
                      <a:solidFill>
                        <a:srgbClr val="FF0000"/>
                      </a:solidFill>
                      <a:latin typeface="Times New Roman" pitchFamily="18" charset="0"/>
                    </a:rPr>
                    <a:t>5</a:t>
                  </a:r>
                  <a:r>
                    <a:rPr lang="en-US" altLang="en-US" sz="2000" b="0">
                      <a:latin typeface="Times New Roman" pitchFamily="18" charset="0"/>
                    </a:rPr>
                    <a:t> </a:t>
                  </a:r>
                  <a:r>
                    <a:rPr lang="en-US" altLang="en-US" sz="2000" b="0">
                      <a:solidFill>
                        <a:srgbClr val="FF0000"/>
                      </a:solidFill>
                      <a:latin typeface="Times New Roman" pitchFamily="18" charset="0"/>
                    </a:rPr>
                    <a:t>8</a:t>
                  </a:r>
                </a:p>
              </p:txBody>
            </p:sp>
          </p:grpSp>
        </p:grpSp>
        <p:grpSp>
          <p:nvGrpSpPr>
            <p:cNvPr id="34853" name="Group 84"/>
            <p:cNvGrpSpPr>
              <a:grpSpLocks/>
            </p:cNvGrpSpPr>
            <p:nvPr/>
          </p:nvGrpSpPr>
          <p:grpSpPr bwMode="auto">
            <a:xfrm>
              <a:off x="3120" y="1056"/>
              <a:ext cx="192" cy="288"/>
              <a:chOff x="2064" y="1872"/>
              <a:chExt cx="192" cy="288"/>
            </a:xfrm>
          </p:grpSpPr>
          <p:sp>
            <p:nvSpPr>
              <p:cNvPr id="34854"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55" name="Line 86"/>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87"/>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4821" name="Group 88"/>
          <p:cNvGrpSpPr>
            <a:grpSpLocks/>
          </p:cNvGrpSpPr>
          <p:nvPr/>
        </p:nvGrpSpPr>
        <p:grpSpPr bwMode="auto">
          <a:xfrm>
            <a:off x="1212850" y="1736725"/>
            <a:ext cx="381000" cy="609600"/>
            <a:chOff x="2064" y="1872"/>
            <a:chExt cx="192" cy="288"/>
          </a:xfrm>
        </p:grpSpPr>
        <p:sp>
          <p:nvSpPr>
            <p:cNvPr id="34834"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35" name="Line 90"/>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6" name="Line 91"/>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4822" name="Line 92"/>
          <p:cNvSpPr>
            <a:spLocks noChangeShapeType="1"/>
          </p:cNvSpPr>
          <p:nvPr/>
        </p:nvSpPr>
        <p:spPr bwMode="auto">
          <a:xfrm flipH="1">
            <a:off x="603250" y="2346325"/>
            <a:ext cx="7699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3" name="Line 93"/>
          <p:cNvSpPr>
            <a:spLocks noChangeShapeType="1"/>
          </p:cNvSpPr>
          <p:nvPr/>
        </p:nvSpPr>
        <p:spPr bwMode="auto">
          <a:xfrm>
            <a:off x="1365250" y="23463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94"/>
          <p:cNvSpPr>
            <a:spLocks noChangeShapeType="1"/>
          </p:cNvSpPr>
          <p:nvPr/>
        </p:nvSpPr>
        <p:spPr bwMode="auto">
          <a:xfrm>
            <a:off x="1373188" y="2346325"/>
            <a:ext cx="677862"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5" name="Text Box 95"/>
          <p:cNvSpPr txBox="1">
            <a:spLocks noChangeArrowheads="1"/>
          </p:cNvSpPr>
          <p:nvPr/>
        </p:nvSpPr>
        <p:spPr bwMode="auto">
          <a:xfrm>
            <a:off x="5270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1,4,7</a:t>
            </a:r>
            <a:endParaRPr lang="en-US" altLang="en-US" sz="1400" b="0">
              <a:latin typeface="Times New Roman" pitchFamily="18" charset="0"/>
            </a:endParaRPr>
          </a:p>
        </p:txBody>
      </p:sp>
      <p:sp>
        <p:nvSpPr>
          <p:cNvPr id="34826" name="Text Box 96"/>
          <p:cNvSpPr txBox="1">
            <a:spLocks noChangeArrowheads="1"/>
          </p:cNvSpPr>
          <p:nvPr/>
        </p:nvSpPr>
        <p:spPr bwMode="auto">
          <a:xfrm>
            <a:off x="831850" y="2727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solidFill>
                  <a:srgbClr val="FF0000"/>
                </a:solidFill>
                <a:latin typeface="Times New Roman" pitchFamily="18" charset="0"/>
              </a:rPr>
              <a:t>2,5,8</a:t>
            </a:r>
            <a:endParaRPr lang="en-US" altLang="en-US" sz="1400" b="0">
              <a:solidFill>
                <a:srgbClr val="FF0000"/>
              </a:solidFill>
              <a:latin typeface="Times New Roman" pitchFamily="18" charset="0"/>
            </a:endParaRPr>
          </a:p>
        </p:txBody>
      </p:sp>
      <p:sp>
        <p:nvSpPr>
          <p:cNvPr id="34827" name="Text Box 97"/>
          <p:cNvSpPr txBox="1">
            <a:spLocks noChangeArrowheads="1"/>
          </p:cNvSpPr>
          <p:nvPr/>
        </p:nvSpPr>
        <p:spPr bwMode="auto">
          <a:xfrm>
            <a:off x="17462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3,6,9</a:t>
            </a:r>
          </a:p>
        </p:txBody>
      </p:sp>
      <p:sp>
        <p:nvSpPr>
          <p:cNvPr id="34828" name="Text Box 98"/>
          <p:cNvSpPr txBox="1">
            <a:spLocks noChangeArrowheads="1"/>
          </p:cNvSpPr>
          <p:nvPr/>
        </p:nvSpPr>
        <p:spPr bwMode="auto">
          <a:xfrm>
            <a:off x="679450" y="1355725"/>
            <a:ext cx="1376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sp>
        <p:nvSpPr>
          <p:cNvPr id="34829" name="Text Box 99"/>
          <p:cNvSpPr txBox="1">
            <a:spLocks noChangeArrowheads="1"/>
          </p:cNvSpPr>
          <p:nvPr/>
        </p:nvSpPr>
        <p:spPr bwMode="auto">
          <a:xfrm>
            <a:off x="3810000" y="1355725"/>
            <a:ext cx="227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imes New Roman" pitchFamily="18" charset="0"/>
              </a:rPr>
              <a:t>Candidate Hash Tree</a:t>
            </a:r>
            <a:endParaRPr lang="en-US" altLang="en-US" b="0">
              <a:latin typeface="Times New Roman" pitchFamily="18" charset="0"/>
            </a:endParaRPr>
          </a:p>
        </p:txBody>
      </p:sp>
      <p:sp>
        <p:nvSpPr>
          <p:cNvPr id="34830" name="Rectangle 100"/>
          <p:cNvSpPr>
            <a:spLocks noChangeArrowheads="1"/>
          </p:cNvSpPr>
          <p:nvPr/>
        </p:nvSpPr>
        <p:spPr bwMode="auto">
          <a:xfrm>
            <a:off x="1828800" y="4953000"/>
            <a:ext cx="3048000" cy="10668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31" name="Rectangle 101"/>
          <p:cNvSpPr>
            <a:spLocks noChangeArrowheads="1"/>
          </p:cNvSpPr>
          <p:nvPr/>
        </p:nvSpPr>
        <p:spPr bwMode="auto">
          <a:xfrm>
            <a:off x="4495800" y="2895600"/>
            <a:ext cx="1143000" cy="9906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4832" name="Text Box 102"/>
          <p:cNvSpPr txBox="1">
            <a:spLocks noChangeArrowheads="1"/>
          </p:cNvSpPr>
          <p:nvPr/>
        </p:nvSpPr>
        <p:spPr bwMode="auto">
          <a:xfrm>
            <a:off x="304800" y="44958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0C6D9C"/>
                </a:solidFill>
              </a:rPr>
              <a:t>Hash on 2, 5 or 8</a:t>
            </a:r>
            <a:endParaRPr lang="en-US" altLang="en-US" sz="2000" b="0">
              <a:solidFill>
                <a:srgbClr val="0C6D9C"/>
              </a:solidFill>
              <a:sym typeface="Symbol" pitchFamily="18" charset="2"/>
            </a:endParaRPr>
          </a:p>
        </p:txBody>
      </p:sp>
      <p:sp>
        <p:nvSpPr>
          <p:cNvPr id="34833" name="Rectangle 103"/>
          <p:cNvSpPr>
            <a:spLocks noChangeArrowheads="1"/>
          </p:cNvSpPr>
          <p:nvPr/>
        </p:nvSpPr>
        <p:spPr bwMode="auto">
          <a:xfrm>
            <a:off x="6172200" y="4114800"/>
            <a:ext cx="1143000" cy="14478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2695918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4"/>
          <p:cNvSpPr>
            <a:spLocks noGrp="1" noChangeArrowheads="1"/>
          </p:cNvSpPr>
          <p:nvPr>
            <p:ph type="title"/>
          </p:nvPr>
        </p:nvSpPr>
        <p:spPr/>
        <p:txBody>
          <a:bodyPr/>
          <a:lstStyle/>
          <a:p>
            <a:r>
              <a:rPr lang="en-US" altLang="en-US"/>
              <a:t>Support Counting Using a Hash Tree</a:t>
            </a:r>
          </a:p>
        </p:txBody>
      </p:sp>
      <p:sp>
        <p:nvSpPr>
          <p:cNvPr id="35843" name="Text Box 3"/>
          <p:cNvSpPr txBox="1">
            <a:spLocks noChangeArrowheads="1"/>
          </p:cNvSpPr>
          <p:nvPr/>
        </p:nvSpPr>
        <p:spPr bwMode="auto">
          <a:xfrm>
            <a:off x="593725" y="12684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5844" name="Group 4"/>
          <p:cNvGrpSpPr>
            <a:grpSpLocks/>
          </p:cNvGrpSpPr>
          <p:nvPr/>
        </p:nvGrpSpPr>
        <p:grpSpPr bwMode="auto">
          <a:xfrm>
            <a:off x="1981200" y="1736725"/>
            <a:ext cx="6553200" cy="4206875"/>
            <a:chOff x="1296" y="1056"/>
            <a:chExt cx="4128" cy="2650"/>
          </a:xfrm>
        </p:grpSpPr>
        <p:grpSp>
          <p:nvGrpSpPr>
            <p:cNvPr id="35861" name="Group 5"/>
            <p:cNvGrpSpPr>
              <a:grpSpLocks/>
            </p:cNvGrpSpPr>
            <p:nvPr/>
          </p:nvGrpSpPr>
          <p:grpSpPr bwMode="auto">
            <a:xfrm>
              <a:off x="2160" y="1344"/>
              <a:ext cx="2160" cy="528"/>
              <a:chOff x="2160" y="1344"/>
              <a:chExt cx="1056" cy="576"/>
            </a:xfrm>
          </p:grpSpPr>
          <p:sp>
            <p:nvSpPr>
              <p:cNvPr id="35941" name="Line 6"/>
              <p:cNvSpPr>
                <a:spLocks noChangeShapeType="1"/>
              </p:cNvSpPr>
              <p:nvPr/>
            </p:nvSpPr>
            <p:spPr bwMode="auto">
              <a:xfrm flipH="1">
                <a:off x="2160"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2" name="Line 7"/>
              <p:cNvSpPr>
                <a:spLocks noChangeShapeType="1"/>
              </p:cNvSpPr>
              <p:nvPr/>
            </p:nvSpPr>
            <p:spPr bwMode="auto">
              <a:xfrm>
                <a:off x="2688" y="134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3" name="Line 8"/>
              <p:cNvSpPr>
                <a:spLocks noChangeShapeType="1"/>
              </p:cNvSpPr>
              <p:nvPr/>
            </p:nvSpPr>
            <p:spPr bwMode="auto">
              <a:xfrm>
                <a:off x="2688" y="134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2" name="Group 9"/>
            <p:cNvGrpSpPr>
              <a:grpSpLocks/>
            </p:cNvGrpSpPr>
            <p:nvPr/>
          </p:nvGrpSpPr>
          <p:grpSpPr bwMode="auto">
            <a:xfrm>
              <a:off x="1536" y="2112"/>
              <a:ext cx="1104" cy="384"/>
              <a:chOff x="1680" y="2160"/>
              <a:chExt cx="864" cy="432"/>
            </a:xfrm>
          </p:grpSpPr>
          <p:sp>
            <p:nvSpPr>
              <p:cNvPr id="35938" name="Line 10"/>
              <p:cNvSpPr>
                <a:spLocks noChangeShapeType="1"/>
              </p:cNvSpPr>
              <p:nvPr/>
            </p:nvSpPr>
            <p:spPr bwMode="auto">
              <a:xfrm flipH="1">
                <a:off x="1680" y="2160"/>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9" name="Line 11"/>
              <p:cNvSpPr>
                <a:spLocks noChangeShapeType="1"/>
              </p:cNvSpPr>
              <p:nvPr/>
            </p:nvSpPr>
            <p:spPr bwMode="auto">
              <a:xfrm>
                <a:off x="2160"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0" name="Line 12"/>
              <p:cNvSpPr>
                <a:spLocks noChangeShapeType="1"/>
              </p:cNvSpPr>
              <p:nvPr/>
            </p:nvSpPr>
            <p:spPr bwMode="auto">
              <a:xfrm>
                <a:off x="2160" y="2160"/>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3" name="Group 13"/>
            <p:cNvGrpSpPr>
              <a:grpSpLocks/>
            </p:cNvGrpSpPr>
            <p:nvPr/>
          </p:nvGrpSpPr>
          <p:grpSpPr bwMode="auto">
            <a:xfrm>
              <a:off x="3552" y="2112"/>
              <a:ext cx="1632" cy="528"/>
              <a:chOff x="2832" y="2160"/>
              <a:chExt cx="816" cy="432"/>
            </a:xfrm>
          </p:grpSpPr>
          <p:sp>
            <p:nvSpPr>
              <p:cNvPr id="35935" name="Line 14"/>
              <p:cNvSpPr>
                <a:spLocks noChangeShapeType="1"/>
              </p:cNvSpPr>
              <p:nvPr/>
            </p:nvSpPr>
            <p:spPr bwMode="auto">
              <a:xfrm flipH="1">
                <a:off x="2832" y="2160"/>
                <a:ext cx="38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6" name="Line 15"/>
              <p:cNvSpPr>
                <a:spLocks noChangeShapeType="1"/>
              </p:cNvSpPr>
              <p:nvPr/>
            </p:nvSpPr>
            <p:spPr bwMode="auto">
              <a:xfrm>
                <a:off x="3216" y="21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7" name="Line 16"/>
              <p:cNvSpPr>
                <a:spLocks noChangeShapeType="1"/>
              </p:cNvSpPr>
              <p:nvPr/>
            </p:nvSpPr>
            <p:spPr bwMode="auto">
              <a:xfrm>
                <a:off x="3216" y="2160"/>
                <a:ext cx="43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4" name="Group 17"/>
            <p:cNvGrpSpPr>
              <a:grpSpLocks/>
            </p:cNvGrpSpPr>
            <p:nvPr/>
          </p:nvGrpSpPr>
          <p:grpSpPr bwMode="auto">
            <a:xfrm>
              <a:off x="1584" y="2784"/>
              <a:ext cx="1104" cy="432"/>
              <a:chOff x="1584" y="2880"/>
              <a:chExt cx="1104" cy="432"/>
            </a:xfrm>
          </p:grpSpPr>
          <p:sp>
            <p:nvSpPr>
              <p:cNvPr id="35932" name="Line 18"/>
              <p:cNvSpPr>
                <a:spLocks noChangeShapeType="1"/>
              </p:cNvSpPr>
              <p:nvPr/>
            </p:nvSpPr>
            <p:spPr bwMode="auto">
              <a:xfrm flipH="1">
                <a:off x="1584" y="288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Line 19"/>
              <p:cNvSpPr>
                <a:spLocks noChangeShapeType="1"/>
              </p:cNvSpPr>
              <p:nvPr/>
            </p:nvSpPr>
            <p:spPr bwMode="auto">
              <a:xfrm>
                <a:off x="2160" y="28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4" name="Line 20"/>
              <p:cNvSpPr>
                <a:spLocks noChangeShapeType="1"/>
              </p:cNvSpPr>
              <p:nvPr/>
            </p:nvSpPr>
            <p:spPr bwMode="auto">
              <a:xfrm>
                <a:off x="2160" y="2880"/>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5" name="Group 21"/>
            <p:cNvGrpSpPr>
              <a:grpSpLocks/>
            </p:cNvGrpSpPr>
            <p:nvPr/>
          </p:nvGrpSpPr>
          <p:grpSpPr bwMode="auto">
            <a:xfrm>
              <a:off x="2064" y="1824"/>
              <a:ext cx="192" cy="288"/>
              <a:chOff x="2064" y="1872"/>
              <a:chExt cx="192" cy="288"/>
            </a:xfrm>
          </p:grpSpPr>
          <p:sp>
            <p:nvSpPr>
              <p:cNvPr id="35929"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30" name="Line 23"/>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1" name="Line 24"/>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6" name="Group 25"/>
            <p:cNvGrpSpPr>
              <a:grpSpLocks/>
            </p:cNvGrpSpPr>
            <p:nvPr/>
          </p:nvGrpSpPr>
          <p:grpSpPr bwMode="auto">
            <a:xfrm>
              <a:off x="4224" y="1824"/>
              <a:ext cx="192" cy="288"/>
              <a:chOff x="3120" y="1872"/>
              <a:chExt cx="192" cy="288"/>
            </a:xfrm>
          </p:grpSpPr>
          <p:sp>
            <p:nvSpPr>
              <p:cNvPr id="35926"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27" name="Line 27"/>
              <p:cNvSpPr>
                <a:spLocks noChangeShapeType="1"/>
              </p:cNvSpPr>
              <p:nvPr/>
            </p:nvSpPr>
            <p:spPr bwMode="auto">
              <a:xfrm>
                <a:off x="3120"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8" name="Line 28"/>
              <p:cNvSpPr>
                <a:spLocks noChangeShapeType="1"/>
              </p:cNvSpPr>
              <p:nvPr/>
            </p:nvSpPr>
            <p:spPr bwMode="auto">
              <a:xfrm>
                <a:off x="3120"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7" name="Group 29"/>
            <p:cNvGrpSpPr>
              <a:grpSpLocks/>
            </p:cNvGrpSpPr>
            <p:nvPr/>
          </p:nvGrpSpPr>
          <p:grpSpPr bwMode="auto">
            <a:xfrm>
              <a:off x="2064" y="2496"/>
              <a:ext cx="192" cy="288"/>
              <a:chOff x="2064" y="2592"/>
              <a:chExt cx="192" cy="288"/>
            </a:xfrm>
          </p:grpSpPr>
          <p:sp>
            <p:nvSpPr>
              <p:cNvPr id="35923"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24" name="Line 31"/>
              <p:cNvSpPr>
                <a:spLocks noChangeShapeType="1"/>
              </p:cNvSpPr>
              <p:nvPr/>
            </p:nvSpPr>
            <p:spPr bwMode="auto">
              <a:xfrm>
                <a:off x="2064" y="27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5" name="Line 32"/>
              <p:cNvSpPr>
                <a:spLocks noChangeShapeType="1"/>
              </p:cNvSpPr>
              <p:nvPr/>
            </p:nvSpPr>
            <p:spPr bwMode="auto">
              <a:xfrm>
                <a:off x="2064"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8" name="Group 33"/>
            <p:cNvGrpSpPr>
              <a:grpSpLocks/>
            </p:cNvGrpSpPr>
            <p:nvPr/>
          </p:nvGrpSpPr>
          <p:grpSpPr bwMode="auto">
            <a:xfrm>
              <a:off x="2544" y="3168"/>
              <a:ext cx="480" cy="250"/>
              <a:chOff x="432" y="3408"/>
              <a:chExt cx="480" cy="250"/>
            </a:xfrm>
          </p:grpSpPr>
          <p:sp>
            <p:nvSpPr>
              <p:cNvPr id="35921"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22" name="Text Box 35"/>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1 5 </a:t>
                </a:r>
                <a:r>
                  <a:rPr lang="en-US" altLang="en-US" sz="2000" b="0">
                    <a:solidFill>
                      <a:srgbClr val="FF0000"/>
                    </a:solidFill>
                    <a:latin typeface="Times New Roman" pitchFamily="18" charset="0"/>
                  </a:rPr>
                  <a:t>9</a:t>
                </a:r>
              </a:p>
            </p:txBody>
          </p:sp>
        </p:grpSp>
        <p:grpSp>
          <p:nvGrpSpPr>
            <p:cNvPr id="35869" name="Group 36"/>
            <p:cNvGrpSpPr>
              <a:grpSpLocks/>
            </p:cNvGrpSpPr>
            <p:nvPr/>
          </p:nvGrpSpPr>
          <p:grpSpPr bwMode="auto">
            <a:xfrm>
              <a:off x="1296" y="2448"/>
              <a:ext cx="480" cy="250"/>
              <a:chOff x="432" y="3408"/>
              <a:chExt cx="480" cy="250"/>
            </a:xfrm>
          </p:grpSpPr>
          <p:sp>
            <p:nvSpPr>
              <p:cNvPr id="35919"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20" name="Text Box 3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1 4 5</a:t>
                </a:r>
              </a:p>
            </p:txBody>
          </p:sp>
        </p:grpSp>
        <p:grpSp>
          <p:nvGrpSpPr>
            <p:cNvPr id="35870" name="Group 39"/>
            <p:cNvGrpSpPr>
              <a:grpSpLocks/>
            </p:cNvGrpSpPr>
            <p:nvPr/>
          </p:nvGrpSpPr>
          <p:grpSpPr bwMode="auto">
            <a:xfrm>
              <a:off x="2448" y="2448"/>
              <a:ext cx="480" cy="250"/>
              <a:chOff x="432" y="3408"/>
              <a:chExt cx="480" cy="250"/>
            </a:xfrm>
          </p:grpSpPr>
          <p:sp>
            <p:nvSpPr>
              <p:cNvPr id="35917"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18" name="Text Box 4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1 3 </a:t>
                </a:r>
                <a:r>
                  <a:rPr lang="en-US" altLang="en-US" sz="2000" b="0">
                    <a:solidFill>
                      <a:srgbClr val="FF0000"/>
                    </a:solidFill>
                    <a:latin typeface="Times New Roman" pitchFamily="18" charset="0"/>
                  </a:rPr>
                  <a:t>6</a:t>
                </a:r>
              </a:p>
            </p:txBody>
          </p:sp>
        </p:grpSp>
        <p:grpSp>
          <p:nvGrpSpPr>
            <p:cNvPr id="35871" name="Group 42"/>
            <p:cNvGrpSpPr>
              <a:grpSpLocks/>
            </p:cNvGrpSpPr>
            <p:nvPr/>
          </p:nvGrpSpPr>
          <p:grpSpPr bwMode="auto">
            <a:xfrm>
              <a:off x="3312" y="2640"/>
              <a:ext cx="480" cy="250"/>
              <a:chOff x="432" y="3408"/>
              <a:chExt cx="480" cy="250"/>
            </a:xfrm>
          </p:grpSpPr>
          <p:sp>
            <p:nvSpPr>
              <p:cNvPr id="35915"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16" name="Text Box 44"/>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3</a:t>
                </a:r>
                <a:r>
                  <a:rPr lang="en-US" altLang="en-US" sz="2000" b="0">
                    <a:latin typeface="Times New Roman" pitchFamily="18" charset="0"/>
                  </a:rPr>
                  <a:t> 4 5</a:t>
                </a:r>
              </a:p>
            </p:txBody>
          </p:sp>
        </p:grpSp>
        <p:grpSp>
          <p:nvGrpSpPr>
            <p:cNvPr id="35872" name="Group 45"/>
            <p:cNvGrpSpPr>
              <a:grpSpLocks/>
            </p:cNvGrpSpPr>
            <p:nvPr/>
          </p:nvGrpSpPr>
          <p:grpSpPr bwMode="auto">
            <a:xfrm>
              <a:off x="4944" y="2640"/>
              <a:ext cx="480" cy="490"/>
              <a:chOff x="3792" y="3312"/>
              <a:chExt cx="480" cy="490"/>
            </a:xfrm>
          </p:grpSpPr>
          <p:grpSp>
            <p:nvGrpSpPr>
              <p:cNvPr id="35909" name="Group 46"/>
              <p:cNvGrpSpPr>
                <a:grpSpLocks/>
              </p:cNvGrpSpPr>
              <p:nvPr/>
            </p:nvGrpSpPr>
            <p:grpSpPr bwMode="auto">
              <a:xfrm>
                <a:off x="3792" y="3312"/>
                <a:ext cx="480" cy="250"/>
                <a:chOff x="432" y="3408"/>
                <a:chExt cx="480" cy="250"/>
              </a:xfrm>
            </p:grpSpPr>
            <p:sp>
              <p:nvSpPr>
                <p:cNvPr id="35913"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14" name="Text Box 48"/>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3</a:t>
                  </a:r>
                  <a:r>
                    <a:rPr lang="en-US" altLang="en-US" sz="2000" b="0">
                      <a:latin typeface="Times New Roman" pitchFamily="18" charset="0"/>
                    </a:rPr>
                    <a:t> </a:t>
                  </a:r>
                  <a:r>
                    <a:rPr lang="en-US" altLang="en-US" sz="2000" b="0">
                      <a:solidFill>
                        <a:srgbClr val="FF0000"/>
                      </a:solidFill>
                      <a:latin typeface="Times New Roman" pitchFamily="18" charset="0"/>
                    </a:rPr>
                    <a:t>6</a:t>
                  </a:r>
                  <a:r>
                    <a:rPr lang="en-US" altLang="en-US" sz="2000" b="0">
                      <a:latin typeface="Times New Roman" pitchFamily="18" charset="0"/>
                    </a:rPr>
                    <a:t> 7</a:t>
                  </a:r>
                </a:p>
              </p:txBody>
            </p:sp>
          </p:grpSp>
          <p:grpSp>
            <p:nvGrpSpPr>
              <p:cNvPr id="35910" name="Group 49"/>
              <p:cNvGrpSpPr>
                <a:grpSpLocks/>
              </p:cNvGrpSpPr>
              <p:nvPr/>
            </p:nvGrpSpPr>
            <p:grpSpPr bwMode="auto">
              <a:xfrm>
                <a:off x="3792" y="3552"/>
                <a:ext cx="480" cy="250"/>
                <a:chOff x="432" y="3408"/>
                <a:chExt cx="480" cy="250"/>
              </a:xfrm>
            </p:grpSpPr>
            <p:sp>
              <p:nvSpPr>
                <p:cNvPr id="35911"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12" name="Text Box 51"/>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3</a:t>
                  </a:r>
                  <a:r>
                    <a:rPr lang="en-US" altLang="en-US" sz="2000" b="0">
                      <a:latin typeface="Times New Roman" pitchFamily="18" charset="0"/>
                    </a:rPr>
                    <a:t> </a:t>
                  </a:r>
                  <a:r>
                    <a:rPr lang="en-US" altLang="en-US" sz="2000" b="0">
                      <a:solidFill>
                        <a:srgbClr val="FF0000"/>
                      </a:solidFill>
                      <a:latin typeface="Times New Roman" pitchFamily="18" charset="0"/>
                    </a:rPr>
                    <a:t>6</a:t>
                  </a:r>
                  <a:r>
                    <a:rPr lang="en-US" altLang="en-US" sz="2000" b="0">
                      <a:latin typeface="Times New Roman" pitchFamily="18" charset="0"/>
                    </a:rPr>
                    <a:t> 8</a:t>
                  </a:r>
                </a:p>
              </p:txBody>
            </p:sp>
          </p:grpSp>
        </p:grpSp>
        <p:grpSp>
          <p:nvGrpSpPr>
            <p:cNvPr id="35873" name="Group 52"/>
            <p:cNvGrpSpPr>
              <a:grpSpLocks/>
            </p:cNvGrpSpPr>
            <p:nvPr/>
          </p:nvGrpSpPr>
          <p:grpSpPr bwMode="auto">
            <a:xfrm>
              <a:off x="4080" y="2640"/>
              <a:ext cx="480" cy="730"/>
              <a:chOff x="4800" y="3216"/>
              <a:chExt cx="480" cy="730"/>
            </a:xfrm>
          </p:grpSpPr>
          <p:grpSp>
            <p:nvGrpSpPr>
              <p:cNvPr id="35899" name="Group 53"/>
              <p:cNvGrpSpPr>
                <a:grpSpLocks/>
              </p:cNvGrpSpPr>
              <p:nvPr/>
            </p:nvGrpSpPr>
            <p:grpSpPr bwMode="auto">
              <a:xfrm>
                <a:off x="4800" y="3216"/>
                <a:ext cx="480" cy="490"/>
                <a:chOff x="3792" y="3312"/>
                <a:chExt cx="480" cy="490"/>
              </a:xfrm>
            </p:grpSpPr>
            <p:grpSp>
              <p:nvGrpSpPr>
                <p:cNvPr id="35903" name="Group 54"/>
                <p:cNvGrpSpPr>
                  <a:grpSpLocks/>
                </p:cNvGrpSpPr>
                <p:nvPr/>
              </p:nvGrpSpPr>
              <p:grpSpPr bwMode="auto">
                <a:xfrm>
                  <a:off x="3792" y="3312"/>
                  <a:ext cx="480" cy="250"/>
                  <a:chOff x="432" y="3408"/>
                  <a:chExt cx="480" cy="250"/>
                </a:xfrm>
              </p:grpSpPr>
              <p:sp>
                <p:nvSpPr>
                  <p:cNvPr id="35907"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08" name="Text Box 5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3</a:t>
                    </a:r>
                    <a:r>
                      <a:rPr lang="en-US" altLang="en-US" sz="2000" b="0">
                        <a:latin typeface="Times New Roman" pitchFamily="18" charset="0"/>
                      </a:rPr>
                      <a:t> 5 6</a:t>
                    </a:r>
                  </a:p>
                </p:txBody>
              </p:sp>
            </p:grpSp>
            <p:grpSp>
              <p:nvGrpSpPr>
                <p:cNvPr id="35904" name="Group 57"/>
                <p:cNvGrpSpPr>
                  <a:grpSpLocks/>
                </p:cNvGrpSpPr>
                <p:nvPr/>
              </p:nvGrpSpPr>
              <p:grpSpPr bwMode="auto">
                <a:xfrm>
                  <a:off x="3792" y="3552"/>
                  <a:ext cx="480" cy="250"/>
                  <a:chOff x="432" y="3408"/>
                  <a:chExt cx="480" cy="250"/>
                </a:xfrm>
              </p:grpSpPr>
              <p:sp>
                <p:nvSpPr>
                  <p:cNvPr id="35905"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06" name="Text Box 5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3</a:t>
                    </a:r>
                    <a:r>
                      <a:rPr lang="en-US" altLang="en-US" sz="2000" b="0">
                        <a:latin typeface="Times New Roman" pitchFamily="18" charset="0"/>
                      </a:rPr>
                      <a:t> 5 7</a:t>
                    </a:r>
                  </a:p>
                </p:txBody>
              </p:sp>
            </p:grpSp>
          </p:grpSp>
          <p:grpSp>
            <p:nvGrpSpPr>
              <p:cNvPr id="35900" name="Group 60"/>
              <p:cNvGrpSpPr>
                <a:grpSpLocks/>
              </p:cNvGrpSpPr>
              <p:nvPr/>
            </p:nvGrpSpPr>
            <p:grpSpPr bwMode="auto">
              <a:xfrm>
                <a:off x="4800" y="3696"/>
                <a:ext cx="480" cy="250"/>
                <a:chOff x="432" y="3408"/>
                <a:chExt cx="480" cy="250"/>
              </a:xfrm>
            </p:grpSpPr>
            <p:sp>
              <p:nvSpPr>
                <p:cNvPr id="35901"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902" name="Text Box 62"/>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6</a:t>
                  </a:r>
                  <a:r>
                    <a:rPr lang="en-US" altLang="en-US" sz="2000" b="0">
                      <a:latin typeface="Times New Roman" pitchFamily="18" charset="0"/>
                    </a:rPr>
                    <a:t> 8 9</a:t>
                  </a:r>
                </a:p>
              </p:txBody>
            </p:sp>
          </p:grpSp>
        </p:grpSp>
        <p:grpSp>
          <p:nvGrpSpPr>
            <p:cNvPr id="35874" name="Group 63"/>
            <p:cNvGrpSpPr>
              <a:grpSpLocks/>
            </p:cNvGrpSpPr>
            <p:nvPr/>
          </p:nvGrpSpPr>
          <p:grpSpPr bwMode="auto">
            <a:xfrm>
              <a:off x="3024" y="1872"/>
              <a:ext cx="480" cy="490"/>
              <a:chOff x="3792" y="3312"/>
              <a:chExt cx="480" cy="490"/>
            </a:xfrm>
          </p:grpSpPr>
          <p:grpSp>
            <p:nvGrpSpPr>
              <p:cNvPr id="35893" name="Group 64"/>
              <p:cNvGrpSpPr>
                <a:grpSpLocks/>
              </p:cNvGrpSpPr>
              <p:nvPr/>
            </p:nvGrpSpPr>
            <p:grpSpPr bwMode="auto">
              <a:xfrm>
                <a:off x="3792" y="3312"/>
                <a:ext cx="480" cy="250"/>
                <a:chOff x="432" y="3408"/>
                <a:chExt cx="480" cy="250"/>
              </a:xfrm>
            </p:grpSpPr>
            <p:sp>
              <p:nvSpPr>
                <p:cNvPr id="35897"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98" name="Text Box 6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2 3 4</a:t>
                  </a:r>
                </a:p>
              </p:txBody>
            </p:sp>
          </p:grpSp>
          <p:grpSp>
            <p:nvGrpSpPr>
              <p:cNvPr id="35894" name="Group 67"/>
              <p:cNvGrpSpPr>
                <a:grpSpLocks/>
              </p:cNvGrpSpPr>
              <p:nvPr/>
            </p:nvGrpSpPr>
            <p:grpSpPr bwMode="auto">
              <a:xfrm>
                <a:off x="3792" y="3552"/>
                <a:ext cx="480" cy="250"/>
                <a:chOff x="432" y="3408"/>
                <a:chExt cx="480" cy="250"/>
              </a:xfrm>
            </p:grpSpPr>
            <p:sp>
              <p:nvSpPr>
                <p:cNvPr id="35895"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96" name="Text Box 69"/>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5 6 7</a:t>
                  </a:r>
                </a:p>
              </p:txBody>
            </p:sp>
          </p:grpSp>
        </p:grpSp>
        <p:grpSp>
          <p:nvGrpSpPr>
            <p:cNvPr id="35875" name="Group 70"/>
            <p:cNvGrpSpPr>
              <a:grpSpLocks/>
            </p:cNvGrpSpPr>
            <p:nvPr/>
          </p:nvGrpSpPr>
          <p:grpSpPr bwMode="auto">
            <a:xfrm>
              <a:off x="1344" y="3168"/>
              <a:ext cx="480" cy="490"/>
              <a:chOff x="3792" y="3312"/>
              <a:chExt cx="480" cy="490"/>
            </a:xfrm>
          </p:grpSpPr>
          <p:grpSp>
            <p:nvGrpSpPr>
              <p:cNvPr id="35887" name="Group 71"/>
              <p:cNvGrpSpPr>
                <a:grpSpLocks/>
              </p:cNvGrpSpPr>
              <p:nvPr/>
            </p:nvGrpSpPr>
            <p:grpSpPr bwMode="auto">
              <a:xfrm>
                <a:off x="3792" y="3312"/>
                <a:ext cx="480" cy="250"/>
                <a:chOff x="432" y="3408"/>
                <a:chExt cx="480" cy="250"/>
              </a:xfrm>
            </p:grpSpPr>
            <p:sp>
              <p:nvSpPr>
                <p:cNvPr id="35891"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92" name="Text Box 7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1 2 4</a:t>
                  </a:r>
                </a:p>
              </p:txBody>
            </p:sp>
          </p:grpSp>
          <p:grpSp>
            <p:nvGrpSpPr>
              <p:cNvPr id="35888" name="Group 74"/>
              <p:cNvGrpSpPr>
                <a:grpSpLocks/>
              </p:cNvGrpSpPr>
              <p:nvPr/>
            </p:nvGrpSpPr>
            <p:grpSpPr bwMode="auto">
              <a:xfrm>
                <a:off x="3792" y="3552"/>
                <a:ext cx="480" cy="250"/>
                <a:chOff x="432" y="3408"/>
                <a:chExt cx="480" cy="250"/>
              </a:xfrm>
            </p:grpSpPr>
            <p:sp>
              <p:nvSpPr>
                <p:cNvPr id="35889"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90" name="Text Box 76"/>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4 5 7</a:t>
                  </a:r>
                </a:p>
              </p:txBody>
            </p:sp>
          </p:grpSp>
        </p:grpSp>
        <p:grpSp>
          <p:nvGrpSpPr>
            <p:cNvPr id="35876" name="Group 77"/>
            <p:cNvGrpSpPr>
              <a:grpSpLocks/>
            </p:cNvGrpSpPr>
            <p:nvPr/>
          </p:nvGrpSpPr>
          <p:grpSpPr bwMode="auto">
            <a:xfrm>
              <a:off x="1920" y="3216"/>
              <a:ext cx="480" cy="490"/>
              <a:chOff x="3792" y="3312"/>
              <a:chExt cx="480" cy="490"/>
            </a:xfrm>
          </p:grpSpPr>
          <p:grpSp>
            <p:nvGrpSpPr>
              <p:cNvPr id="35881" name="Group 78"/>
              <p:cNvGrpSpPr>
                <a:grpSpLocks/>
              </p:cNvGrpSpPr>
              <p:nvPr/>
            </p:nvGrpSpPr>
            <p:grpSpPr bwMode="auto">
              <a:xfrm>
                <a:off x="3792" y="3312"/>
                <a:ext cx="480" cy="250"/>
                <a:chOff x="432" y="3408"/>
                <a:chExt cx="480" cy="250"/>
              </a:xfrm>
            </p:grpSpPr>
            <p:sp>
              <p:nvSpPr>
                <p:cNvPr id="35885"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86" name="Text Box 80"/>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1 2 5</a:t>
                  </a:r>
                </a:p>
              </p:txBody>
            </p:sp>
          </p:grpSp>
          <p:grpSp>
            <p:nvGrpSpPr>
              <p:cNvPr id="35882" name="Group 81"/>
              <p:cNvGrpSpPr>
                <a:grpSpLocks/>
              </p:cNvGrpSpPr>
              <p:nvPr/>
            </p:nvGrpSpPr>
            <p:grpSpPr bwMode="auto">
              <a:xfrm>
                <a:off x="3792" y="3552"/>
                <a:ext cx="480" cy="250"/>
                <a:chOff x="432" y="3408"/>
                <a:chExt cx="480" cy="250"/>
              </a:xfrm>
            </p:grpSpPr>
            <p:sp>
              <p:nvSpPr>
                <p:cNvPr id="35883"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84" name="Text Box 83"/>
                <p:cNvSpPr txBox="1">
                  <a:spLocks noChangeArrowheads="1"/>
                </p:cNvSpPr>
                <p:nvPr/>
              </p:nvSpPr>
              <p:spPr bwMode="auto">
                <a:xfrm>
                  <a:off x="432"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4 5 8</a:t>
                  </a:r>
                </a:p>
              </p:txBody>
            </p:sp>
          </p:grpSp>
        </p:grpSp>
        <p:grpSp>
          <p:nvGrpSpPr>
            <p:cNvPr id="35877" name="Group 84"/>
            <p:cNvGrpSpPr>
              <a:grpSpLocks/>
            </p:cNvGrpSpPr>
            <p:nvPr/>
          </p:nvGrpSpPr>
          <p:grpSpPr bwMode="auto">
            <a:xfrm>
              <a:off x="3120" y="1056"/>
              <a:ext cx="192" cy="288"/>
              <a:chOff x="2064" y="1872"/>
              <a:chExt cx="192" cy="288"/>
            </a:xfrm>
          </p:grpSpPr>
          <p:sp>
            <p:nvSpPr>
              <p:cNvPr id="35878"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79" name="Line 86"/>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0" name="Line 87"/>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5845" name="Group 88"/>
          <p:cNvGrpSpPr>
            <a:grpSpLocks/>
          </p:cNvGrpSpPr>
          <p:nvPr/>
        </p:nvGrpSpPr>
        <p:grpSpPr bwMode="auto">
          <a:xfrm>
            <a:off x="1212850" y="1736725"/>
            <a:ext cx="381000" cy="609600"/>
            <a:chOff x="2064" y="1872"/>
            <a:chExt cx="192" cy="288"/>
          </a:xfrm>
        </p:grpSpPr>
        <p:sp>
          <p:nvSpPr>
            <p:cNvPr id="35858"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59" name="Line 90"/>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91"/>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46" name="Line 92"/>
          <p:cNvSpPr>
            <a:spLocks noChangeShapeType="1"/>
          </p:cNvSpPr>
          <p:nvPr/>
        </p:nvSpPr>
        <p:spPr bwMode="auto">
          <a:xfrm flipH="1">
            <a:off x="603250" y="2346325"/>
            <a:ext cx="7699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93"/>
          <p:cNvSpPr>
            <a:spLocks noChangeShapeType="1"/>
          </p:cNvSpPr>
          <p:nvPr/>
        </p:nvSpPr>
        <p:spPr bwMode="auto">
          <a:xfrm>
            <a:off x="1365250" y="23463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94"/>
          <p:cNvSpPr>
            <a:spLocks noChangeShapeType="1"/>
          </p:cNvSpPr>
          <p:nvPr/>
        </p:nvSpPr>
        <p:spPr bwMode="auto">
          <a:xfrm>
            <a:off x="1373188" y="2346325"/>
            <a:ext cx="677862"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Text Box 95"/>
          <p:cNvSpPr txBox="1">
            <a:spLocks noChangeArrowheads="1"/>
          </p:cNvSpPr>
          <p:nvPr/>
        </p:nvSpPr>
        <p:spPr bwMode="auto">
          <a:xfrm>
            <a:off x="5270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1,4,7</a:t>
            </a:r>
            <a:endParaRPr lang="en-US" altLang="en-US" sz="1400" b="0">
              <a:latin typeface="Times New Roman" pitchFamily="18" charset="0"/>
            </a:endParaRPr>
          </a:p>
        </p:txBody>
      </p:sp>
      <p:sp>
        <p:nvSpPr>
          <p:cNvPr id="35850" name="Text Box 96"/>
          <p:cNvSpPr txBox="1">
            <a:spLocks noChangeArrowheads="1"/>
          </p:cNvSpPr>
          <p:nvPr/>
        </p:nvSpPr>
        <p:spPr bwMode="auto">
          <a:xfrm>
            <a:off x="831850" y="2727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2,5,8</a:t>
            </a:r>
            <a:endParaRPr lang="en-US" altLang="en-US" sz="1400" b="0">
              <a:latin typeface="Times New Roman" pitchFamily="18" charset="0"/>
            </a:endParaRPr>
          </a:p>
        </p:txBody>
      </p:sp>
      <p:sp>
        <p:nvSpPr>
          <p:cNvPr id="35851" name="Text Box 97"/>
          <p:cNvSpPr txBox="1">
            <a:spLocks noChangeArrowheads="1"/>
          </p:cNvSpPr>
          <p:nvPr/>
        </p:nvSpPr>
        <p:spPr bwMode="auto">
          <a:xfrm>
            <a:off x="1746250" y="2346325"/>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solidFill>
                  <a:srgbClr val="FF0000"/>
                </a:solidFill>
                <a:latin typeface="Times New Roman" pitchFamily="18" charset="0"/>
              </a:rPr>
              <a:t>3,6,9</a:t>
            </a:r>
          </a:p>
        </p:txBody>
      </p:sp>
      <p:sp>
        <p:nvSpPr>
          <p:cNvPr id="35852" name="Text Box 98"/>
          <p:cNvSpPr txBox="1">
            <a:spLocks noChangeArrowheads="1"/>
          </p:cNvSpPr>
          <p:nvPr/>
        </p:nvSpPr>
        <p:spPr bwMode="auto">
          <a:xfrm>
            <a:off x="679450" y="1355725"/>
            <a:ext cx="1376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sp>
        <p:nvSpPr>
          <p:cNvPr id="35853" name="Text Box 99"/>
          <p:cNvSpPr txBox="1">
            <a:spLocks noChangeArrowheads="1"/>
          </p:cNvSpPr>
          <p:nvPr/>
        </p:nvSpPr>
        <p:spPr bwMode="auto">
          <a:xfrm>
            <a:off x="3810000" y="1355725"/>
            <a:ext cx="227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imes New Roman" pitchFamily="18" charset="0"/>
              </a:rPr>
              <a:t>Candidate Hash Tree</a:t>
            </a:r>
            <a:endParaRPr lang="en-US" altLang="en-US" b="0">
              <a:latin typeface="Times New Roman" pitchFamily="18" charset="0"/>
            </a:endParaRPr>
          </a:p>
        </p:txBody>
      </p:sp>
      <p:sp>
        <p:nvSpPr>
          <p:cNvPr id="35854" name="Rectangle 100"/>
          <p:cNvSpPr>
            <a:spLocks noChangeArrowheads="1"/>
          </p:cNvSpPr>
          <p:nvPr/>
        </p:nvSpPr>
        <p:spPr bwMode="auto">
          <a:xfrm>
            <a:off x="3810000" y="4953000"/>
            <a:ext cx="1066800" cy="6858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55" name="Rectangle 101"/>
          <p:cNvSpPr>
            <a:spLocks noChangeArrowheads="1"/>
          </p:cNvSpPr>
          <p:nvPr/>
        </p:nvSpPr>
        <p:spPr bwMode="auto">
          <a:xfrm>
            <a:off x="5105400" y="4038600"/>
            <a:ext cx="3657600" cy="15240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5856" name="Text Box 102"/>
          <p:cNvSpPr txBox="1">
            <a:spLocks noChangeArrowheads="1"/>
          </p:cNvSpPr>
          <p:nvPr/>
        </p:nvSpPr>
        <p:spPr bwMode="auto">
          <a:xfrm>
            <a:off x="304800" y="44958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a:solidFill>
                  <a:srgbClr val="0C6D9C"/>
                </a:solidFill>
              </a:rPr>
              <a:t>Hash on 3, 6 or 9</a:t>
            </a:r>
            <a:endParaRPr lang="en-US" altLang="en-US" sz="2000" b="0">
              <a:solidFill>
                <a:srgbClr val="0C6D9C"/>
              </a:solidFill>
              <a:sym typeface="Symbol" pitchFamily="18" charset="2"/>
            </a:endParaRPr>
          </a:p>
        </p:txBody>
      </p:sp>
      <p:sp>
        <p:nvSpPr>
          <p:cNvPr id="35857" name="Rectangle 103"/>
          <p:cNvSpPr>
            <a:spLocks noChangeArrowheads="1"/>
          </p:cNvSpPr>
          <p:nvPr/>
        </p:nvSpPr>
        <p:spPr bwMode="auto">
          <a:xfrm>
            <a:off x="3657600" y="3810000"/>
            <a:ext cx="990600" cy="6096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1923232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4"/>
          <p:cNvSpPr>
            <a:spLocks noGrp="1" noChangeArrowheads="1"/>
          </p:cNvSpPr>
          <p:nvPr>
            <p:ph type="title"/>
          </p:nvPr>
        </p:nvSpPr>
        <p:spPr/>
        <p:txBody>
          <a:bodyPr/>
          <a:lstStyle/>
          <a:p>
            <a:r>
              <a:rPr lang="en-US" altLang="en-US"/>
              <a:t>Support Counting Using a Hash Tree</a:t>
            </a:r>
          </a:p>
        </p:txBody>
      </p:sp>
      <p:grpSp>
        <p:nvGrpSpPr>
          <p:cNvPr id="36867" name="Group 3"/>
          <p:cNvGrpSpPr>
            <a:grpSpLocks/>
          </p:cNvGrpSpPr>
          <p:nvPr/>
        </p:nvGrpSpPr>
        <p:grpSpPr bwMode="auto">
          <a:xfrm>
            <a:off x="914400" y="2286000"/>
            <a:ext cx="5457825" cy="3744913"/>
            <a:chOff x="1248" y="1392"/>
            <a:chExt cx="4134" cy="2678"/>
          </a:xfrm>
        </p:grpSpPr>
        <p:sp>
          <p:nvSpPr>
            <p:cNvPr id="36911" name="Line 4"/>
            <p:cNvSpPr>
              <a:spLocks noChangeShapeType="1"/>
            </p:cNvSpPr>
            <p:nvPr/>
          </p:nvSpPr>
          <p:spPr bwMode="auto">
            <a:xfrm flipH="1">
              <a:off x="2112" y="1680"/>
              <a:ext cx="1080" cy="4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2" name="Line 5"/>
            <p:cNvSpPr>
              <a:spLocks noChangeShapeType="1"/>
            </p:cNvSpPr>
            <p:nvPr/>
          </p:nvSpPr>
          <p:spPr bwMode="auto">
            <a:xfrm>
              <a:off x="3192" y="168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3" name="Line 6"/>
            <p:cNvSpPr>
              <a:spLocks noChangeShapeType="1"/>
            </p:cNvSpPr>
            <p:nvPr/>
          </p:nvSpPr>
          <p:spPr bwMode="auto">
            <a:xfrm>
              <a:off x="3192" y="1680"/>
              <a:ext cx="1080" cy="4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4" name="Line 7"/>
            <p:cNvSpPr>
              <a:spLocks noChangeShapeType="1"/>
            </p:cNvSpPr>
            <p:nvPr/>
          </p:nvSpPr>
          <p:spPr bwMode="auto">
            <a:xfrm flipH="1">
              <a:off x="1488" y="2448"/>
              <a:ext cx="613"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5" name="Line 8"/>
            <p:cNvSpPr>
              <a:spLocks noChangeShapeType="1"/>
            </p:cNvSpPr>
            <p:nvPr/>
          </p:nvSpPr>
          <p:spPr bwMode="auto">
            <a:xfrm>
              <a:off x="2101" y="244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9"/>
            <p:cNvSpPr>
              <a:spLocks noChangeShapeType="1"/>
            </p:cNvSpPr>
            <p:nvPr/>
          </p:nvSpPr>
          <p:spPr bwMode="auto">
            <a:xfrm>
              <a:off x="2101" y="2448"/>
              <a:ext cx="491"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7" name="Line 10"/>
            <p:cNvSpPr>
              <a:spLocks noChangeShapeType="1"/>
            </p:cNvSpPr>
            <p:nvPr/>
          </p:nvSpPr>
          <p:spPr bwMode="auto">
            <a:xfrm flipH="1">
              <a:off x="3504" y="2448"/>
              <a:ext cx="76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8" name="Line 11"/>
            <p:cNvSpPr>
              <a:spLocks noChangeShapeType="1"/>
            </p:cNvSpPr>
            <p:nvPr/>
          </p:nvSpPr>
          <p:spPr bwMode="auto">
            <a:xfrm>
              <a:off x="4272" y="244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12"/>
            <p:cNvSpPr>
              <a:spLocks noChangeShapeType="1"/>
            </p:cNvSpPr>
            <p:nvPr/>
          </p:nvSpPr>
          <p:spPr bwMode="auto">
            <a:xfrm>
              <a:off x="4272" y="2448"/>
              <a:ext cx="86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0" name="Line 13"/>
            <p:cNvSpPr>
              <a:spLocks noChangeShapeType="1"/>
            </p:cNvSpPr>
            <p:nvPr/>
          </p:nvSpPr>
          <p:spPr bwMode="auto">
            <a:xfrm flipH="1">
              <a:off x="1536" y="31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1" name="Line 14"/>
            <p:cNvSpPr>
              <a:spLocks noChangeShapeType="1"/>
            </p:cNvSpPr>
            <p:nvPr/>
          </p:nvSpPr>
          <p:spPr bwMode="auto">
            <a:xfrm>
              <a:off x="2112" y="312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2" name="Line 15"/>
            <p:cNvSpPr>
              <a:spLocks noChangeShapeType="1"/>
            </p:cNvSpPr>
            <p:nvPr/>
          </p:nvSpPr>
          <p:spPr bwMode="auto">
            <a:xfrm>
              <a:off x="2112" y="3120"/>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3" name="Rectangle 16"/>
            <p:cNvSpPr>
              <a:spLocks noChangeArrowheads="1"/>
            </p:cNvSpPr>
            <p:nvPr/>
          </p:nvSpPr>
          <p:spPr bwMode="auto">
            <a:xfrm>
              <a:off x="2016" y="2160"/>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24" name="Line 17"/>
            <p:cNvSpPr>
              <a:spLocks noChangeShapeType="1"/>
            </p:cNvSpPr>
            <p:nvPr/>
          </p:nvSpPr>
          <p:spPr bwMode="auto">
            <a:xfrm>
              <a:off x="2016" y="225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5" name="Line 18"/>
            <p:cNvSpPr>
              <a:spLocks noChangeShapeType="1"/>
            </p:cNvSpPr>
            <p:nvPr/>
          </p:nvSpPr>
          <p:spPr bwMode="auto">
            <a:xfrm>
              <a:off x="2016" y="235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6" name="Rectangle 19"/>
            <p:cNvSpPr>
              <a:spLocks noChangeArrowheads="1"/>
            </p:cNvSpPr>
            <p:nvPr/>
          </p:nvSpPr>
          <p:spPr bwMode="auto">
            <a:xfrm>
              <a:off x="4176" y="2160"/>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27" name="Line 20"/>
            <p:cNvSpPr>
              <a:spLocks noChangeShapeType="1"/>
            </p:cNvSpPr>
            <p:nvPr/>
          </p:nvSpPr>
          <p:spPr bwMode="auto">
            <a:xfrm>
              <a:off x="4176" y="225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8" name="Line 21"/>
            <p:cNvSpPr>
              <a:spLocks noChangeShapeType="1"/>
            </p:cNvSpPr>
            <p:nvPr/>
          </p:nvSpPr>
          <p:spPr bwMode="auto">
            <a:xfrm>
              <a:off x="4176" y="235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9" name="Rectangle 22"/>
            <p:cNvSpPr>
              <a:spLocks noChangeArrowheads="1"/>
            </p:cNvSpPr>
            <p:nvPr/>
          </p:nvSpPr>
          <p:spPr bwMode="auto">
            <a:xfrm>
              <a:off x="2016" y="283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30" name="Line 23"/>
            <p:cNvSpPr>
              <a:spLocks noChangeShapeType="1"/>
            </p:cNvSpPr>
            <p:nvPr/>
          </p:nvSpPr>
          <p:spPr bwMode="auto">
            <a:xfrm>
              <a:off x="2016" y="302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24"/>
            <p:cNvSpPr>
              <a:spLocks noChangeShapeType="1"/>
            </p:cNvSpPr>
            <p:nvPr/>
          </p:nvSpPr>
          <p:spPr bwMode="auto">
            <a:xfrm>
              <a:off x="2016" y="292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Rectangle 25"/>
            <p:cNvSpPr>
              <a:spLocks noChangeArrowheads="1"/>
            </p:cNvSpPr>
            <p:nvPr/>
          </p:nvSpPr>
          <p:spPr bwMode="auto">
            <a:xfrm>
              <a:off x="2496" y="3504"/>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33" name="Text Box 26"/>
            <p:cNvSpPr txBox="1">
              <a:spLocks noChangeArrowheads="1"/>
            </p:cNvSpPr>
            <p:nvPr/>
          </p:nvSpPr>
          <p:spPr bwMode="auto">
            <a:xfrm>
              <a:off x="2496" y="3521"/>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1 5 9</a:t>
              </a:r>
              <a:endParaRPr lang="en-US" altLang="en-US" sz="2000" b="0">
                <a:latin typeface="Times New Roman" pitchFamily="18" charset="0"/>
              </a:endParaRPr>
            </a:p>
          </p:txBody>
        </p:sp>
        <p:grpSp>
          <p:nvGrpSpPr>
            <p:cNvPr id="36934" name="Group 27"/>
            <p:cNvGrpSpPr>
              <a:grpSpLocks/>
            </p:cNvGrpSpPr>
            <p:nvPr/>
          </p:nvGrpSpPr>
          <p:grpSpPr bwMode="auto">
            <a:xfrm>
              <a:off x="1248" y="2784"/>
              <a:ext cx="486" cy="279"/>
              <a:chOff x="1248" y="2784"/>
              <a:chExt cx="486" cy="279"/>
            </a:xfrm>
          </p:grpSpPr>
          <p:sp>
            <p:nvSpPr>
              <p:cNvPr id="36976" name="Rectangle 28"/>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77" name="Text Box 29"/>
              <p:cNvSpPr txBox="1">
                <a:spLocks noChangeArrowheads="1"/>
              </p:cNvSpPr>
              <p:nvPr/>
            </p:nvSpPr>
            <p:spPr bwMode="auto">
              <a:xfrm>
                <a:off x="1248" y="2801"/>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1 4 5</a:t>
                </a:r>
                <a:endParaRPr lang="en-US" altLang="en-US" sz="2000" b="0">
                  <a:latin typeface="Times New Roman" pitchFamily="18" charset="0"/>
                </a:endParaRPr>
              </a:p>
            </p:txBody>
          </p:sp>
        </p:grpSp>
        <p:sp>
          <p:nvSpPr>
            <p:cNvPr id="36935" name="Rectangle 30"/>
            <p:cNvSpPr>
              <a:spLocks noChangeArrowheads="1"/>
            </p:cNvSpPr>
            <p:nvPr/>
          </p:nvSpPr>
          <p:spPr bwMode="auto">
            <a:xfrm>
              <a:off x="2400" y="2784"/>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36" name="Text Box 31"/>
            <p:cNvSpPr txBox="1">
              <a:spLocks noChangeArrowheads="1"/>
            </p:cNvSpPr>
            <p:nvPr/>
          </p:nvSpPr>
          <p:spPr bwMode="auto">
            <a:xfrm>
              <a:off x="2400" y="2801"/>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1 3 6</a:t>
              </a:r>
              <a:endParaRPr lang="en-US" altLang="en-US" sz="2000" b="0">
                <a:latin typeface="Times New Roman" pitchFamily="18" charset="0"/>
              </a:endParaRPr>
            </a:p>
          </p:txBody>
        </p:sp>
        <p:sp>
          <p:nvSpPr>
            <p:cNvPr id="36937" name="Rectangle 32"/>
            <p:cNvSpPr>
              <a:spLocks noChangeArrowheads="1"/>
            </p:cNvSpPr>
            <p:nvPr/>
          </p:nvSpPr>
          <p:spPr bwMode="auto">
            <a:xfrm>
              <a:off x="3264" y="2976"/>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38" name="Text Box 33"/>
            <p:cNvSpPr txBox="1">
              <a:spLocks noChangeArrowheads="1"/>
            </p:cNvSpPr>
            <p:nvPr/>
          </p:nvSpPr>
          <p:spPr bwMode="auto">
            <a:xfrm>
              <a:off x="3264" y="2993"/>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3 4 5</a:t>
              </a:r>
              <a:endParaRPr lang="en-US" altLang="en-US" sz="2000" b="0">
                <a:latin typeface="Times New Roman" pitchFamily="18" charset="0"/>
              </a:endParaRPr>
            </a:p>
          </p:txBody>
        </p:sp>
        <p:grpSp>
          <p:nvGrpSpPr>
            <p:cNvPr id="36939" name="Group 34"/>
            <p:cNvGrpSpPr>
              <a:grpSpLocks/>
            </p:cNvGrpSpPr>
            <p:nvPr/>
          </p:nvGrpSpPr>
          <p:grpSpPr bwMode="auto">
            <a:xfrm>
              <a:off x="4896" y="2976"/>
              <a:ext cx="486" cy="279"/>
              <a:chOff x="432" y="3408"/>
              <a:chExt cx="486" cy="279"/>
            </a:xfrm>
          </p:grpSpPr>
          <p:sp>
            <p:nvSpPr>
              <p:cNvPr id="36974" name="Rectangle 3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75" name="Text Box 36"/>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3 6 7</a:t>
                </a:r>
                <a:endParaRPr lang="en-US" altLang="en-US" sz="2000" b="0">
                  <a:latin typeface="Times New Roman" pitchFamily="18" charset="0"/>
                </a:endParaRPr>
              </a:p>
            </p:txBody>
          </p:sp>
        </p:grpSp>
        <p:grpSp>
          <p:nvGrpSpPr>
            <p:cNvPr id="36940" name="Group 37"/>
            <p:cNvGrpSpPr>
              <a:grpSpLocks/>
            </p:cNvGrpSpPr>
            <p:nvPr/>
          </p:nvGrpSpPr>
          <p:grpSpPr bwMode="auto">
            <a:xfrm>
              <a:off x="4896" y="3216"/>
              <a:ext cx="486" cy="280"/>
              <a:chOff x="432" y="3408"/>
              <a:chExt cx="486" cy="280"/>
            </a:xfrm>
          </p:grpSpPr>
          <p:sp>
            <p:nvSpPr>
              <p:cNvPr id="36972" name="Rectangle 3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73" name="Text Box 39"/>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3 6 8</a:t>
                </a:r>
                <a:endParaRPr lang="en-US" altLang="en-US" sz="2000" b="0">
                  <a:latin typeface="Times New Roman" pitchFamily="18" charset="0"/>
                </a:endParaRPr>
              </a:p>
            </p:txBody>
          </p:sp>
        </p:grpSp>
        <p:grpSp>
          <p:nvGrpSpPr>
            <p:cNvPr id="36941" name="Group 40"/>
            <p:cNvGrpSpPr>
              <a:grpSpLocks/>
            </p:cNvGrpSpPr>
            <p:nvPr/>
          </p:nvGrpSpPr>
          <p:grpSpPr bwMode="auto">
            <a:xfrm>
              <a:off x="4032" y="2976"/>
              <a:ext cx="488" cy="519"/>
              <a:chOff x="3792" y="3312"/>
              <a:chExt cx="488" cy="519"/>
            </a:xfrm>
          </p:grpSpPr>
          <p:grpSp>
            <p:nvGrpSpPr>
              <p:cNvPr id="36966" name="Group 41"/>
              <p:cNvGrpSpPr>
                <a:grpSpLocks/>
              </p:cNvGrpSpPr>
              <p:nvPr/>
            </p:nvGrpSpPr>
            <p:grpSpPr bwMode="auto">
              <a:xfrm>
                <a:off x="3792" y="3312"/>
                <a:ext cx="488" cy="279"/>
                <a:chOff x="432" y="3408"/>
                <a:chExt cx="488" cy="279"/>
              </a:xfrm>
            </p:grpSpPr>
            <p:sp>
              <p:nvSpPr>
                <p:cNvPr id="36970" name="Rectangle 4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71" name="Text Box 43"/>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3 5 6</a:t>
                  </a:r>
                  <a:endParaRPr lang="en-US" altLang="en-US" sz="2000" b="0">
                    <a:latin typeface="Times New Roman" pitchFamily="18" charset="0"/>
                  </a:endParaRPr>
                </a:p>
              </p:txBody>
            </p:sp>
          </p:grpSp>
          <p:grpSp>
            <p:nvGrpSpPr>
              <p:cNvPr id="36967" name="Group 44"/>
              <p:cNvGrpSpPr>
                <a:grpSpLocks/>
              </p:cNvGrpSpPr>
              <p:nvPr/>
            </p:nvGrpSpPr>
            <p:grpSpPr bwMode="auto">
              <a:xfrm>
                <a:off x="3792" y="3552"/>
                <a:ext cx="488" cy="279"/>
                <a:chOff x="432" y="3408"/>
                <a:chExt cx="488" cy="279"/>
              </a:xfrm>
            </p:grpSpPr>
            <p:sp>
              <p:nvSpPr>
                <p:cNvPr id="36968" name="Rectangle 4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69" name="Text Box 46"/>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3 5 7</a:t>
                  </a:r>
                  <a:endParaRPr lang="en-US" altLang="en-US" sz="2000" b="0">
                    <a:latin typeface="Times New Roman" pitchFamily="18" charset="0"/>
                  </a:endParaRPr>
                </a:p>
              </p:txBody>
            </p:sp>
          </p:grpSp>
        </p:grpSp>
        <p:grpSp>
          <p:nvGrpSpPr>
            <p:cNvPr id="36942" name="Group 47"/>
            <p:cNvGrpSpPr>
              <a:grpSpLocks/>
            </p:cNvGrpSpPr>
            <p:nvPr/>
          </p:nvGrpSpPr>
          <p:grpSpPr bwMode="auto">
            <a:xfrm>
              <a:off x="4032" y="3456"/>
              <a:ext cx="488" cy="279"/>
              <a:chOff x="432" y="3408"/>
              <a:chExt cx="488" cy="279"/>
            </a:xfrm>
          </p:grpSpPr>
          <p:sp>
            <p:nvSpPr>
              <p:cNvPr id="36964" name="Rectangle 48"/>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65" name="Text Box 49"/>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6 8 9</a:t>
                </a:r>
                <a:endParaRPr lang="en-US" altLang="en-US" sz="2000" b="0">
                  <a:latin typeface="Times New Roman" pitchFamily="18" charset="0"/>
                </a:endParaRPr>
              </a:p>
            </p:txBody>
          </p:sp>
        </p:grpSp>
        <p:grpSp>
          <p:nvGrpSpPr>
            <p:cNvPr id="36943" name="Group 50"/>
            <p:cNvGrpSpPr>
              <a:grpSpLocks/>
            </p:cNvGrpSpPr>
            <p:nvPr/>
          </p:nvGrpSpPr>
          <p:grpSpPr bwMode="auto">
            <a:xfrm>
              <a:off x="2976" y="2208"/>
              <a:ext cx="486" cy="279"/>
              <a:chOff x="432" y="3408"/>
              <a:chExt cx="486" cy="279"/>
            </a:xfrm>
          </p:grpSpPr>
          <p:sp>
            <p:nvSpPr>
              <p:cNvPr id="36962" name="Rectangle 5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63" name="Text Box 52"/>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2 3 4</a:t>
                </a:r>
              </a:p>
            </p:txBody>
          </p:sp>
        </p:grpSp>
        <p:grpSp>
          <p:nvGrpSpPr>
            <p:cNvPr id="36944" name="Group 53"/>
            <p:cNvGrpSpPr>
              <a:grpSpLocks/>
            </p:cNvGrpSpPr>
            <p:nvPr/>
          </p:nvGrpSpPr>
          <p:grpSpPr bwMode="auto">
            <a:xfrm>
              <a:off x="2976" y="2448"/>
              <a:ext cx="486" cy="280"/>
              <a:chOff x="432" y="3408"/>
              <a:chExt cx="486" cy="280"/>
            </a:xfrm>
          </p:grpSpPr>
          <p:sp>
            <p:nvSpPr>
              <p:cNvPr id="36960" name="Rectangle 5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61" name="Text Box 55"/>
              <p:cNvSpPr txBox="1">
                <a:spLocks noChangeArrowheads="1"/>
              </p:cNvSpPr>
              <p:nvPr/>
            </p:nvSpPr>
            <p:spPr bwMode="auto">
              <a:xfrm>
                <a:off x="432" y="3426"/>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5 6 7</a:t>
                </a:r>
                <a:endParaRPr lang="en-US" altLang="en-US" sz="2000" b="0">
                  <a:latin typeface="Times New Roman" pitchFamily="18" charset="0"/>
                </a:endParaRPr>
              </a:p>
            </p:txBody>
          </p:sp>
        </p:grpSp>
        <p:grpSp>
          <p:nvGrpSpPr>
            <p:cNvPr id="36945" name="Group 56"/>
            <p:cNvGrpSpPr>
              <a:grpSpLocks/>
            </p:cNvGrpSpPr>
            <p:nvPr/>
          </p:nvGrpSpPr>
          <p:grpSpPr bwMode="auto">
            <a:xfrm>
              <a:off x="1296" y="3504"/>
              <a:ext cx="486" cy="279"/>
              <a:chOff x="432" y="3408"/>
              <a:chExt cx="486" cy="279"/>
            </a:xfrm>
          </p:grpSpPr>
          <p:sp>
            <p:nvSpPr>
              <p:cNvPr id="36958" name="Rectangle 5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59" name="Text Box 58"/>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1 2 4</a:t>
                </a:r>
                <a:endParaRPr lang="en-US" altLang="en-US" sz="2000" b="0">
                  <a:latin typeface="Times New Roman" pitchFamily="18" charset="0"/>
                </a:endParaRPr>
              </a:p>
            </p:txBody>
          </p:sp>
        </p:grpSp>
        <p:grpSp>
          <p:nvGrpSpPr>
            <p:cNvPr id="36946" name="Group 59"/>
            <p:cNvGrpSpPr>
              <a:grpSpLocks/>
            </p:cNvGrpSpPr>
            <p:nvPr/>
          </p:nvGrpSpPr>
          <p:grpSpPr bwMode="auto">
            <a:xfrm>
              <a:off x="1296" y="3744"/>
              <a:ext cx="486" cy="281"/>
              <a:chOff x="432" y="3408"/>
              <a:chExt cx="486" cy="281"/>
            </a:xfrm>
          </p:grpSpPr>
          <p:sp>
            <p:nvSpPr>
              <p:cNvPr id="36956" name="Rectangle 6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57" name="Text Box 61"/>
              <p:cNvSpPr txBox="1">
                <a:spLocks noChangeArrowheads="1"/>
              </p:cNvSpPr>
              <p:nvPr/>
            </p:nvSpPr>
            <p:spPr bwMode="auto">
              <a:xfrm>
                <a:off x="432" y="3426"/>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4 5 7</a:t>
                </a:r>
                <a:endParaRPr lang="en-US" altLang="en-US" sz="2000" b="0">
                  <a:latin typeface="Times New Roman" pitchFamily="18" charset="0"/>
                </a:endParaRPr>
              </a:p>
            </p:txBody>
          </p:sp>
        </p:grpSp>
        <p:grpSp>
          <p:nvGrpSpPr>
            <p:cNvPr id="36947" name="Group 62"/>
            <p:cNvGrpSpPr>
              <a:grpSpLocks/>
            </p:cNvGrpSpPr>
            <p:nvPr/>
          </p:nvGrpSpPr>
          <p:grpSpPr bwMode="auto">
            <a:xfrm>
              <a:off x="1872" y="3552"/>
              <a:ext cx="486" cy="280"/>
              <a:chOff x="432" y="3408"/>
              <a:chExt cx="486" cy="280"/>
            </a:xfrm>
          </p:grpSpPr>
          <p:sp>
            <p:nvSpPr>
              <p:cNvPr id="36954" name="Rectangle 6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55" name="Text Box 64"/>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1 2 5</a:t>
                </a:r>
                <a:endParaRPr lang="en-US" altLang="en-US" sz="2000" b="0">
                  <a:latin typeface="Times New Roman" pitchFamily="18" charset="0"/>
                </a:endParaRPr>
              </a:p>
            </p:txBody>
          </p:sp>
        </p:grpSp>
        <p:grpSp>
          <p:nvGrpSpPr>
            <p:cNvPr id="36948" name="Group 65"/>
            <p:cNvGrpSpPr>
              <a:grpSpLocks/>
            </p:cNvGrpSpPr>
            <p:nvPr/>
          </p:nvGrpSpPr>
          <p:grpSpPr bwMode="auto">
            <a:xfrm>
              <a:off x="1872" y="3792"/>
              <a:ext cx="486" cy="278"/>
              <a:chOff x="432" y="3408"/>
              <a:chExt cx="486" cy="278"/>
            </a:xfrm>
          </p:grpSpPr>
          <p:sp>
            <p:nvSpPr>
              <p:cNvPr id="36952" name="Rectangle 66"/>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53" name="Text Box 67"/>
              <p:cNvSpPr txBox="1">
                <a:spLocks noChangeArrowheads="1"/>
              </p:cNvSpPr>
              <p:nvPr/>
            </p:nvSpPr>
            <p:spPr bwMode="auto">
              <a:xfrm>
                <a:off x="432" y="3424"/>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4 5 8</a:t>
                </a:r>
                <a:endParaRPr lang="en-US" altLang="en-US" sz="2000" b="0">
                  <a:latin typeface="Times New Roman" pitchFamily="18" charset="0"/>
                </a:endParaRPr>
              </a:p>
            </p:txBody>
          </p:sp>
        </p:grpSp>
        <p:sp>
          <p:nvSpPr>
            <p:cNvPr id="36949" name="Rectangle 68"/>
            <p:cNvSpPr>
              <a:spLocks noChangeArrowheads="1"/>
            </p:cNvSpPr>
            <p:nvPr/>
          </p:nvSpPr>
          <p:spPr bwMode="auto">
            <a:xfrm>
              <a:off x="3072" y="139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950" name="Line 69"/>
            <p:cNvSpPr>
              <a:spLocks noChangeShapeType="1"/>
            </p:cNvSpPr>
            <p:nvPr/>
          </p:nvSpPr>
          <p:spPr bwMode="auto">
            <a:xfrm>
              <a:off x="3072" y="14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1" name="Line 70"/>
            <p:cNvSpPr>
              <a:spLocks noChangeShapeType="1"/>
            </p:cNvSpPr>
            <p:nvPr/>
          </p:nvSpPr>
          <p:spPr bwMode="auto">
            <a:xfrm>
              <a:off x="3072" y="15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868" name="Group 71"/>
          <p:cNvGrpSpPr>
            <a:grpSpLocks/>
          </p:cNvGrpSpPr>
          <p:nvPr/>
        </p:nvGrpSpPr>
        <p:grpSpPr bwMode="auto">
          <a:xfrm>
            <a:off x="2895600" y="1371600"/>
            <a:ext cx="1073150" cy="396875"/>
            <a:chOff x="4416" y="1440"/>
            <a:chExt cx="676" cy="250"/>
          </a:xfrm>
        </p:grpSpPr>
        <p:sp>
          <p:nvSpPr>
            <p:cNvPr id="36909" name="Rectangle 72"/>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910" name="Text Box 73"/>
            <p:cNvSpPr txBox="1">
              <a:spLocks noChangeArrowheads="1"/>
            </p:cNvSpPr>
            <p:nvPr/>
          </p:nvSpPr>
          <p:spPr bwMode="auto">
            <a:xfrm>
              <a:off x="4416" y="144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1 2 3 5 6</a:t>
              </a:r>
            </a:p>
          </p:txBody>
        </p:sp>
      </p:grpSp>
      <p:sp>
        <p:nvSpPr>
          <p:cNvPr id="36869" name="Line 74"/>
          <p:cNvSpPr>
            <a:spLocks noChangeShapeType="1"/>
          </p:cNvSpPr>
          <p:nvPr/>
        </p:nvSpPr>
        <p:spPr bwMode="auto">
          <a:xfrm>
            <a:off x="3429000" y="1752600"/>
            <a:ext cx="0" cy="457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0" name="Line 75"/>
          <p:cNvSpPr>
            <a:spLocks noChangeShapeType="1"/>
          </p:cNvSpPr>
          <p:nvPr/>
        </p:nvSpPr>
        <p:spPr bwMode="auto">
          <a:xfrm>
            <a:off x="1981200" y="2514600"/>
            <a:ext cx="762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1" name="Line 76"/>
          <p:cNvSpPr>
            <a:spLocks noChangeShapeType="1"/>
          </p:cNvSpPr>
          <p:nvPr/>
        </p:nvSpPr>
        <p:spPr bwMode="auto">
          <a:xfrm flipH="1">
            <a:off x="3505200" y="2590800"/>
            <a:ext cx="9906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2" name="Line 77"/>
          <p:cNvSpPr>
            <a:spLocks noChangeShapeType="1"/>
          </p:cNvSpPr>
          <p:nvPr/>
        </p:nvSpPr>
        <p:spPr bwMode="auto">
          <a:xfrm flipH="1">
            <a:off x="4876800" y="3124200"/>
            <a:ext cx="762000" cy="152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873" name="Group 78"/>
          <p:cNvGrpSpPr>
            <a:grpSpLocks/>
          </p:cNvGrpSpPr>
          <p:nvPr/>
        </p:nvGrpSpPr>
        <p:grpSpPr bwMode="auto">
          <a:xfrm>
            <a:off x="1295400" y="2057400"/>
            <a:ext cx="1371600" cy="396875"/>
            <a:chOff x="1344" y="1536"/>
            <a:chExt cx="863" cy="226"/>
          </a:xfrm>
        </p:grpSpPr>
        <p:grpSp>
          <p:nvGrpSpPr>
            <p:cNvPr id="36903" name="Group 79"/>
            <p:cNvGrpSpPr>
              <a:grpSpLocks/>
            </p:cNvGrpSpPr>
            <p:nvPr/>
          </p:nvGrpSpPr>
          <p:grpSpPr bwMode="auto">
            <a:xfrm>
              <a:off x="1344" y="1536"/>
              <a:ext cx="432" cy="226"/>
              <a:chOff x="336" y="1440"/>
              <a:chExt cx="432" cy="226"/>
            </a:xfrm>
          </p:grpSpPr>
          <p:sp>
            <p:nvSpPr>
              <p:cNvPr id="36907" name="Rectangle 8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908" name="Text Box 81"/>
              <p:cNvSpPr txBox="1">
                <a:spLocks noChangeArrowheads="1"/>
              </p:cNvSpPr>
              <p:nvPr/>
            </p:nvSpPr>
            <p:spPr bwMode="auto">
              <a:xfrm>
                <a:off x="336" y="1440"/>
                <a:ext cx="3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p>
            </p:txBody>
          </p:sp>
        </p:grpSp>
        <p:grpSp>
          <p:nvGrpSpPr>
            <p:cNvPr id="36904" name="Group 82"/>
            <p:cNvGrpSpPr>
              <a:grpSpLocks/>
            </p:cNvGrpSpPr>
            <p:nvPr/>
          </p:nvGrpSpPr>
          <p:grpSpPr bwMode="auto">
            <a:xfrm>
              <a:off x="1632" y="1536"/>
              <a:ext cx="575" cy="226"/>
              <a:chOff x="432" y="1728"/>
              <a:chExt cx="432" cy="226"/>
            </a:xfrm>
          </p:grpSpPr>
          <p:sp>
            <p:nvSpPr>
              <p:cNvPr id="36905" name="Rectangle 83"/>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906" name="Text Box 84"/>
              <p:cNvSpPr txBox="1">
                <a:spLocks noChangeArrowheads="1"/>
              </p:cNvSpPr>
              <p:nvPr/>
            </p:nvSpPr>
            <p:spPr bwMode="auto">
              <a:xfrm>
                <a:off x="432" y="1728"/>
                <a:ext cx="4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2 3 5 6</a:t>
                </a:r>
              </a:p>
            </p:txBody>
          </p:sp>
        </p:grpSp>
      </p:grpSp>
      <p:grpSp>
        <p:nvGrpSpPr>
          <p:cNvPr id="36874" name="Group 85"/>
          <p:cNvGrpSpPr>
            <a:grpSpLocks/>
          </p:cNvGrpSpPr>
          <p:nvPr/>
        </p:nvGrpSpPr>
        <p:grpSpPr bwMode="auto">
          <a:xfrm>
            <a:off x="4038600" y="2209800"/>
            <a:ext cx="1149350" cy="396875"/>
            <a:chOff x="2880" y="1632"/>
            <a:chExt cx="724" cy="250"/>
          </a:xfrm>
        </p:grpSpPr>
        <p:grpSp>
          <p:nvGrpSpPr>
            <p:cNvPr id="36897" name="Group 86"/>
            <p:cNvGrpSpPr>
              <a:grpSpLocks/>
            </p:cNvGrpSpPr>
            <p:nvPr/>
          </p:nvGrpSpPr>
          <p:grpSpPr bwMode="auto">
            <a:xfrm>
              <a:off x="3168" y="1632"/>
              <a:ext cx="436" cy="250"/>
              <a:chOff x="4416" y="1440"/>
              <a:chExt cx="678" cy="260"/>
            </a:xfrm>
          </p:grpSpPr>
          <p:sp>
            <p:nvSpPr>
              <p:cNvPr id="36901" name="Rectangle 87"/>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902" name="Text Box 88"/>
              <p:cNvSpPr txBox="1">
                <a:spLocks noChangeArrowheads="1"/>
              </p:cNvSpPr>
              <p:nvPr/>
            </p:nvSpPr>
            <p:spPr bwMode="auto">
              <a:xfrm>
                <a:off x="4416" y="1440"/>
                <a:ext cx="67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6898" name="Group 89"/>
            <p:cNvGrpSpPr>
              <a:grpSpLocks/>
            </p:cNvGrpSpPr>
            <p:nvPr/>
          </p:nvGrpSpPr>
          <p:grpSpPr bwMode="auto">
            <a:xfrm>
              <a:off x="2880" y="1632"/>
              <a:ext cx="326" cy="250"/>
              <a:chOff x="336" y="1440"/>
              <a:chExt cx="489" cy="250"/>
            </a:xfrm>
          </p:grpSpPr>
          <p:sp>
            <p:nvSpPr>
              <p:cNvPr id="36899" name="Rectangle 9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900" name="Text Box 91"/>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a:t>
                </a:r>
              </a:p>
            </p:txBody>
          </p:sp>
        </p:grpSp>
      </p:grpSp>
      <p:grpSp>
        <p:nvGrpSpPr>
          <p:cNvPr id="36875" name="Group 92"/>
          <p:cNvGrpSpPr>
            <a:grpSpLocks/>
          </p:cNvGrpSpPr>
          <p:nvPr/>
        </p:nvGrpSpPr>
        <p:grpSpPr bwMode="auto">
          <a:xfrm>
            <a:off x="5334000" y="2743200"/>
            <a:ext cx="958850" cy="396875"/>
            <a:chOff x="3792" y="2064"/>
            <a:chExt cx="604" cy="250"/>
          </a:xfrm>
        </p:grpSpPr>
        <p:grpSp>
          <p:nvGrpSpPr>
            <p:cNvPr id="36891" name="Group 93"/>
            <p:cNvGrpSpPr>
              <a:grpSpLocks/>
            </p:cNvGrpSpPr>
            <p:nvPr/>
          </p:nvGrpSpPr>
          <p:grpSpPr bwMode="auto">
            <a:xfrm>
              <a:off x="4080" y="2064"/>
              <a:ext cx="316" cy="250"/>
              <a:chOff x="4416" y="1440"/>
              <a:chExt cx="737" cy="260"/>
            </a:xfrm>
          </p:grpSpPr>
          <p:sp>
            <p:nvSpPr>
              <p:cNvPr id="36895" name="Rectangle 94"/>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896" name="Text Box 95"/>
              <p:cNvSpPr txBox="1">
                <a:spLocks noChangeArrowheads="1"/>
              </p:cNvSpPr>
              <p:nvPr/>
            </p:nvSpPr>
            <p:spPr bwMode="auto">
              <a:xfrm>
                <a:off x="4416" y="1440"/>
                <a:ext cx="73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a:t>
                </a:r>
              </a:p>
            </p:txBody>
          </p:sp>
        </p:grpSp>
        <p:grpSp>
          <p:nvGrpSpPr>
            <p:cNvPr id="36892" name="Group 96"/>
            <p:cNvGrpSpPr>
              <a:grpSpLocks/>
            </p:cNvGrpSpPr>
            <p:nvPr/>
          </p:nvGrpSpPr>
          <p:grpSpPr bwMode="auto">
            <a:xfrm>
              <a:off x="3792" y="2064"/>
              <a:ext cx="326" cy="250"/>
              <a:chOff x="336" y="1440"/>
              <a:chExt cx="489" cy="250"/>
            </a:xfrm>
          </p:grpSpPr>
          <p:sp>
            <p:nvSpPr>
              <p:cNvPr id="36893" name="Rectangle 97"/>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6894" name="Text Box 98"/>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p>
            </p:txBody>
          </p:sp>
        </p:grpSp>
      </p:grpSp>
      <p:grpSp>
        <p:nvGrpSpPr>
          <p:cNvPr id="36876" name="Group 99"/>
          <p:cNvGrpSpPr>
            <a:grpSpLocks/>
          </p:cNvGrpSpPr>
          <p:nvPr/>
        </p:nvGrpSpPr>
        <p:grpSpPr bwMode="auto">
          <a:xfrm>
            <a:off x="6477000" y="1219200"/>
            <a:ext cx="1654175" cy="1692275"/>
            <a:chOff x="96" y="1097"/>
            <a:chExt cx="1141" cy="1122"/>
          </a:xfrm>
        </p:grpSpPr>
        <p:sp>
          <p:nvSpPr>
            <p:cNvPr id="36878" name="Text Box 100"/>
            <p:cNvSpPr txBox="1">
              <a:spLocks noChangeArrowheads="1"/>
            </p:cNvSpPr>
            <p:nvPr/>
          </p:nvSpPr>
          <p:spPr bwMode="auto">
            <a:xfrm>
              <a:off x="96"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1,4,7</a:t>
              </a:r>
              <a:endParaRPr lang="en-US" altLang="en-US" sz="1400" b="0">
                <a:latin typeface="Times New Roman" pitchFamily="18" charset="0"/>
              </a:endParaRPr>
            </a:p>
          </p:txBody>
        </p:sp>
        <p:grpSp>
          <p:nvGrpSpPr>
            <p:cNvPr id="36879" name="Group 101"/>
            <p:cNvGrpSpPr>
              <a:grpSpLocks/>
            </p:cNvGrpSpPr>
            <p:nvPr/>
          </p:nvGrpSpPr>
          <p:grpSpPr bwMode="auto">
            <a:xfrm>
              <a:off x="144" y="1097"/>
              <a:ext cx="1093" cy="1122"/>
              <a:chOff x="144" y="1097"/>
              <a:chExt cx="1093" cy="1122"/>
            </a:xfrm>
          </p:grpSpPr>
          <p:sp>
            <p:nvSpPr>
              <p:cNvPr id="36880" name="Text Box 102"/>
              <p:cNvSpPr txBox="1">
                <a:spLocks noChangeArrowheads="1"/>
              </p:cNvSpPr>
              <p:nvPr/>
            </p:nvSpPr>
            <p:spPr bwMode="auto">
              <a:xfrm>
                <a:off x="369" y="1097"/>
                <a:ext cx="12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6881" name="Group 103"/>
              <p:cNvGrpSpPr>
                <a:grpSpLocks/>
              </p:cNvGrpSpPr>
              <p:nvPr/>
            </p:nvGrpSpPr>
            <p:grpSpPr bwMode="auto">
              <a:xfrm>
                <a:off x="528" y="1392"/>
                <a:ext cx="240" cy="384"/>
                <a:chOff x="2064" y="1872"/>
                <a:chExt cx="192" cy="288"/>
              </a:xfrm>
            </p:grpSpPr>
            <p:sp>
              <p:nvSpPr>
                <p:cNvPr id="36888" name="Rectangle 104"/>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6889" name="Line 105"/>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0" name="Line 106"/>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882" name="Line 107"/>
              <p:cNvSpPr>
                <a:spLocks noChangeShapeType="1"/>
              </p:cNvSpPr>
              <p:nvPr/>
            </p:nvSpPr>
            <p:spPr bwMode="auto">
              <a:xfrm flipH="1">
                <a:off x="144" y="1776"/>
                <a:ext cx="485"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108"/>
              <p:cNvSpPr>
                <a:spLocks noChangeShapeType="1"/>
              </p:cNvSpPr>
              <p:nvPr/>
            </p:nvSpPr>
            <p:spPr bwMode="auto">
              <a:xfrm>
                <a:off x="624" y="17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Line 109"/>
              <p:cNvSpPr>
                <a:spLocks noChangeShapeType="1"/>
              </p:cNvSpPr>
              <p:nvPr/>
            </p:nvSpPr>
            <p:spPr bwMode="auto">
              <a:xfrm>
                <a:off x="629" y="1776"/>
                <a:ext cx="427"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5" name="Text Box 110"/>
              <p:cNvSpPr txBox="1">
                <a:spLocks noChangeArrowheads="1"/>
              </p:cNvSpPr>
              <p:nvPr/>
            </p:nvSpPr>
            <p:spPr bwMode="auto">
              <a:xfrm>
                <a:off x="289" y="2017"/>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2,5,8</a:t>
                </a:r>
                <a:endParaRPr lang="en-US" altLang="en-US" sz="1400" b="0">
                  <a:latin typeface="Times New Roman" pitchFamily="18" charset="0"/>
                </a:endParaRPr>
              </a:p>
            </p:txBody>
          </p:sp>
          <p:sp>
            <p:nvSpPr>
              <p:cNvPr id="36886" name="Text Box 111"/>
              <p:cNvSpPr txBox="1">
                <a:spLocks noChangeArrowheads="1"/>
              </p:cNvSpPr>
              <p:nvPr/>
            </p:nvSpPr>
            <p:spPr bwMode="auto">
              <a:xfrm>
                <a:off x="865"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3,6,9</a:t>
                </a:r>
              </a:p>
            </p:txBody>
          </p:sp>
          <p:sp>
            <p:nvSpPr>
              <p:cNvPr id="36887" name="Text Box 112"/>
              <p:cNvSpPr txBox="1">
                <a:spLocks noChangeArrowheads="1"/>
              </p:cNvSpPr>
              <p:nvPr/>
            </p:nvSpPr>
            <p:spPr bwMode="auto">
              <a:xfrm>
                <a:off x="192" y="1152"/>
                <a:ext cx="9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grpSp>
      </p:grpSp>
      <p:sp>
        <p:nvSpPr>
          <p:cNvPr id="36877" name="Text Box 113"/>
          <p:cNvSpPr txBox="1">
            <a:spLocks noChangeArrowheads="1"/>
          </p:cNvSpPr>
          <p:nvPr/>
        </p:nvSpPr>
        <p:spPr bwMode="auto">
          <a:xfrm>
            <a:off x="3962400" y="13716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transaction</a:t>
            </a:r>
          </a:p>
        </p:txBody>
      </p:sp>
    </p:spTree>
    <p:extLst>
      <p:ext uri="{BB962C8B-B14F-4D97-AF65-F5344CB8AC3E}">
        <p14:creationId xmlns:p14="http://schemas.microsoft.com/office/powerpoint/2010/main" val="1258407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Support Counting Using a Hash Tree</a:t>
            </a:r>
          </a:p>
        </p:txBody>
      </p:sp>
      <p:sp>
        <p:nvSpPr>
          <p:cNvPr id="37891" name="Line 3"/>
          <p:cNvSpPr>
            <a:spLocks noChangeShapeType="1"/>
          </p:cNvSpPr>
          <p:nvPr/>
        </p:nvSpPr>
        <p:spPr bwMode="auto">
          <a:xfrm flipH="1">
            <a:off x="2763838" y="2765425"/>
            <a:ext cx="1425575" cy="676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Line 4"/>
          <p:cNvSpPr>
            <a:spLocks noChangeShapeType="1"/>
          </p:cNvSpPr>
          <p:nvPr/>
        </p:nvSpPr>
        <p:spPr bwMode="auto">
          <a:xfrm>
            <a:off x="4189413" y="2765425"/>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Line 5"/>
          <p:cNvSpPr>
            <a:spLocks noChangeShapeType="1"/>
          </p:cNvSpPr>
          <p:nvPr/>
        </p:nvSpPr>
        <p:spPr bwMode="auto">
          <a:xfrm>
            <a:off x="4189413" y="2765425"/>
            <a:ext cx="1425575" cy="676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4" name="Line 6"/>
          <p:cNvSpPr>
            <a:spLocks noChangeShapeType="1"/>
          </p:cNvSpPr>
          <p:nvPr/>
        </p:nvSpPr>
        <p:spPr bwMode="auto">
          <a:xfrm flipH="1">
            <a:off x="1939925" y="3838575"/>
            <a:ext cx="808038"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5" name="Line 7"/>
          <p:cNvSpPr>
            <a:spLocks noChangeShapeType="1"/>
          </p:cNvSpPr>
          <p:nvPr/>
        </p:nvSpPr>
        <p:spPr bwMode="auto">
          <a:xfrm>
            <a:off x="2747963" y="3838575"/>
            <a:ext cx="0"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8"/>
          <p:cNvSpPr>
            <a:spLocks noChangeShapeType="1"/>
          </p:cNvSpPr>
          <p:nvPr/>
        </p:nvSpPr>
        <p:spPr bwMode="auto">
          <a:xfrm>
            <a:off x="2747963" y="3838575"/>
            <a:ext cx="649287"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9"/>
          <p:cNvSpPr>
            <a:spLocks noChangeShapeType="1"/>
          </p:cNvSpPr>
          <p:nvPr/>
        </p:nvSpPr>
        <p:spPr bwMode="auto">
          <a:xfrm flipH="1">
            <a:off x="4600575" y="3838575"/>
            <a:ext cx="1014413"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8" name="Line 10"/>
          <p:cNvSpPr>
            <a:spLocks noChangeShapeType="1"/>
          </p:cNvSpPr>
          <p:nvPr/>
        </p:nvSpPr>
        <p:spPr bwMode="auto">
          <a:xfrm>
            <a:off x="5614988" y="3838575"/>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9" name="Line 11"/>
          <p:cNvSpPr>
            <a:spLocks noChangeShapeType="1"/>
          </p:cNvSpPr>
          <p:nvPr/>
        </p:nvSpPr>
        <p:spPr bwMode="auto">
          <a:xfrm>
            <a:off x="5614988" y="3838575"/>
            <a:ext cx="1139825"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2"/>
          <p:cNvSpPr>
            <a:spLocks noChangeShapeType="1"/>
          </p:cNvSpPr>
          <p:nvPr/>
        </p:nvSpPr>
        <p:spPr bwMode="auto">
          <a:xfrm flipH="1">
            <a:off x="2003425" y="4778375"/>
            <a:ext cx="760413"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3"/>
          <p:cNvSpPr>
            <a:spLocks noChangeShapeType="1"/>
          </p:cNvSpPr>
          <p:nvPr/>
        </p:nvSpPr>
        <p:spPr bwMode="auto">
          <a:xfrm>
            <a:off x="2763838" y="4778375"/>
            <a:ext cx="0" cy="604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4"/>
          <p:cNvSpPr>
            <a:spLocks noChangeShapeType="1"/>
          </p:cNvSpPr>
          <p:nvPr/>
        </p:nvSpPr>
        <p:spPr bwMode="auto">
          <a:xfrm>
            <a:off x="2763838" y="4778375"/>
            <a:ext cx="696912"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3" name="Rectangle 15"/>
          <p:cNvSpPr>
            <a:spLocks noChangeArrowheads="1"/>
          </p:cNvSpPr>
          <p:nvPr/>
        </p:nvSpPr>
        <p:spPr bwMode="auto">
          <a:xfrm>
            <a:off x="2636838" y="3436938"/>
            <a:ext cx="252412" cy="401637"/>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04" name="Line 16"/>
          <p:cNvSpPr>
            <a:spLocks noChangeShapeType="1"/>
          </p:cNvSpPr>
          <p:nvPr/>
        </p:nvSpPr>
        <p:spPr bwMode="auto">
          <a:xfrm>
            <a:off x="2636838" y="3570288"/>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17"/>
          <p:cNvSpPr>
            <a:spLocks noChangeShapeType="1"/>
          </p:cNvSpPr>
          <p:nvPr/>
        </p:nvSpPr>
        <p:spPr bwMode="auto">
          <a:xfrm>
            <a:off x="2636838" y="3705225"/>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6" name="Rectangle 18"/>
          <p:cNvSpPr>
            <a:spLocks noChangeArrowheads="1"/>
          </p:cNvSpPr>
          <p:nvPr/>
        </p:nvSpPr>
        <p:spPr bwMode="auto">
          <a:xfrm>
            <a:off x="5487988" y="3436938"/>
            <a:ext cx="254000" cy="401637"/>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07" name="Line 19"/>
          <p:cNvSpPr>
            <a:spLocks noChangeShapeType="1"/>
          </p:cNvSpPr>
          <p:nvPr/>
        </p:nvSpPr>
        <p:spPr bwMode="auto">
          <a:xfrm>
            <a:off x="5487988" y="357028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8" name="Line 20"/>
          <p:cNvSpPr>
            <a:spLocks noChangeShapeType="1"/>
          </p:cNvSpPr>
          <p:nvPr/>
        </p:nvSpPr>
        <p:spPr bwMode="auto">
          <a:xfrm>
            <a:off x="5487988" y="3705225"/>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9" name="Rectangle 21"/>
          <p:cNvSpPr>
            <a:spLocks noChangeArrowheads="1"/>
          </p:cNvSpPr>
          <p:nvPr/>
        </p:nvSpPr>
        <p:spPr bwMode="auto">
          <a:xfrm>
            <a:off x="2636838" y="4375150"/>
            <a:ext cx="252412" cy="403225"/>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10" name="Line 22"/>
          <p:cNvSpPr>
            <a:spLocks noChangeShapeType="1"/>
          </p:cNvSpPr>
          <p:nvPr/>
        </p:nvSpPr>
        <p:spPr bwMode="auto">
          <a:xfrm>
            <a:off x="2636838" y="4645025"/>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1" name="Line 23"/>
          <p:cNvSpPr>
            <a:spLocks noChangeShapeType="1"/>
          </p:cNvSpPr>
          <p:nvPr/>
        </p:nvSpPr>
        <p:spPr bwMode="auto">
          <a:xfrm>
            <a:off x="2636838" y="4510088"/>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2" name="Rectangle 24"/>
          <p:cNvSpPr>
            <a:spLocks noChangeArrowheads="1"/>
          </p:cNvSpPr>
          <p:nvPr/>
        </p:nvSpPr>
        <p:spPr bwMode="auto">
          <a:xfrm>
            <a:off x="3270250" y="5314950"/>
            <a:ext cx="633413"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13" name="Text Box 25"/>
          <p:cNvSpPr txBox="1">
            <a:spLocks noChangeArrowheads="1"/>
          </p:cNvSpPr>
          <p:nvPr/>
        </p:nvSpPr>
        <p:spPr bwMode="auto">
          <a:xfrm>
            <a:off x="3270250" y="53387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1 5 9</a:t>
            </a:r>
            <a:endParaRPr lang="en-US" altLang="en-US" sz="2000" b="0">
              <a:latin typeface="Times New Roman" pitchFamily="18" charset="0"/>
            </a:endParaRPr>
          </a:p>
        </p:txBody>
      </p:sp>
      <p:grpSp>
        <p:nvGrpSpPr>
          <p:cNvPr id="37914" name="Group 26"/>
          <p:cNvGrpSpPr>
            <a:grpSpLocks/>
          </p:cNvGrpSpPr>
          <p:nvPr/>
        </p:nvGrpSpPr>
        <p:grpSpPr bwMode="auto">
          <a:xfrm>
            <a:off x="1622425" y="4308475"/>
            <a:ext cx="641350" cy="390525"/>
            <a:chOff x="1248" y="2784"/>
            <a:chExt cx="486" cy="279"/>
          </a:xfrm>
        </p:grpSpPr>
        <p:sp>
          <p:nvSpPr>
            <p:cNvPr id="38023" name="Rectangle 27"/>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24" name="Text Box 28"/>
            <p:cNvSpPr txBox="1">
              <a:spLocks noChangeArrowheads="1"/>
            </p:cNvSpPr>
            <p:nvPr/>
          </p:nvSpPr>
          <p:spPr bwMode="auto">
            <a:xfrm>
              <a:off x="1248" y="2801"/>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1 4 5</a:t>
              </a:r>
              <a:endParaRPr lang="en-US" altLang="en-US" sz="2000" b="0">
                <a:latin typeface="Times New Roman" pitchFamily="18" charset="0"/>
              </a:endParaRPr>
            </a:p>
          </p:txBody>
        </p:sp>
      </p:grpSp>
      <p:sp>
        <p:nvSpPr>
          <p:cNvPr id="37915" name="Rectangle 29"/>
          <p:cNvSpPr>
            <a:spLocks noChangeArrowheads="1"/>
          </p:cNvSpPr>
          <p:nvPr/>
        </p:nvSpPr>
        <p:spPr bwMode="auto">
          <a:xfrm>
            <a:off x="3143250" y="4308475"/>
            <a:ext cx="633413"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16" name="Text Box 30"/>
          <p:cNvSpPr txBox="1">
            <a:spLocks noChangeArrowheads="1"/>
          </p:cNvSpPr>
          <p:nvPr/>
        </p:nvSpPr>
        <p:spPr bwMode="auto">
          <a:xfrm>
            <a:off x="3143250" y="43322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1 3 6</a:t>
            </a:r>
            <a:endParaRPr lang="en-US" altLang="en-US" sz="2000" b="0">
              <a:latin typeface="Times New Roman" pitchFamily="18" charset="0"/>
            </a:endParaRPr>
          </a:p>
        </p:txBody>
      </p:sp>
      <p:sp>
        <p:nvSpPr>
          <p:cNvPr id="37917" name="Rectangle 31"/>
          <p:cNvSpPr>
            <a:spLocks noChangeArrowheads="1"/>
          </p:cNvSpPr>
          <p:nvPr/>
        </p:nvSpPr>
        <p:spPr bwMode="auto">
          <a:xfrm>
            <a:off x="4284663" y="4576763"/>
            <a:ext cx="633412"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18" name="Text Box 32"/>
          <p:cNvSpPr txBox="1">
            <a:spLocks noChangeArrowheads="1"/>
          </p:cNvSpPr>
          <p:nvPr/>
        </p:nvSpPr>
        <p:spPr bwMode="auto">
          <a:xfrm>
            <a:off x="4284663" y="46005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3 4 5</a:t>
            </a:r>
            <a:endParaRPr lang="en-US" altLang="en-US" sz="2000" b="0">
              <a:latin typeface="Times New Roman" pitchFamily="18" charset="0"/>
            </a:endParaRPr>
          </a:p>
        </p:txBody>
      </p:sp>
      <p:grpSp>
        <p:nvGrpSpPr>
          <p:cNvPr id="37919" name="Group 33"/>
          <p:cNvGrpSpPr>
            <a:grpSpLocks/>
          </p:cNvGrpSpPr>
          <p:nvPr/>
        </p:nvGrpSpPr>
        <p:grpSpPr bwMode="auto">
          <a:xfrm>
            <a:off x="6438900" y="4576763"/>
            <a:ext cx="641350" cy="390525"/>
            <a:chOff x="432" y="3408"/>
            <a:chExt cx="486" cy="279"/>
          </a:xfrm>
        </p:grpSpPr>
        <p:sp>
          <p:nvSpPr>
            <p:cNvPr id="38021"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22" name="Text Box 35"/>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3 6 7</a:t>
              </a:r>
              <a:endParaRPr lang="en-US" altLang="en-US" sz="2000" b="0">
                <a:latin typeface="Times New Roman" pitchFamily="18" charset="0"/>
              </a:endParaRPr>
            </a:p>
          </p:txBody>
        </p:sp>
      </p:grpSp>
      <p:grpSp>
        <p:nvGrpSpPr>
          <p:cNvPr id="37920" name="Group 36"/>
          <p:cNvGrpSpPr>
            <a:grpSpLocks/>
          </p:cNvGrpSpPr>
          <p:nvPr/>
        </p:nvGrpSpPr>
        <p:grpSpPr bwMode="auto">
          <a:xfrm>
            <a:off x="6438900" y="4913313"/>
            <a:ext cx="641350" cy="390525"/>
            <a:chOff x="432" y="3408"/>
            <a:chExt cx="486" cy="280"/>
          </a:xfrm>
        </p:grpSpPr>
        <p:sp>
          <p:nvSpPr>
            <p:cNvPr id="38019"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20" name="Text Box 38"/>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3 6 8</a:t>
              </a:r>
              <a:endParaRPr lang="en-US" altLang="en-US" sz="2000" b="0">
                <a:latin typeface="Times New Roman" pitchFamily="18" charset="0"/>
              </a:endParaRPr>
            </a:p>
          </p:txBody>
        </p:sp>
      </p:grpSp>
      <p:grpSp>
        <p:nvGrpSpPr>
          <p:cNvPr id="37921" name="Group 39"/>
          <p:cNvGrpSpPr>
            <a:grpSpLocks/>
          </p:cNvGrpSpPr>
          <p:nvPr/>
        </p:nvGrpSpPr>
        <p:grpSpPr bwMode="auto">
          <a:xfrm>
            <a:off x="5297488" y="4576763"/>
            <a:ext cx="644525" cy="725487"/>
            <a:chOff x="3792" y="3312"/>
            <a:chExt cx="488" cy="519"/>
          </a:xfrm>
        </p:grpSpPr>
        <p:grpSp>
          <p:nvGrpSpPr>
            <p:cNvPr id="38013" name="Group 40"/>
            <p:cNvGrpSpPr>
              <a:grpSpLocks/>
            </p:cNvGrpSpPr>
            <p:nvPr/>
          </p:nvGrpSpPr>
          <p:grpSpPr bwMode="auto">
            <a:xfrm>
              <a:off x="3792" y="3312"/>
              <a:ext cx="488" cy="279"/>
              <a:chOff x="432" y="3408"/>
              <a:chExt cx="488" cy="279"/>
            </a:xfrm>
          </p:grpSpPr>
          <p:sp>
            <p:nvSpPr>
              <p:cNvPr id="38017" name="Rectangle 4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18" name="Text Box 42"/>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3 5 6</a:t>
                </a:r>
                <a:endParaRPr lang="en-US" altLang="en-US" sz="2000" b="0">
                  <a:latin typeface="Times New Roman" pitchFamily="18" charset="0"/>
                </a:endParaRPr>
              </a:p>
            </p:txBody>
          </p:sp>
        </p:grpSp>
        <p:grpSp>
          <p:nvGrpSpPr>
            <p:cNvPr id="38014" name="Group 43"/>
            <p:cNvGrpSpPr>
              <a:grpSpLocks/>
            </p:cNvGrpSpPr>
            <p:nvPr/>
          </p:nvGrpSpPr>
          <p:grpSpPr bwMode="auto">
            <a:xfrm>
              <a:off x="3792" y="3552"/>
              <a:ext cx="488" cy="279"/>
              <a:chOff x="432" y="3408"/>
              <a:chExt cx="488" cy="279"/>
            </a:xfrm>
          </p:grpSpPr>
          <p:sp>
            <p:nvSpPr>
              <p:cNvPr id="38015" name="Rectangle 4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16" name="Text Box 45"/>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3 5 7</a:t>
                </a:r>
                <a:endParaRPr lang="en-US" altLang="en-US" sz="2000" b="0">
                  <a:latin typeface="Times New Roman" pitchFamily="18" charset="0"/>
                </a:endParaRPr>
              </a:p>
            </p:txBody>
          </p:sp>
        </p:grpSp>
      </p:grpSp>
      <p:grpSp>
        <p:nvGrpSpPr>
          <p:cNvPr id="37922" name="Group 46"/>
          <p:cNvGrpSpPr>
            <a:grpSpLocks/>
          </p:cNvGrpSpPr>
          <p:nvPr/>
        </p:nvGrpSpPr>
        <p:grpSpPr bwMode="auto">
          <a:xfrm>
            <a:off x="5297488" y="5248275"/>
            <a:ext cx="644525" cy="390525"/>
            <a:chOff x="432" y="3408"/>
            <a:chExt cx="488" cy="279"/>
          </a:xfrm>
        </p:grpSpPr>
        <p:sp>
          <p:nvSpPr>
            <p:cNvPr id="38011"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12" name="Text Box 48"/>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6 8 9</a:t>
              </a:r>
              <a:endParaRPr lang="en-US" altLang="en-US" sz="2000" b="0">
                <a:latin typeface="Times New Roman" pitchFamily="18" charset="0"/>
              </a:endParaRPr>
            </a:p>
          </p:txBody>
        </p:sp>
      </p:grpSp>
      <p:grpSp>
        <p:nvGrpSpPr>
          <p:cNvPr id="37923" name="Group 49"/>
          <p:cNvGrpSpPr>
            <a:grpSpLocks/>
          </p:cNvGrpSpPr>
          <p:nvPr/>
        </p:nvGrpSpPr>
        <p:grpSpPr bwMode="auto">
          <a:xfrm>
            <a:off x="3903663" y="3503613"/>
            <a:ext cx="641350" cy="390525"/>
            <a:chOff x="432" y="3408"/>
            <a:chExt cx="486" cy="279"/>
          </a:xfrm>
        </p:grpSpPr>
        <p:sp>
          <p:nvSpPr>
            <p:cNvPr id="38009"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10" name="Text Box 51"/>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2 3 4</a:t>
              </a:r>
            </a:p>
          </p:txBody>
        </p:sp>
      </p:grpSp>
      <p:grpSp>
        <p:nvGrpSpPr>
          <p:cNvPr id="37924" name="Group 52"/>
          <p:cNvGrpSpPr>
            <a:grpSpLocks/>
          </p:cNvGrpSpPr>
          <p:nvPr/>
        </p:nvGrpSpPr>
        <p:grpSpPr bwMode="auto">
          <a:xfrm>
            <a:off x="3903663" y="3838575"/>
            <a:ext cx="641350" cy="392113"/>
            <a:chOff x="432" y="3408"/>
            <a:chExt cx="486" cy="280"/>
          </a:xfrm>
        </p:grpSpPr>
        <p:sp>
          <p:nvSpPr>
            <p:cNvPr id="38007" name="Rectangle 5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08" name="Text Box 54"/>
            <p:cNvSpPr txBox="1">
              <a:spLocks noChangeArrowheads="1"/>
            </p:cNvSpPr>
            <p:nvPr/>
          </p:nvSpPr>
          <p:spPr bwMode="auto">
            <a:xfrm>
              <a:off x="432" y="3426"/>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5 6 7</a:t>
              </a:r>
              <a:endParaRPr lang="en-US" altLang="en-US" sz="2000" b="0">
                <a:latin typeface="Times New Roman" pitchFamily="18" charset="0"/>
              </a:endParaRPr>
            </a:p>
          </p:txBody>
        </p:sp>
      </p:grpSp>
      <p:grpSp>
        <p:nvGrpSpPr>
          <p:cNvPr id="37925" name="Group 55"/>
          <p:cNvGrpSpPr>
            <a:grpSpLocks/>
          </p:cNvGrpSpPr>
          <p:nvPr/>
        </p:nvGrpSpPr>
        <p:grpSpPr bwMode="auto">
          <a:xfrm>
            <a:off x="1685925" y="5314950"/>
            <a:ext cx="641350" cy="390525"/>
            <a:chOff x="432" y="3408"/>
            <a:chExt cx="486" cy="279"/>
          </a:xfrm>
        </p:grpSpPr>
        <p:sp>
          <p:nvSpPr>
            <p:cNvPr id="38005" name="Rectangle 56"/>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06" name="Text Box 57"/>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1 2 4</a:t>
              </a:r>
              <a:endParaRPr lang="en-US" altLang="en-US" sz="2000" b="0">
                <a:latin typeface="Times New Roman" pitchFamily="18" charset="0"/>
              </a:endParaRPr>
            </a:p>
          </p:txBody>
        </p:sp>
      </p:grpSp>
      <p:grpSp>
        <p:nvGrpSpPr>
          <p:cNvPr id="37926" name="Group 58"/>
          <p:cNvGrpSpPr>
            <a:grpSpLocks/>
          </p:cNvGrpSpPr>
          <p:nvPr/>
        </p:nvGrpSpPr>
        <p:grpSpPr bwMode="auto">
          <a:xfrm>
            <a:off x="1685925" y="5651500"/>
            <a:ext cx="641350" cy="392113"/>
            <a:chOff x="432" y="3408"/>
            <a:chExt cx="486" cy="281"/>
          </a:xfrm>
        </p:grpSpPr>
        <p:sp>
          <p:nvSpPr>
            <p:cNvPr id="38003" name="Rectangle 59"/>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04" name="Text Box 60"/>
            <p:cNvSpPr txBox="1">
              <a:spLocks noChangeArrowheads="1"/>
            </p:cNvSpPr>
            <p:nvPr/>
          </p:nvSpPr>
          <p:spPr bwMode="auto">
            <a:xfrm>
              <a:off x="432" y="3426"/>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4 5 7</a:t>
              </a:r>
              <a:endParaRPr lang="en-US" altLang="en-US" sz="2000" b="0">
                <a:latin typeface="Times New Roman" pitchFamily="18" charset="0"/>
              </a:endParaRPr>
            </a:p>
          </p:txBody>
        </p:sp>
      </p:grpSp>
      <p:grpSp>
        <p:nvGrpSpPr>
          <p:cNvPr id="37927" name="Group 61"/>
          <p:cNvGrpSpPr>
            <a:grpSpLocks/>
          </p:cNvGrpSpPr>
          <p:nvPr/>
        </p:nvGrpSpPr>
        <p:grpSpPr bwMode="auto">
          <a:xfrm>
            <a:off x="2446338" y="5383213"/>
            <a:ext cx="641350" cy="390525"/>
            <a:chOff x="432" y="3408"/>
            <a:chExt cx="486" cy="280"/>
          </a:xfrm>
        </p:grpSpPr>
        <p:sp>
          <p:nvSpPr>
            <p:cNvPr id="38001" name="Rectangle 6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02" name="Text Box 63"/>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1 2 5</a:t>
              </a:r>
              <a:endParaRPr lang="en-US" altLang="en-US" sz="2000" b="0">
                <a:latin typeface="Times New Roman" pitchFamily="18" charset="0"/>
              </a:endParaRPr>
            </a:p>
          </p:txBody>
        </p:sp>
      </p:grpSp>
      <p:grpSp>
        <p:nvGrpSpPr>
          <p:cNvPr id="37928" name="Group 64"/>
          <p:cNvGrpSpPr>
            <a:grpSpLocks/>
          </p:cNvGrpSpPr>
          <p:nvPr/>
        </p:nvGrpSpPr>
        <p:grpSpPr bwMode="auto">
          <a:xfrm>
            <a:off x="2446338" y="5718175"/>
            <a:ext cx="641350" cy="388938"/>
            <a:chOff x="432" y="3408"/>
            <a:chExt cx="486" cy="278"/>
          </a:xfrm>
        </p:grpSpPr>
        <p:sp>
          <p:nvSpPr>
            <p:cNvPr id="37999"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000" name="Text Box 66"/>
            <p:cNvSpPr txBox="1">
              <a:spLocks noChangeArrowheads="1"/>
            </p:cNvSpPr>
            <p:nvPr/>
          </p:nvSpPr>
          <p:spPr bwMode="auto">
            <a:xfrm>
              <a:off x="432" y="3424"/>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4 5 8</a:t>
              </a:r>
              <a:endParaRPr lang="en-US" altLang="en-US" sz="2000" b="0">
                <a:latin typeface="Times New Roman" pitchFamily="18" charset="0"/>
              </a:endParaRPr>
            </a:p>
          </p:txBody>
        </p:sp>
      </p:grpSp>
      <p:sp>
        <p:nvSpPr>
          <p:cNvPr id="37929" name="Rectangle 67"/>
          <p:cNvSpPr>
            <a:spLocks noChangeArrowheads="1"/>
          </p:cNvSpPr>
          <p:nvPr/>
        </p:nvSpPr>
        <p:spPr bwMode="auto">
          <a:xfrm>
            <a:off x="4030663" y="2362200"/>
            <a:ext cx="254000" cy="403225"/>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30" name="Line 68"/>
          <p:cNvSpPr>
            <a:spLocks noChangeShapeType="1"/>
          </p:cNvSpPr>
          <p:nvPr/>
        </p:nvSpPr>
        <p:spPr bwMode="auto">
          <a:xfrm>
            <a:off x="4030663" y="249713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1" name="Line 69"/>
          <p:cNvSpPr>
            <a:spLocks noChangeShapeType="1"/>
          </p:cNvSpPr>
          <p:nvPr/>
        </p:nvSpPr>
        <p:spPr bwMode="auto">
          <a:xfrm>
            <a:off x="4030663" y="263048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7932" name="Group 70"/>
          <p:cNvGrpSpPr>
            <a:grpSpLocks/>
          </p:cNvGrpSpPr>
          <p:nvPr/>
        </p:nvGrpSpPr>
        <p:grpSpPr bwMode="auto">
          <a:xfrm>
            <a:off x="7185025" y="1295400"/>
            <a:ext cx="1654175" cy="1692275"/>
            <a:chOff x="96" y="1097"/>
            <a:chExt cx="1141" cy="1122"/>
          </a:xfrm>
        </p:grpSpPr>
        <p:sp>
          <p:nvSpPr>
            <p:cNvPr id="37986" name="Text Box 71"/>
            <p:cNvSpPr txBox="1">
              <a:spLocks noChangeArrowheads="1"/>
            </p:cNvSpPr>
            <p:nvPr/>
          </p:nvSpPr>
          <p:spPr bwMode="auto">
            <a:xfrm>
              <a:off x="96"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1,4,7</a:t>
              </a:r>
              <a:endParaRPr lang="en-US" altLang="en-US" sz="1400" b="0">
                <a:latin typeface="Times New Roman" pitchFamily="18" charset="0"/>
              </a:endParaRPr>
            </a:p>
          </p:txBody>
        </p:sp>
        <p:grpSp>
          <p:nvGrpSpPr>
            <p:cNvPr id="37987" name="Group 72"/>
            <p:cNvGrpSpPr>
              <a:grpSpLocks/>
            </p:cNvGrpSpPr>
            <p:nvPr/>
          </p:nvGrpSpPr>
          <p:grpSpPr bwMode="auto">
            <a:xfrm>
              <a:off x="144" y="1097"/>
              <a:ext cx="1093" cy="1122"/>
              <a:chOff x="144" y="1097"/>
              <a:chExt cx="1093" cy="1122"/>
            </a:xfrm>
          </p:grpSpPr>
          <p:sp>
            <p:nvSpPr>
              <p:cNvPr id="37988" name="Text Box 73"/>
              <p:cNvSpPr txBox="1">
                <a:spLocks noChangeArrowheads="1"/>
              </p:cNvSpPr>
              <p:nvPr/>
            </p:nvSpPr>
            <p:spPr bwMode="auto">
              <a:xfrm>
                <a:off x="369" y="1097"/>
                <a:ext cx="12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7989" name="Group 74"/>
              <p:cNvGrpSpPr>
                <a:grpSpLocks/>
              </p:cNvGrpSpPr>
              <p:nvPr/>
            </p:nvGrpSpPr>
            <p:grpSpPr bwMode="auto">
              <a:xfrm>
                <a:off x="528" y="1392"/>
                <a:ext cx="240" cy="384"/>
                <a:chOff x="2064" y="1872"/>
                <a:chExt cx="192" cy="288"/>
              </a:xfrm>
            </p:grpSpPr>
            <p:sp>
              <p:nvSpPr>
                <p:cNvPr id="37996" name="Rectangle 75"/>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7997" name="Line 76"/>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8" name="Line 77"/>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90" name="Line 78"/>
              <p:cNvSpPr>
                <a:spLocks noChangeShapeType="1"/>
              </p:cNvSpPr>
              <p:nvPr/>
            </p:nvSpPr>
            <p:spPr bwMode="auto">
              <a:xfrm flipH="1">
                <a:off x="144" y="1776"/>
                <a:ext cx="485"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1" name="Line 79"/>
              <p:cNvSpPr>
                <a:spLocks noChangeShapeType="1"/>
              </p:cNvSpPr>
              <p:nvPr/>
            </p:nvSpPr>
            <p:spPr bwMode="auto">
              <a:xfrm>
                <a:off x="624" y="17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2" name="Line 80"/>
              <p:cNvSpPr>
                <a:spLocks noChangeShapeType="1"/>
              </p:cNvSpPr>
              <p:nvPr/>
            </p:nvSpPr>
            <p:spPr bwMode="auto">
              <a:xfrm>
                <a:off x="629" y="1776"/>
                <a:ext cx="427"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3" name="Text Box 81"/>
              <p:cNvSpPr txBox="1">
                <a:spLocks noChangeArrowheads="1"/>
              </p:cNvSpPr>
              <p:nvPr/>
            </p:nvSpPr>
            <p:spPr bwMode="auto">
              <a:xfrm>
                <a:off x="289" y="2017"/>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2,5,8</a:t>
                </a:r>
                <a:endParaRPr lang="en-US" altLang="en-US" sz="1400" b="0">
                  <a:latin typeface="Times New Roman" pitchFamily="18" charset="0"/>
                </a:endParaRPr>
              </a:p>
            </p:txBody>
          </p:sp>
          <p:sp>
            <p:nvSpPr>
              <p:cNvPr id="37994" name="Text Box 82"/>
              <p:cNvSpPr txBox="1">
                <a:spLocks noChangeArrowheads="1"/>
              </p:cNvSpPr>
              <p:nvPr/>
            </p:nvSpPr>
            <p:spPr bwMode="auto">
              <a:xfrm>
                <a:off x="865"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3,6,9</a:t>
                </a:r>
              </a:p>
            </p:txBody>
          </p:sp>
          <p:sp>
            <p:nvSpPr>
              <p:cNvPr id="37995" name="Text Box 83"/>
              <p:cNvSpPr txBox="1">
                <a:spLocks noChangeArrowheads="1"/>
              </p:cNvSpPr>
              <p:nvPr/>
            </p:nvSpPr>
            <p:spPr bwMode="auto">
              <a:xfrm>
                <a:off x="192" y="1152"/>
                <a:ext cx="9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grpSp>
      </p:grpSp>
      <p:grpSp>
        <p:nvGrpSpPr>
          <p:cNvPr id="37933" name="Group 84"/>
          <p:cNvGrpSpPr>
            <a:grpSpLocks/>
          </p:cNvGrpSpPr>
          <p:nvPr/>
        </p:nvGrpSpPr>
        <p:grpSpPr bwMode="auto">
          <a:xfrm>
            <a:off x="3603625" y="1447800"/>
            <a:ext cx="1073150" cy="396875"/>
            <a:chOff x="4416" y="1440"/>
            <a:chExt cx="676" cy="250"/>
          </a:xfrm>
        </p:grpSpPr>
        <p:sp>
          <p:nvSpPr>
            <p:cNvPr id="37984" name="Rectangle 85"/>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85" name="Text Box 86"/>
            <p:cNvSpPr txBox="1">
              <a:spLocks noChangeArrowheads="1"/>
            </p:cNvSpPr>
            <p:nvPr/>
          </p:nvSpPr>
          <p:spPr bwMode="auto">
            <a:xfrm>
              <a:off x="4416" y="144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1 2 3 5 6</a:t>
              </a:r>
            </a:p>
          </p:txBody>
        </p:sp>
      </p:grpSp>
      <p:sp>
        <p:nvSpPr>
          <p:cNvPr id="37934" name="Line 87"/>
          <p:cNvSpPr>
            <a:spLocks noChangeShapeType="1"/>
          </p:cNvSpPr>
          <p:nvPr/>
        </p:nvSpPr>
        <p:spPr bwMode="auto">
          <a:xfrm>
            <a:off x="4137025" y="1828800"/>
            <a:ext cx="0" cy="457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5" name="Line 88"/>
          <p:cNvSpPr>
            <a:spLocks noChangeShapeType="1"/>
          </p:cNvSpPr>
          <p:nvPr/>
        </p:nvSpPr>
        <p:spPr bwMode="auto">
          <a:xfrm>
            <a:off x="2689225" y="2590800"/>
            <a:ext cx="762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6" name="Line 89"/>
          <p:cNvSpPr>
            <a:spLocks noChangeShapeType="1"/>
          </p:cNvSpPr>
          <p:nvPr/>
        </p:nvSpPr>
        <p:spPr bwMode="auto">
          <a:xfrm flipH="1">
            <a:off x="4213225" y="2667000"/>
            <a:ext cx="9906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7" name="Line 90"/>
          <p:cNvSpPr>
            <a:spLocks noChangeShapeType="1"/>
          </p:cNvSpPr>
          <p:nvPr/>
        </p:nvSpPr>
        <p:spPr bwMode="auto">
          <a:xfrm flipH="1">
            <a:off x="5584825" y="3200400"/>
            <a:ext cx="762000" cy="152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38" name="Group 91"/>
          <p:cNvGrpSpPr>
            <a:grpSpLocks/>
          </p:cNvGrpSpPr>
          <p:nvPr/>
        </p:nvGrpSpPr>
        <p:grpSpPr bwMode="auto">
          <a:xfrm>
            <a:off x="250825" y="2514600"/>
            <a:ext cx="1377950" cy="396875"/>
            <a:chOff x="0" y="1728"/>
            <a:chExt cx="868" cy="250"/>
          </a:xfrm>
        </p:grpSpPr>
        <p:grpSp>
          <p:nvGrpSpPr>
            <p:cNvPr id="37978" name="Group 92"/>
            <p:cNvGrpSpPr>
              <a:grpSpLocks/>
            </p:cNvGrpSpPr>
            <p:nvPr/>
          </p:nvGrpSpPr>
          <p:grpSpPr bwMode="auto">
            <a:xfrm>
              <a:off x="432" y="1728"/>
              <a:ext cx="436" cy="250"/>
              <a:chOff x="432" y="1728"/>
              <a:chExt cx="436" cy="250"/>
            </a:xfrm>
          </p:grpSpPr>
          <p:sp>
            <p:nvSpPr>
              <p:cNvPr id="37982" name="Rectangle 93"/>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83" name="Text Box 94"/>
              <p:cNvSpPr txBox="1">
                <a:spLocks noChangeArrowheads="1"/>
              </p:cNvSpPr>
              <p:nvPr/>
            </p:nvSpPr>
            <p:spPr bwMode="auto">
              <a:xfrm>
                <a:off x="432" y="17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7979" name="Group 95"/>
            <p:cNvGrpSpPr>
              <a:grpSpLocks/>
            </p:cNvGrpSpPr>
            <p:nvPr/>
          </p:nvGrpSpPr>
          <p:grpSpPr bwMode="auto">
            <a:xfrm>
              <a:off x="0" y="1728"/>
              <a:ext cx="446" cy="250"/>
              <a:chOff x="336" y="1440"/>
              <a:chExt cx="446" cy="250"/>
            </a:xfrm>
          </p:grpSpPr>
          <p:sp>
            <p:nvSpPr>
              <p:cNvPr id="37980" name="Rectangle 96"/>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81" name="Text Box 97"/>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a:t>
                </a:r>
              </a:p>
            </p:txBody>
          </p:sp>
        </p:grpSp>
      </p:grpSp>
      <p:grpSp>
        <p:nvGrpSpPr>
          <p:cNvPr id="37939" name="Group 98"/>
          <p:cNvGrpSpPr>
            <a:grpSpLocks/>
          </p:cNvGrpSpPr>
          <p:nvPr/>
        </p:nvGrpSpPr>
        <p:grpSpPr bwMode="auto">
          <a:xfrm>
            <a:off x="250825" y="3124200"/>
            <a:ext cx="1187450" cy="396875"/>
            <a:chOff x="0" y="2160"/>
            <a:chExt cx="748" cy="250"/>
          </a:xfrm>
        </p:grpSpPr>
        <p:grpSp>
          <p:nvGrpSpPr>
            <p:cNvPr id="37972" name="Group 99"/>
            <p:cNvGrpSpPr>
              <a:grpSpLocks/>
            </p:cNvGrpSpPr>
            <p:nvPr/>
          </p:nvGrpSpPr>
          <p:grpSpPr bwMode="auto">
            <a:xfrm>
              <a:off x="432" y="2160"/>
              <a:ext cx="316" cy="250"/>
              <a:chOff x="4416" y="1440"/>
              <a:chExt cx="685" cy="260"/>
            </a:xfrm>
          </p:grpSpPr>
          <p:sp>
            <p:nvSpPr>
              <p:cNvPr id="37976" name="Rectangle 100"/>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77" name="Text Box 101"/>
              <p:cNvSpPr txBox="1">
                <a:spLocks noChangeArrowheads="1"/>
              </p:cNvSpPr>
              <p:nvPr/>
            </p:nvSpPr>
            <p:spPr bwMode="auto">
              <a:xfrm>
                <a:off x="4416" y="1440"/>
                <a:ext cx="68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a:t>
                </a:r>
              </a:p>
            </p:txBody>
          </p:sp>
        </p:grpSp>
        <p:grpSp>
          <p:nvGrpSpPr>
            <p:cNvPr id="37973" name="Group 102"/>
            <p:cNvGrpSpPr>
              <a:grpSpLocks/>
            </p:cNvGrpSpPr>
            <p:nvPr/>
          </p:nvGrpSpPr>
          <p:grpSpPr bwMode="auto">
            <a:xfrm>
              <a:off x="0" y="2160"/>
              <a:ext cx="446" cy="250"/>
              <a:chOff x="336" y="1440"/>
              <a:chExt cx="446" cy="250"/>
            </a:xfrm>
          </p:grpSpPr>
          <p:sp>
            <p:nvSpPr>
              <p:cNvPr id="37974" name="Rectangle 103"/>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75" name="Text Box 104"/>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3 +</a:t>
                </a:r>
              </a:p>
            </p:txBody>
          </p:sp>
        </p:grpSp>
      </p:grpSp>
      <p:grpSp>
        <p:nvGrpSpPr>
          <p:cNvPr id="37940" name="Group 105"/>
          <p:cNvGrpSpPr>
            <a:grpSpLocks/>
          </p:cNvGrpSpPr>
          <p:nvPr/>
        </p:nvGrpSpPr>
        <p:grpSpPr bwMode="auto">
          <a:xfrm>
            <a:off x="250825" y="3733800"/>
            <a:ext cx="990600" cy="396875"/>
            <a:chOff x="0" y="2544"/>
            <a:chExt cx="624" cy="250"/>
          </a:xfrm>
        </p:grpSpPr>
        <p:grpSp>
          <p:nvGrpSpPr>
            <p:cNvPr id="37966" name="Group 106"/>
            <p:cNvGrpSpPr>
              <a:grpSpLocks/>
            </p:cNvGrpSpPr>
            <p:nvPr/>
          </p:nvGrpSpPr>
          <p:grpSpPr bwMode="auto">
            <a:xfrm>
              <a:off x="417" y="2544"/>
              <a:ext cx="207" cy="250"/>
              <a:chOff x="4363" y="1440"/>
              <a:chExt cx="725" cy="260"/>
            </a:xfrm>
          </p:grpSpPr>
          <p:sp>
            <p:nvSpPr>
              <p:cNvPr id="37970" name="Rectangle 107"/>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71" name="Text Box 108"/>
              <p:cNvSpPr txBox="1">
                <a:spLocks noChangeArrowheads="1"/>
              </p:cNvSpPr>
              <p:nvPr/>
            </p:nvSpPr>
            <p:spPr bwMode="auto">
              <a:xfrm>
                <a:off x="4363" y="1440"/>
                <a:ext cx="68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6</a:t>
                </a:r>
              </a:p>
            </p:txBody>
          </p:sp>
        </p:grpSp>
        <p:grpSp>
          <p:nvGrpSpPr>
            <p:cNvPr id="37967" name="Group 109"/>
            <p:cNvGrpSpPr>
              <a:grpSpLocks/>
            </p:cNvGrpSpPr>
            <p:nvPr/>
          </p:nvGrpSpPr>
          <p:grpSpPr bwMode="auto">
            <a:xfrm>
              <a:off x="0" y="2544"/>
              <a:ext cx="446" cy="250"/>
              <a:chOff x="336" y="1440"/>
              <a:chExt cx="446" cy="250"/>
            </a:xfrm>
          </p:grpSpPr>
          <p:sp>
            <p:nvSpPr>
              <p:cNvPr id="37968" name="Rectangle 11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69" name="Text Box 111"/>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5 +</a:t>
                </a:r>
              </a:p>
            </p:txBody>
          </p:sp>
        </p:grpSp>
      </p:grpSp>
      <p:sp>
        <p:nvSpPr>
          <p:cNvPr id="37941" name="Line 112"/>
          <p:cNvSpPr>
            <a:spLocks noChangeShapeType="1"/>
          </p:cNvSpPr>
          <p:nvPr/>
        </p:nvSpPr>
        <p:spPr bwMode="auto">
          <a:xfrm>
            <a:off x="1622425" y="2819400"/>
            <a:ext cx="1066800" cy="14478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2" name="Line 113"/>
          <p:cNvSpPr>
            <a:spLocks noChangeShapeType="1"/>
          </p:cNvSpPr>
          <p:nvPr/>
        </p:nvSpPr>
        <p:spPr bwMode="auto">
          <a:xfrm>
            <a:off x="1219200" y="3886200"/>
            <a:ext cx="1295400" cy="457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43" name="Line 114"/>
          <p:cNvSpPr>
            <a:spLocks noChangeShapeType="1"/>
          </p:cNvSpPr>
          <p:nvPr/>
        </p:nvSpPr>
        <p:spPr bwMode="auto">
          <a:xfrm>
            <a:off x="1470025" y="3429000"/>
            <a:ext cx="167640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44" name="Group 115"/>
          <p:cNvGrpSpPr>
            <a:grpSpLocks/>
          </p:cNvGrpSpPr>
          <p:nvPr/>
        </p:nvGrpSpPr>
        <p:grpSpPr bwMode="auto">
          <a:xfrm>
            <a:off x="4746625" y="2286000"/>
            <a:ext cx="1149350" cy="396875"/>
            <a:chOff x="2880" y="1632"/>
            <a:chExt cx="724" cy="250"/>
          </a:xfrm>
        </p:grpSpPr>
        <p:grpSp>
          <p:nvGrpSpPr>
            <p:cNvPr id="37960" name="Group 116"/>
            <p:cNvGrpSpPr>
              <a:grpSpLocks/>
            </p:cNvGrpSpPr>
            <p:nvPr/>
          </p:nvGrpSpPr>
          <p:grpSpPr bwMode="auto">
            <a:xfrm>
              <a:off x="3168" y="1632"/>
              <a:ext cx="436" cy="250"/>
              <a:chOff x="4416" y="1440"/>
              <a:chExt cx="678" cy="260"/>
            </a:xfrm>
          </p:grpSpPr>
          <p:sp>
            <p:nvSpPr>
              <p:cNvPr id="37964" name="Rectangle 117"/>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65" name="Text Box 118"/>
              <p:cNvSpPr txBox="1">
                <a:spLocks noChangeArrowheads="1"/>
              </p:cNvSpPr>
              <p:nvPr/>
            </p:nvSpPr>
            <p:spPr bwMode="auto">
              <a:xfrm>
                <a:off x="4416" y="1440"/>
                <a:ext cx="67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7961" name="Group 119"/>
            <p:cNvGrpSpPr>
              <a:grpSpLocks/>
            </p:cNvGrpSpPr>
            <p:nvPr/>
          </p:nvGrpSpPr>
          <p:grpSpPr bwMode="auto">
            <a:xfrm>
              <a:off x="2880" y="1632"/>
              <a:ext cx="326" cy="250"/>
              <a:chOff x="336" y="1440"/>
              <a:chExt cx="489" cy="250"/>
            </a:xfrm>
          </p:grpSpPr>
          <p:sp>
            <p:nvSpPr>
              <p:cNvPr id="37962" name="Rectangle 12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63" name="Text Box 121"/>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a:t>
                </a:r>
              </a:p>
            </p:txBody>
          </p:sp>
        </p:grpSp>
      </p:grpSp>
      <p:grpSp>
        <p:nvGrpSpPr>
          <p:cNvPr id="37945" name="Group 122"/>
          <p:cNvGrpSpPr>
            <a:grpSpLocks/>
          </p:cNvGrpSpPr>
          <p:nvPr/>
        </p:nvGrpSpPr>
        <p:grpSpPr bwMode="auto">
          <a:xfrm>
            <a:off x="6042025" y="2819400"/>
            <a:ext cx="958850" cy="396875"/>
            <a:chOff x="3792" y="2064"/>
            <a:chExt cx="604" cy="250"/>
          </a:xfrm>
        </p:grpSpPr>
        <p:grpSp>
          <p:nvGrpSpPr>
            <p:cNvPr id="37954" name="Group 123"/>
            <p:cNvGrpSpPr>
              <a:grpSpLocks/>
            </p:cNvGrpSpPr>
            <p:nvPr/>
          </p:nvGrpSpPr>
          <p:grpSpPr bwMode="auto">
            <a:xfrm>
              <a:off x="4080" y="2064"/>
              <a:ext cx="316" cy="250"/>
              <a:chOff x="4416" y="1440"/>
              <a:chExt cx="737" cy="260"/>
            </a:xfrm>
          </p:grpSpPr>
          <p:sp>
            <p:nvSpPr>
              <p:cNvPr id="37958" name="Rectangle 124"/>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59" name="Text Box 125"/>
              <p:cNvSpPr txBox="1">
                <a:spLocks noChangeArrowheads="1"/>
              </p:cNvSpPr>
              <p:nvPr/>
            </p:nvSpPr>
            <p:spPr bwMode="auto">
              <a:xfrm>
                <a:off x="4416" y="1440"/>
                <a:ext cx="73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a:t>
                </a:r>
              </a:p>
            </p:txBody>
          </p:sp>
        </p:grpSp>
        <p:grpSp>
          <p:nvGrpSpPr>
            <p:cNvPr id="37955" name="Group 126"/>
            <p:cNvGrpSpPr>
              <a:grpSpLocks/>
            </p:cNvGrpSpPr>
            <p:nvPr/>
          </p:nvGrpSpPr>
          <p:grpSpPr bwMode="auto">
            <a:xfrm>
              <a:off x="3792" y="2064"/>
              <a:ext cx="326" cy="250"/>
              <a:chOff x="336" y="1440"/>
              <a:chExt cx="489" cy="250"/>
            </a:xfrm>
          </p:grpSpPr>
          <p:sp>
            <p:nvSpPr>
              <p:cNvPr id="37956" name="Rectangle 127"/>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57" name="Text Box 128"/>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p>
            </p:txBody>
          </p:sp>
        </p:grpSp>
      </p:grpSp>
      <p:grpSp>
        <p:nvGrpSpPr>
          <p:cNvPr id="37946" name="Group 129"/>
          <p:cNvGrpSpPr>
            <a:grpSpLocks/>
          </p:cNvGrpSpPr>
          <p:nvPr/>
        </p:nvGrpSpPr>
        <p:grpSpPr bwMode="auto">
          <a:xfrm>
            <a:off x="2003425" y="2133600"/>
            <a:ext cx="1371600" cy="396875"/>
            <a:chOff x="1344" y="1536"/>
            <a:chExt cx="863" cy="226"/>
          </a:xfrm>
        </p:grpSpPr>
        <p:grpSp>
          <p:nvGrpSpPr>
            <p:cNvPr id="37948" name="Group 130"/>
            <p:cNvGrpSpPr>
              <a:grpSpLocks/>
            </p:cNvGrpSpPr>
            <p:nvPr/>
          </p:nvGrpSpPr>
          <p:grpSpPr bwMode="auto">
            <a:xfrm>
              <a:off x="1344" y="1536"/>
              <a:ext cx="432" cy="226"/>
              <a:chOff x="336" y="1440"/>
              <a:chExt cx="432" cy="226"/>
            </a:xfrm>
          </p:grpSpPr>
          <p:sp>
            <p:nvSpPr>
              <p:cNvPr id="37952" name="Rectangle 131"/>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53" name="Text Box 132"/>
              <p:cNvSpPr txBox="1">
                <a:spLocks noChangeArrowheads="1"/>
              </p:cNvSpPr>
              <p:nvPr/>
            </p:nvSpPr>
            <p:spPr bwMode="auto">
              <a:xfrm>
                <a:off x="336" y="1440"/>
                <a:ext cx="3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p>
            </p:txBody>
          </p:sp>
        </p:grpSp>
        <p:grpSp>
          <p:nvGrpSpPr>
            <p:cNvPr id="37949" name="Group 133"/>
            <p:cNvGrpSpPr>
              <a:grpSpLocks/>
            </p:cNvGrpSpPr>
            <p:nvPr/>
          </p:nvGrpSpPr>
          <p:grpSpPr bwMode="auto">
            <a:xfrm>
              <a:off x="1632" y="1536"/>
              <a:ext cx="575" cy="226"/>
              <a:chOff x="432" y="1728"/>
              <a:chExt cx="432" cy="226"/>
            </a:xfrm>
          </p:grpSpPr>
          <p:sp>
            <p:nvSpPr>
              <p:cNvPr id="37950" name="Rectangle 134"/>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7951" name="Text Box 135"/>
              <p:cNvSpPr txBox="1">
                <a:spLocks noChangeArrowheads="1"/>
              </p:cNvSpPr>
              <p:nvPr/>
            </p:nvSpPr>
            <p:spPr bwMode="auto">
              <a:xfrm>
                <a:off x="432" y="1728"/>
                <a:ext cx="4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2 3 5 6</a:t>
                </a:r>
              </a:p>
            </p:txBody>
          </p:sp>
        </p:grpSp>
      </p:grpSp>
      <p:sp>
        <p:nvSpPr>
          <p:cNvPr id="37947" name="Text Box 136"/>
          <p:cNvSpPr txBox="1">
            <a:spLocks noChangeArrowheads="1"/>
          </p:cNvSpPr>
          <p:nvPr/>
        </p:nvSpPr>
        <p:spPr bwMode="auto">
          <a:xfrm>
            <a:off x="4670425" y="14478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transaction</a:t>
            </a:r>
          </a:p>
        </p:txBody>
      </p:sp>
    </p:spTree>
    <p:extLst>
      <p:ext uri="{BB962C8B-B14F-4D97-AF65-F5344CB8AC3E}">
        <p14:creationId xmlns:p14="http://schemas.microsoft.com/office/powerpoint/2010/main" val="1467615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Support Counting Using a Hash Tree</a:t>
            </a:r>
          </a:p>
        </p:txBody>
      </p:sp>
      <p:sp>
        <p:nvSpPr>
          <p:cNvPr id="38915" name="Line 3"/>
          <p:cNvSpPr>
            <a:spLocks noChangeShapeType="1"/>
          </p:cNvSpPr>
          <p:nvPr/>
        </p:nvSpPr>
        <p:spPr bwMode="auto">
          <a:xfrm flipH="1">
            <a:off x="2763838" y="2765425"/>
            <a:ext cx="1425575" cy="676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6" name="Line 4"/>
          <p:cNvSpPr>
            <a:spLocks noChangeShapeType="1"/>
          </p:cNvSpPr>
          <p:nvPr/>
        </p:nvSpPr>
        <p:spPr bwMode="auto">
          <a:xfrm>
            <a:off x="4189413" y="2765425"/>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7" name="Line 5"/>
          <p:cNvSpPr>
            <a:spLocks noChangeShapeType="1"/>
          </p:cNvSpPr>
          <p:nvPr/>
        </p:nvSpPr>
        <p:spPr bwMode="auto">
          <a:xfrm>
            <a:off x="4189413" y="2765425"/>
            <a:ext cx="1425575" cy="676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6"/>
          <p:cNvSpPr>
            <a:spLocks noChangeShapeType="1"/>
          </p:cNvSpPr>
          <p:nvPr/>
        </p:nvSpPr>
        <p:spPr bwMode="auto">
          <a:xfrm flipH="1">
            <a:off x="1939925" y="3838575"/>
            <a:ext cx="808038"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9" name="Line 7"/>
          <p:cNvSpPr>
            <a:spLocks noChangeShapeType="1"/>
          </p:cNvSpPr>
          <p:nvPr/>
        </p:nvSpPr>
        <p:spPr bwMode="auto">
          <a:xfrm>
            <a:off x="2747963" y="3838575"/>
            <a:ext cx="0"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0" name="Line 8"/>
          <p:cNvSpPr>
            <a:spLocks noChangeShapeType="1"/>
          </p:cNvSpPr>
          <p:nvPr/>
        </p:nvSpPr>
        <p:spPr bwMode="auto">
          <a:xfrm>
            <a:off x="2747963" y="3838575"/>
            <a:ext cx="649287"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1" name="Line 9"/>
          <p:cNvSpPr>
            <a:spLocks noChangeShapeType="1"/>
          </p:cNvSpPr>
          <p:nvPr/>
        </p:nvSpPr>
        <p:spPr bwMode="auto">
          <a:xfrm flipH="1">
            <a:off x="4600575" y="3838575"/>
            <a:ext cx="1014413"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2" name="Line 10"/>
          <p:cNvSpPr>
            <a:spLocks noChangeShapeType="1"/>
          </p:cNvSpPr>
          <p:nvPr/>
        </p:nvSpPr>
        <p:spPr bwMode="auto">
          <a:xfrm>
            <a:off x="5614988" y="3838575"/>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11"/>
          <p:cNvSpPr>
            <a:spLocks noChangeShapeType="1"/>
          </p:cNvSpPr>
          <p:nvPr/>
        </p:nvSpPr>
        <p:spPr bwMode="auto">
          <a:xfrm>
            <a:off x="5614988" y="3838575"/>
            <a:ext cx="1166812" cy="733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2"/>
          <p:cNvSpPr>
            <a:spLocks noChangeShapeType="1"/>
          </p:cNvSpPr>
          <p:nvPr/>
        </p:nvSpPr>
        <p:spPr bwMode="auto">
          <a:xfrm flipH="1">
            <a:off x="2003425" y="4778375"/>
            <a:ext cx="760413"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3"/>
          <p:cNvSpPr>
            <a:spLocks noChangeShapeType="1"/>
          </p:cNvSpPr>
          <p:nvPr/>
        </p:nvSpPr>
        <p:spPr bwMode="auto">
          <a:xfrm>
            <a:off x="2763838" y="4778375"/>
            <a:ext cx="0" cy="604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14"/>
          <p:cNvSpPr>
            <a:spLocks noChangeShapeType="1"/>
          </p:cNvSpPr>
          <p:nvPr/>
        </p:nvSpPr>
        <p:spPr bwMode="auto">
          <a:xfrm>
            <a:off x="2763838" y="4778375"/>
            <a:ext cx="696912"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7" name="Rectangle 15"/>
          <p:cNvSpPr>
            <a:spLocks noChangeArrowheads="1"/>
          </p:cNvSpPr>
          <p:nvPr/>
        </p:nvSpPr>
        <p:spPr bwMode="auto">
          <a:xfrm>
            <a:off x="2636838" y="3436938"/>
            <a:ext cx="252412" cy="401637"/>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28" name="Line 16"/>
          <p:cNvSpPr>
            <a:spLocks noChangeShapeType="1"/>
          </p:cNvSpPr>
          <p:nvPr/>
        </p:nvSpPr>
        <p:spPr bwMode="auto">
          <a:xfrm>
            <a:off x="2636838" y="3570288"/>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17"/>
          <p:cNvSpPr>
            <a:spLocks noChangeShapeType="1"/>
          </p:cNvSpPr>
          <p:nvPr/>
        </p:nvSpPr>
        <p:spPr bwMode="auto">
          <a:xfrm>
            <a:off x="2636838" y="3705225"/>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0" name="Rectangle 18"/>
          <p:cNvSpPr>
            <a:spLocks noChangeArrowheads="1"/>
          </p:cNvSpPr>
          <p:nvPr/>
        </p:nvSpPr>
        <p:spPr bwMode="auto">
          <a:xfrm>
            <a:off x="5487988" y="3436938"/>
            <a:ext cx="254000" cy="401637"/>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31" name="Line 19"/>
          <p:cNvSpPr>
            <a:spLocks noChangeShapeType="1"/>
          </p:cNvSpPr>
          <p:nvPr/>
        </p:nvSpPr>
        <p:spPr bwMode="auto">
          <a:xfrm>
            <a:off x="5487988" y="357028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2" name="Line 20"/>
          <p:cNvSpPr>
            <a:spLocks noChangeShapeType="1"/>
          </p:cNvSpPr>
          <p:nvPr/>
        </p:nvSpPr>
        <p:spPr bwMode="auto">
          <a:xfrm>
            <a:off x="5487988" y="3705225"/>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3" name="Rectangle 21"/>
          <p:cNvSpPr>
            <a:spLocks noChangeArrowheads="1"/>
          </p:cNvSpPr>
          <p:nvPr/>
        </p:nvSpPr>
        <p:spPr bwMode="auto">
          <a:xfrm>
            <a:off x="2636838" y="4375150"/>
            <a:ext cx="252412" cy="403225"/>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34" name="Line 22"/>
          <p:cNvSpPr>
            <a:spLocks noChangeShapeType="1"/>
          </p:cNvSpPr>
          <p:nvPr/>
        </p:nvSpPr>
        <p:spPr bwMode="auto">
          <a:xfrm>
            <a:off x="2636838" y="4645025"/>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5" name="Line 23"/>
          <p:cNvSpPr>
            <a:spLocks noChangeShapeType="1"/>
          </p:cNvSpPr>
          <p:nvPr/>
        </p:nvSpPr>
        <p:spPr bwMode="auto">
          <a:xfrm>
            <a:off x="2636838" y="4510088"/>
            <a:ext cx="252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6" name="Rectangle 24"/>
          <p:cNvSpPr>
            <a:spLocks noChangeArrowheads="1"/>
          </p:cNvSpPr>
          <p:nvPr/>
        </p:nvSpPr>
        <p:spPr bwMode="auto">
          <a:xfrm>
            <a:off x="3270250" y="5314950"/>
            <a:ext cx="633413"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37" name="Text Box 25"/>
          <p:cNvSpPr txBox="1">
            <a:spLocks noChangeArrowheads="1"/>
          </p:cNvSpPr>
          <p:nvPr/>
        </p:nvSpPr>
        <p:spPr bwMode="auto">
          <a:xfrm>
            <a:off x="3270250" y="53387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1 5 9</a:t>
            </a:r>
            <a:endParaRPr lang="en-US" altLang="en-US" sz="2000" b="0">
              <a:latin typeface="Times New Roman" pitchFamily="18" charset="0"/>
            </a:endParaRPr>
          </a:p>
        </p:txBody>
      </p:sp>
      <p:grpSp>
        <p:nvGrpSpPr>
          <p:cNvPr id="38938" name="Group 26"/>
          <p:cNvGrpSpPr>
            <a:grpSpLocks/>
          </p:cNvGrpSpPr>
          <p:nvPr/>
        </p:nvGrpSpPr>
        <p:grpSpPr bwMode="auto">
          <a:xfrm>
            <a:off x="1622425" y="4308475"/>
            <a:ext cx="641350" cy="390525"/>
            <a:chOff x="1248" y="2784"/>
            <a:chExt cx="486" cy="279"/>
          </a:xfrm>
        </p:grpSpPr>
        <p:sp>
          <p:nvSpPr>
            <p:cNvPr id="39058" name="Rectangle 27"/>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59" name="Text Box 28"/>
            <p:cNvSpPr txBox="1">
              <a:spLocks noChangeArrowheads="1"/>
            </p:cNvSpPr>
            <p:nvPr/>
          </p:nvSpPr>
          <p:spPr bwMode="auto">
            <a:xfrm>
              <a:off x="1248" y="2801"/>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1 4 5</a:t>
              </a:r>
              <a:endParaRPr lang="en-US" altLang="en-US" sz="2000" b="0">
                <a:latin typeface="Times New Roman" pitchFamily="18" charset="0"/>
              </a:endParaRPr>
            </a:p>
          </p:txBody>
        </p:sp>
      </p:grpSp>
      <p:sp>
        <p:nvSpPr>
          <p:cNvPr id="38939" name="Rectangle 29"/>
          <p:cNvSpPr>
            <a:spLocks noChangeArrowheads="1"/>
          </p:cNvSpPr>
          <p:nvPr/>
        </p:nvSpPr>
        <p:spPr bwMode="auto">
          <a:xfrm>
            <a:off x="3143250" y="4308475"/>
            <a:ext cx="633413"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40" name="Text Box 30"/>
          <p:cNvSpPr txBox="1">
            <a:spLocks noChangeArrowheads="1"/>
          </p:cNvSpPr>
          <p:nvPr/>
        </p:nvSpPr>
        <p:spPr bwMode="auto">
          <a:xfrm>
            <a:off x="3143250" y="43322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1 3 6</a:t>
            </a:r>
            <a:endParaRPr lang="en-US" altLang="en-US" sz="2000" b="0">
              <a:latin typeface="Times New Roman" pitchFamily="18" charset="0"/>
            </a:endParaRPr>
          </a:p>
        </p:txBody>
      </p:sp>
      <p:sp>
        <p:nvSpPr>
          <p:cNvPr id="38941" name="Rectangle 31"/>
          <p:cNvSpPr>
            <a:spLocks noChangeArrowheads="1"/>
          </p:cNvSpPr>
          <p:nvPr/>
        </p:nvSpPr>
        <p:spPr bwMode="auto">
          <a:xfrm>
            <a:off x="4284663" y="4576763"/>
            <a:ext cx="633412" cy="33655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42" name="Text Box 32"/>
          <p:cNvSpPr txBox="1">
            <a:spLocks noChangeArrowheads="1"/>
          </p:cNvSpPr>
          <p:nvPr/>
        </p:nvSpPr>
        <p:spPr bwMode="auto">
          <a:xfrm>
            <a:off x="4284663" y="46005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3 4 5</a:t>
            </a:r>
            <a:endParaRPr lang="en-US" altLang="en-US" sz="2000" b="0">
              <a:latin typeface="Times New Roman" pitchFamily="18" charset="0"/>
            </a:endParaRPr>
          </a:p>
        </p:txBody>
      </p:sp>
      <p:grpSp>
        <p:nvGrpSpPr>
          <p:cNvPr id="38943" name="Group 33"/>
          <p:cNvGrpSpPr>
            <a:grpSpLocks/>
          </p:cNvGrpSpPr>
          <p:nvPr/>
        </p:nvGrpSpPr>
        <p:grpSpPr bwMode="auto">
          <a:xfrm>
            <a:off x="6438900" y="4576763"/>
            <a:ext cx="641350" cy="390525"/>
            <a:chOff x="432" y="3408"/>
            <a:chExt cx="486" cy="279"/>
          </a:xfrm>
        </p:grpSpPr>
        <p:sp>
          <p:nvSpPr>
            <p:cNvPr id="39056"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57" name="Text Box 35"/>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3 6 7</a:t>
              </a:r>
              <a:endParaRPr lang="en-US" altLang="en-US" sz="2000" b="0">
                <a:latin typeface="Times New Roman" pitchFamily="18" charset="0"/>
              </a:endParaRPr>
            </a:p>
          </p:txBody>
        </p:sp>
      </p:grpSp>
      <p:grpSp>
        <p:nvGrpSpPr>
          <p:cNvPr id="38944" name="Group 36"/>
          <p:cNvGrpSpPr>
            <a:grpSpLocks/>
          </p:cNvGrpSpPr>
          <p:nvPr/>
        </p:nvGrpSpPr>
        <p:grpSpPr bwMode="auto">
          <a:xfrm>
            <a:off x="6438900" y="4913313"/>
            <a:ext cx="641350" cy="390525"/>
            <a:chOff x="432" y="3408"/>
            <a:chExt cx="486" cy="280"/>
          </a:xfrm>
        </p:grpSpPr>
        <p:sp>
          <p:nvSpPr>
            <p:cNvPr id="39054"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55" name="Text Box 38"/>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3 6 8</a:t>
              </a:r>
              <a:endParaRPr lang="en-US" altLang="en-US" sz="2000" b="0">
                <a:latin typeface="Times New Roman" pitchFamily="18" charset="0"/>
              </a:endParaRPr>
            </a:p>
          </p:txBody>
        </p:sp>
      </p:grpSp>
      <p:grpSp>
        <p:nvGrpSpPr>
          <p:cNvPr id="38945" name="Group 39"/>
          <p:cNvGrpSpPr>
            <a:grpSpLocks/>
          </p:cNvGrpSpPr>
          <p:nvPr/>
        </p:nvGrpSpPr>
        <p:grpSpPr bwMode="auto">
          <a:xfrm>
            <a:off x="5297488" y="4576763"/>
            <a:ext cx="644525" cy="725487"/>
            <a:chOff x="3792" y="3312"/>
            <a:chExt cx="488" cy="519"/>
          </a:xfrm>
        </p:grpSpPr>
        <p:grpSp>
          <p:nvGrpSpPr>
            <p:cNvPr id="39048" name="Group 40"/>
            <p:cNvGrpSpPr>
              <a:grpSpLocks/>
            </p:cNvGrpSpPr>
            <p:nvPr/>
          </p:nvGrpSpPr>
          <p:grpSpPr bwMode="auto">
            <a:xfrm>
              <a:off x="3792" y="3312"/>
              <a:ext cx="488" cy="279"/>
              <a:chOff x="432" y="3408"/>
              <a:chExt cx="488" cy="279"/>
            </a:xfrm>
          </p:grpSpPr>
          <p:sp>
            <p:nvSpPr>
              <p:cNvPr id="39052" name="Rectangle 41"/>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53" name="Text Box 42"/>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3 5 6</a:t>
                </a:r>
                <a:endParaRPr lang="en-US" altLang="en-US" sz="2000" b="0">
                  <a:latin typeface="Times New Roman" pitchFamily="18" charset="0"/>
                </a:endParaRPr>
              </a:p>
            </p:txBody>
          </p:sp>
        </p:grpSp>
        <p:grpSp>
          <p:nvGrpSpPr>
            <p:cNvPr id="39049" name="Group 43"/>
            <p:cNvGrpSpPr>
              <a:grpSpLocks/>
            </p:cNvGrpSpPr>
            <p:nvPr/>
          </p:nvGrpSpPr>
          <p:grpSpPr bwMode="auto">
            <a:xfrm>
              <a:off x="3792" y="3552"/>
              <a:ext cx="488" cy="279"/>
              <a:chOff x="432" y="3408"/>
              <a:chExt cx="488" cy="279"/>
            </a:xfrm>
          </p:grpSpPr>
          <p:sp>
            <p:nvSpPr>
              <p:cNvPr id="39050" name="Rectangle 44"/>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51" name="Text Box 45"/>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3 5 7</a:t>
                </a:r>
                <a:endParaRPr lang="en-US" altLang="en-US" sz="2000" b="0">
                  <a:latin typeface="Times New Roman" pitchFamily="18" charset="0"/>
                </a:endParaRPr>
              </a:p>
            </p:txBody>
          </p:sp>
        </p:grpSp>
      </p:grpSp>
      <p:grpSp>
        <p:nvGrpSpPr>
          <p:cNvPr id="38946" name="Group 46"/>
          <p:cNvGrpSpPr>
            <a:grpSpLocks/>
          </p:cNvGrpSpPr>
          <p:nvPr/>
        </p:nvGrpSpPr>
        <p:grpSpPr bwMode="auto">
          <a:xfrm>
            <a:off x="5297488" y="5248275"/>
            <a:ext cx="644525" cy="390525"/>
            <a:chOff x="432" y="3408"/>
            <a:chExt cx="488" cy="279"/>
          </a:xfrm>
        </p:grpSpPr>
        <p:sp>
          <p:nvSpPr>
            <p:cNvPr id="39046"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47" name="Text Box 48"/>
            <p:cNvSpPr txBox="1">
              <a:spLocks noChangeArrowheads="1"/>
            </p:cNvSpPr>
            <p:nvPr/>
          </p:nvSpPr>
          <p:spPr bwMode="auto">
            <a:xfrm>
              <a:off x="434"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6 8 9</a:t>
              </a:r>
              <a:endParaRPr lang="en-US" altLang="en-US" sz="2000" b="0">
                <a:latin typeface="Times New Roman" pitchFamily="18" charset="0"/>
              </a:endParaRPr>
            </a:p>
          </p:txBody>
        </p:sp>
      </p:grpSp>
      <p:grpSp>
        <p:nvGrpSpPr>
          <p:cNvPr id="38947" name="Group 49"/>
          <p:cNvGrpSpPr>
            <a:grpSpLocks/>
          </p:cNvGrpSpPr>
          <p:nvPr/>
        </p:nvGrpSpPr>
        <p:grpSpPr bwMode="auto">
          <a:xfrm>
            <a:off x="3903663" y="3503613"/>
            <a:ext cx="641350" cy="390525"/>
            <a:chOff x="432" y="3408"/>
            <a:chExt cx="486" cy="279"/>
          </a:xfrm>
        </p:grpSpPr>
        <p:sp>
          <p:nvSpPr>
            <p:cNvPr id="39044"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45" name="Text Box 51"/>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2 3 4</a:t>
              </a:r>
            </a:p>
          </p:txBody>
        </p:sp>
      </p:grpSp>
      <p:grpSp>
        <p:nvGrpSpPr>
          <p:cNvPr id="38948" name="Group 52"/>
          <p:cNvGrpSpPr>
            <a:grpSpLocks/>
          </p:cNvGrpSpPr>
          <p:nvPr/>
        </p:nvGrpSpPr>
        <p:grpSpPr bwMode="auto">
          <a:xfrm>
            <a:off x="3903663" y="3838575"/>
            <a:ext cx="641350" cy="392113"/>
            <a:chOff x="432" y="3408"/>
            <a:chExt cx="486" cy="280"/>
          </a:xfrm>
        </p:grpSpPr>
        <p:sp>
          <p:nvSpPr>
            <p:cNvPr id="39042" name="Rectangle 53"/>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43" name="Text Box 54"/>
            <p:cNvSpPr txBox="1">
              <a:spLocks noChangeArrowheads="1"/>
            </p:cNvSpPr>
            <p:nvPr/>
          </p:nvSpPr>
          <p:spPr bwMode="auto">
            <a:xfrm>
              <a:off x="432" y="3426"/>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5 6 7</a:t>
              </a:r>
              <a:endParaRPr lang="en-US" altLang="en-US" sz="2000" b="0">
                <a:latin typeface="Times New Roman" pitchFamily="18" charset="0"/>
              </a:endParaRPr>
            </a:p>
          </p:txBody>
        </p:sp>
      </p:grpSp>
      <p:grpSp>
        <p:nvGrpSpPr>
          <p:cNvPr id="38949" name="Group 55"/>
          <p:cNvGrpSpPr>
            <a:grpSpLocks/>
          </p:cNvGrpSpPr>
          <p:nvPr/>
        </p:nvGrpSpPr>
        <p:grpSpPr bwMode="auto">
          <a:xfrm>
            <a:off x="1685925" y="5314950"/>
            <a:ext cx="641350" cy="390525"/>
            <a:chOff x="432" y="3408"/>
            <a:chExt cx="486" cy="279"/>
          </a:xfrm>
        </p:grpSpPr>
        <p:sp>
          <p:nvSpPr>
            <p:cNvPr id="39040" name="Rectangle 56"/>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41" name="Text Box 57"/>
            <p:cNvSpPr txBox="1">
              <a:spLocks noChangeArrowheads="1"/>
            </p:cNvSpPr>
            <p:nvPr/>
          </p:nvSpPr>
          <p:spPr bwMode="auto">
            <a:xfrm>
              <a:off x="432" y="3425"/>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1 2 4</a:t>
              </a:r>
              <a:endParaRPr lang="en-US" altLang="en-US" sz="2000" b="0">
                <a:latin typeface="Times New Roman" pitchFamily="18" charset="0"/>
              </a:endParaRPr>
            </a:p>
          </p:txBody>
        </p:sp>
      </p:grpSp>
      <p:grpSp>
        <p:nvGrpSpPr>
          <p:cNvPr id="38950" name="Group 58"/>
          <p:cNvGrpSpPr>
            <a:grpSpLocks/>
          </p:cNvGrpSpPr>
          <p:nvPr/>
        </p:nvGrpSpPr>
        <p:grpSpPr bwMode="auto">
          <a:xfrm>
            <a:off x="1685925" y="5651500"/>
            <a:ext cx="641350" cy="392113"/>
            <a:chOff x="432" y="3408"/>
            <a:chExt cx="486" cy="281"/>
          </a:xfrm>
        </p:grpSpPr>
        <p:sp>
          <p:nvSpPr>
            <p:cNvPr id="39038" name="Rectangle 59"/>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39" name="Text Box 60"/>
            <p:cNvSpPr txBox="1">
              <a:spLocks noChangeArrowheads="1"/>
            </p:cNvSpPr>
            <p:nvPr/>
          </p:nvSpPr>
          <p:spPr bwMode="auto">
            <a:xfrm>
              <a:off x="432" y="3426"/>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4 5 7</a:t>
              </a:r>
              <a:endParaRPr lang="en-US" altLang="en-US" sz="2000" b="0">
                <a:latin typeface="Times New Roman" pitchFamily="18" charset="0"/>
              </a:endParaRPr>
            </a:p>
          </p:txBody>
        </p:sp>
      </p:grpSp>
      <p:grpSp>
        <p:nvGrpSpPr>
          <p:cNvPr id="38951" name="Group 61"/>
          <p:cNvGrpSpPr>
            <a:grpSpLocks/>
          </p:cNvGrpSpPr>
          <p:nvPr/>
        </p:nvGrpSpPr>
        <p:grpSpPr bwMode="auto">
          <a:xfrm>
            <a:off x="2446338" y="5383213"/>
            <a:ext cx="641350" cy="390525"/>
            <a:chOff x="432" y="3408"/>
            <a:chExt cx="486" cy="280"/>
          </a:xfrm>
        </p:grpSpPr>
        <p:sp>
          <p:nvSpPr>
            <p:cNvPr id="39036" name="Rectangle 62"/>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37" name="Text Box 63"/>
            <p:cNvSpPr txBox="1">
              <a:spLocks noChangeArrowheads="1"/>
            </p:cNvSpPr>
            <p:nvPr/>
          </p:nvSpPr>
          <p:spPr bwMode="auto">
            <a:xfrm>
              <a:off x="432" y="3425"/>
              <a:ext cx="4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1 2 5</a:t>
              </a:r>
              <a:endParaRPr lang="en-US" altLang="en-US" sz="2000" b="0">
                <a:latin typeface="Times New Roman" pitchFamily="18" charset="0"/>
              </a:endParaRPr>
            </a:p>
          </p:txBody>
        </p:sp>
      </p:grpSp>
      <p:grpSp>
        <p:nvGrpSpPr>
          <p:cNvPr id="38952" name="Group 64"/>
          <p:cNvGrpSpPr>
            <a:grpSpLocks/>
          </p:cNvGrpSpPr>
          <p:nvPr/>
        </p:nvGrpSpPr>
        <p:grpSpPr bwMode="auto">
          <a:xfrm>
            <a:off x="2446338" y="5718175"/>
            <a:ext cx="641350" cy="388938"/>
            <a:chOff x="432" y="3408"/>
            <a:chExt cx="486" cy="278"/>
          </a:xfrm>
        </p:grpSpPr>
        <p:sp>
          <p:nvSpPr>
            <p:cNvPr id="39034"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35" name="Text Box 66"/>
            <p:cNvSpPr txBox="1">
              <a:spLocks noChangeArrowheads="1"/>
            </p:cNvSpPr>
            <p:nvPr/>
          </p:nvSpPr>
          <p:spPr bwMode="auto">
            <a:xfrm>
              <a:off x="432" y="3424"/>
              <a:ext cx="4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4 5 8</a:t>
              </a:r>
              <a:endParaRPr lang="en-US" altLang="en-US" sz="2000" b="0">
                <a:latin typeface="Times New Roman" pitchFamily="18" charset="0"/>
              </a:endParaRPr>
            </a:p>
          </p:txBody>
        </p:sp>
      </p:grpSp>
      <p:sp>
        <p:nvSpPr>
          <p:cNvPr id="38953" name="Rectangle 67"/>
          <p:cNvSpPr>
            <a:spLocks noChangeArrowheads="1"/>
          </p:cNvSpPr>
          <p:nvPr/>
        </p:nvSpPr>
        <p:spPr bwMode="auto">
          <a:xfrm>
            <a:off x="4030663" y="2362200"/>
            <a:ext cx="254000" cy="403225"/>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54" name="Line 68"/>
          <p:cNvSpPr>
            <a:spLocks noChangeShapeType="1"/>
          </p:cNvSpPr>
          <p:nvPr/>
        </p:nvSpPr>
        <p:spPr bwMode="auto">
          <a:xfrm>
            <a:off x="4030663" y="249713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5" name="Line 69"/>
          <p:cNvSpPr>
            <a:spLocks noChangeShapeType="1"/>
          </p:cNvSpPr>
          <p:nvPr/>
        </p:nvSpPr>
        <p:spPr bwMode="auto">
          <a:xfrm>
            <a:off x="4030663" y="2630488"/>
            <a:ext cx="25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956" name="Group 70"/>
          <p:cNvGrpSpPr>
            <a:grpSpLocks/>
          </p:cNvGrpSpPr>
          <p:nvPr/>
        </p:nvGrpSpPr>
        <p:grpSpPr bwMode="auto">
          <a:xfrm>
            <a:off x="7185025" y="1295400"/>
            <a:ext cx="1654175" cy="1692275"/>
            <a:chOff x="96" y="1097"/>
            <a:chExt cx="1141" cy="1122"/>
          </a:xfrm>
        </p:grpSpPr>
        <p:sp>
          <p:nvSpPr>
            <p:cNvPr id="39021" name="Text Box 71"/>
            <p:cNvSpPr txBox="1">
              <a:spLocks noChangeArrowheads="1"/>
            </p:cNvSpPr>
            <p:nvPr/>
          </p:nvSpPr>
          <p:spPr bwMode="auto">
            <a:xfrm>
              <a:off x="96"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1,4,7</a:t>
              </a:r>
              <a:endParaRPr lang="en-US" altLang="en-US" sz="1400" b="0">
                <a:latin typeface="Times New Roman" pitchFamily="18" charset="0"/>
              </a:endParaRPr>
            </a:p>
          </p:txBody>
        </p:sp>
        <p:grpSp>
          <p:nvGrpSpPr>
            <p:cNvPr id="39022" name="Group 72"/>
            <p:cNvGrpSpPr>
              <a:grpSpLocks/>
            </p:cNvGrpSpPr>
            <p:nvPr/>
          </p:nvGrpSpPr>
          <p:grpSpPr bwMode="auto">
            <a:xfrm>
              <a:off x="144" y="1097"/>
              <a:ext cx="1093" cy="1122"/>
              <a:chOff x="144" y="1097"/>
              <a:chExt cx="1093" cy="1122"/>
            </a:xfrm>
          </p:grpSpPr>
          <p:sp>
            <p:nvSpPr>
              <p:cNvPr id="39023" name="Text Box 73"/>
              <p:cNvSpPr txBox="1">
                <a:spLocks noChangeArrowheads="1"/>
              </p:cNvSpPr>
              <p:nvPr/>
            </p:nvSpPr>
            <p:spPr bwMode="auto">
              <a:xfrm>
                <a:off x="369" y="1097"/>
                <a:ext cx="12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b="0">
                  <a:latin typeface="Wingdings" pitchFamily="2" charset="2"/>
                </a:endParaRPr>
              </a:p>
            </p:txBody>
          </p:sp>
          <p:grpSp>
            <p:nvGrpSpPr>
              <p:cNvPr id="39024" name="Group 74"/>
              <p:cNvGrpSpPr>
                <a:grpSpLocks/>
              </p:cNvGrpSpPr>
              <p:nvPr/>
            </p:nvGrpSpPr>
            <p:grpSpPr bwMode="auto">
              <a:xfrm>
                <a:off x="528" y="1392"/>
                <a:ext cx="240" cy="384"/>
                <a:chOff x="2064" y="1872"/>
                <a:chExt cx="192" cy="288"/>
              </a:xfrm>
            </p:grpSpPr>
            <p:sp>
              <p:nvSpPr>
                <p:cNvPr id="39031" name="Rectangle 75"/>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9032" name="Line 76"/>
                <p:cNvSpPr>
                  <a:spLocks noChangeShapeType="1"/>
                </p:cNvSpPr>
                <p:nvPr/>
              </p:nvSpPr>
              <p:spPr bwMode="auto">
                <a:xfrm>
                  <a:off x="2064"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33" name="Line 77"/>
                <p:cNvSpPr>
                  <a:spLocks noChangeShapeType="1"/>
                </p:cNvSpPr>
                <p:nvPr/>
              </p:nvSpPr>
              <p:spPr bwMode="auto">
                <a:xfrm>
                  <a:off x="20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9025" name="Line 78"/>
              <p:cNvSpPr>
                <a:spLocks noChangeShapeType="1"/>
              </p:cNvSpPr>
              <p:nvPr/>
            </p:nvSpPr>
            <p:spPr bwMode="auto">
              <a:xfrm flipH="1">
                <a:off x="144" y="1776"/>
                <a:ext cx="485"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6" name="Line 79"/>
              <p:cNvSpPr>
                <a:spLocks noChangeShapeType="1"/>
              </p:cNvSpPr>
              <p:nvPr/>
            </p:nvSpPr>
            <p:spPr bwMode="auto">
              <a:xfrm>
                <a:off x="624" y="17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7" name="Line 80"/>
              <p:cNvSpPr>
                <a:spLocks noChangeShapeType="1"/>
              </p:cNvSpPr>
              <p:nvPr/>
            </p:nvSpPr>
            <p:spPr bwMode="auto">
              <a:xfrm>
                <a:off x="629" y="1776"/>
                <a:ext cx="427"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8" name="Text Box 81"/>
              <p:cNvSpPr txBox="1">
                <a:spLocks noChangeArrowheads="1"/>
              </p:cNvSpPr>
              <p:nvPr/>
            </p:nvSpPr>
            <p:spPr bwMode="auto">
              <a:xfrm>
                <a:off x="289" y="2017"/>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2,5,8</a:t>
                </a:r>
                <a:endParaRPr lang="en-US" altLang="en-US" sz="1400" b="0">
                  <a:latin typeface="Times New Roman" pitchFamily="18" charset="0"/>
                </a:endParaRPr>
              </a:p>
            </p:txBody>
          </p:sp>
          <p:sp>
            <p:nvSpPr>
              <p:cNvPr id="39029" name="Text Box 82"/>
              <p:cNvSpPr txBox="1">
                <a:spLocks noChangeArrowheads="1"/>
              </p:cNvSpPr>
              <p:nvPr/>
            </p:nvSpPr>
            <p:spPr bwMode="auto">
              <a:xfrm>
                <a:off x="865" y="1776"/>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a:latin typeface="Times New Roman" pitchFamily="18" charset="0"/>
                  </a:rPr>
                  <a:t>3,6,9</a:t>
                </a:r>
              </a:p>
            </p:txBody>
          </p:sp>
          <p:sp>
            <p:nvSpPr>
              <p:cNvPr id="39030" name="Text Box 83"/>
              <p:cNvSpPr txBox="1">
                <a:spLocks noChangeArrowheads="1"/>
              </p:cNvSpPr>
              <p:nvPr/>
            </p:nvSpPr>
            <p:spPr bwMode="auto">
              <a:xfrm>
                <a:off x="192" y="1152"/>
                <a:ext cx="9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b="0">
                    <a:latin typeface="Times New Roman" pitchFamily="18" charset="0"/>
                  </a:rPr>
                  <a:t>Hash Function</a:t>
                </a:r>
                <a:endParaRPr lang="en-US" altLang="en-US" b="0">
                  <a:latin typeface="Times New Roman" pitchFamily="18" charset="0"/>
                </a:endParaRPr>
              </a:p>
            </p:txBody>
          </p:sp>
        </p:grpSp>
      </p:grpSp>
      <p:grpSp>
        <p:nvGrpSpPr>
          <p:cNvPr id="38957" name="Group 84"/>
          <p:cNvGrpSpPr>
            <a:grpSpLocks/>
          </p:cNvGrpSpPr>
          <p:nvPr/>
        </p:nvGrpSpPr>
        <p:grpSpPr bwMode="auto">
          <a:xfrm>
            <a:off x="3603625" y="1447800"/>
            <a:ext cx="1073150" cy="396875"/>
            <a:chOff x="4416" y="1440"/>
            <a:chExt cx="676" cy="250"/>
          </a:xfrm>
        </p:grpSpPr>
        <p:sp>
          <p:nvSpPr>
            <p:cNvPr id="39019" name="Rectangle 85"/>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20" name="Text Box 86"/>
            <p:cNvSpPr txBox="1">
              <a:spLocks noChangeArrowheads="1"/>
            </p:cNvSpPr>
            <p:nvPr/>
          </p:nvSpPr>
          <p:spPr bwMode="auto">
            <a:xfrm>
              <a:off x="4416" y="144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1 2 3 5 6</a:t>
              </a:r>
            </a:p>
          </p:txBody>
        </p:sp>
      </p:grpSp>
      <p:sp>
        <p:nvSpPr>
          <p:cNvPr id="38958" name="Line 87"/>
          <p:cNvSpPr>
            <a:spLocks noChangeShapeType="1"/>
          </p:cNvSpPr>
          <p:nvPr/>
        </p:nvSpPr>
        <p:spPr bwMode="auto">
          <a:xfrm>
            <a:off x="4137025" y="1828800"/>
            <a:ext cx="0" cy="457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9" name="Line 88"/>
          <p:cNvSpPr>
            <a:spLocks noChangeShapeType="1"/>
          </p:cNvSpPr>
          <p:nvPr/>
        </p:nvSpPr>
        <p:spPr bwMode="auto">
          <a:xfrm>
            <a:off x="2689225" y="2590800"/>
            <a:ext cx="762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0" name="Line 89"/>
          <p:cNvSpPr>
            <a:spLocks noChangeShapeType="1"/>
          </p:cNvSpPr>
          <p:nvPr/>
        </p:nvSpPr>
        <p:spPr bwMode="auto">
          <a:xfrm flipH="1">
            <a:off x="4213225" y="2667000"/>
            <a:ext cx="9906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1" name="Line 90"/>
          <p:cNvSpPr>
            <a:spLocks noChangeShapeType="1"/>
          </p:cNvSpPr>
          <p:nvPr/>
        </p:nvSpPr>
        <p:spPr bwMode="auto">
          <a:xfrm flipH="1">
            <a:off x="5584825" y="3200400"/>
            <a:ext cx="762000" cy="152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62" name="Group 91"/>
          <p:cNvGrpSpPr>
            <a:grpSpLocks/>
          </p:cNvGrpSpPr>
          <p:nvPr/>
        </p:nvGrpSpPr>
        <p:grpSpPr bwMode="auto">
          <a:xfrm>
            <a:off x="250825" y="2514600"/>
            <a:ext cx="1377950" cy="396875"/>
            <a:chOff x="0" y="1728"/>
            <a:chExt cx="868" cy="250"/>
          </a:xfrm>
        </p:grpSpPr>
        <p:grpSp>
          <p:nvGrpSpPr>
            <p:cNvPr id="39013" name="Group 92"/>
            <p:cNvGrpSpPr>
              <a:grpSpLocks/>
            </p:cNvGrpSpPr>
            <p:nvPr/>
          </p:nvGrpSpPr>
          <p:grpSpPr bwMode="auto">
            <a:xfrm>
              <a:off x="432" y="1728"/>
              <a:ext cx="436" cy="250"/>
              <a:chOff x="432" y="1728"/>
              <a:chExt cx="436" cy="250"/>
            </a:xfrm>
          </p:grpSpPr>
          <p:sp>
            <p:nvSpPr>
              <p:cNvPr id="39017" name="Rectangle 93"/>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18" name="Text Box 94"/>
              <p:cNvSpPr txBox="1">
                <a:spLocks noChangeArrowheads="1"/>
              </p:cNvSpPr>
              <p:nvPr/>
            </p:nvSpPr>
            <p:spPr bwMode="auto">
              <a:xfrm>
                <a:off x="432" y="17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9014" name="Group 95"/>
            <p:cNvGrpSpPr>
              <a:grpSpLocks/>
            </p:cNvGrpSpPr>
            <p:nvPr/>
          </p:nvGrpSpPr>
          <p:grpSpPr bwMode="auto">
            <a:xfrm>
              <a:off x="0" y="1728"/>
              <a:ext cx="446" cy="250"/>
              <a:chOff x="336" y="1440"/>
              <a:chExt cx="446" cy="250"/>
            </a:xfrm>
          </p:grpSpPr>
          <p:sp>
            <p:nvSpPr>
              <p:cNvPr id="39015" name="Rectangle 96"/>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16" name="Text Box 97"/>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2 +</a:t>
                </a:r>
              </a:p>
            </p:txBody>
          </p:sp>
        </p:grpSp>
      </p:grpSp>
      <p:grpSp>
        <p:nvGrpSpPr>
          <p:cNvPr id="38963" name="Group 98"/>
          <p:cNvGrpSpPr>
            <a:grpSpLocks/>
          </p:cNvGrpSpPr>
          <p:nvPr/>
        </p:nvGrpSpPr>
        <p:grpSpPr bwMode="auto">
          <a:xfrm>
            <a:off x="250825" y="3124200"/>
            <a:ext cx="1187450" cy="396875"/>
            <a:chOff x="0" y="2160"/>
            <a:chExt cx="748" cy="250"/>
          </a:xfrm>
        </p:grpSpPr>
        <p:grpSp>
          <p:nvGrpSpPr>
            <p:cNvPr id="39007" name="Group 99"/>
            <p:cNvGrpSpPr>
              <a:grpSpLocks/>
            </p:cNvGrpSpPr>
            <p:nvPr/>
          </p:nvGrpSpPr>
          <p:grpSpPr bwMode="auto">
            <a:xfrm>
              <a:off x="432" y="2160"/>
              <a:ext cx="316" cy="250"/>
              <a:chOff x="4416" y="1440"/>
              <a:chExt cx="685" cy="260"/>
            </a:xfrm>
          </p:grpSpPr>
          <p:sp>
            <p:nvSpPr>
              <p:cNvPr id="39011" name="Rectangle 100"/>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12" name="Text Box 101"/>
              <p:cNvSpPr txBox="1">
                <a:spLocks noChangeArrowheads="1"/>
              </p:cNvSpPr>
              <p:nvPr/>
            </p:nvSpPr>
            <p:spPr bwMode="auto">
              <a:xfrm>
                <a:off x="4416" y="1440"/>
                <a:ext cx="68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a:t>
                </a:r>
              </a:p>
            </p:txBody>
          </p:sp>
        </p:grpSp>
        <p:grpSp>
          <p:nvGrpSpPr>
            <p:cNvPr id="39008" name="Group 102"/>
            <p:cNvGrpSpPr>
              <a:grpSpLocks/>
            </p:cNvGrpSpPr>
            <p:nvPr/>
          </p:nvGrpSpPr>
          <p:grpSpPr bwMode="auto">
            <a:xfrm>
              <a:off x="0" y="2160"/>
              <a:ext cx="446" cy="250"/>
              <a:chOff x="336" y="1440"/>
              <a:chExt cx="446" cy="250"/>
            </a:xfrm>
          </p:grpSpPr>
          <p:sp>
            <p:nvSpPr>
              <p:cNvPr id="39009" name="Rectangle 103"/>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10" name="Text Box 104"/>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3 +</a:t>
                </a:r>
              </a:p>
            </p:txBody>
          </p:sp>
        </p:grpSp>
      </p:grpSp>
      <p:grpSp>
        <p:nvGrpSpPr>
          <p:cNvPr id="38964" name="Group 105"/>
          <p:cNvGrpSpPr>
            <a:grpSpLocks/>
          </p:cNvGrpSpPr>
          <p:nvPr/>
        </p:nvGrpSpPr>
        <p:grpSpPr bwMode="auto">
          <a:xfrm>
            <a:off x="250825" y="3733800"/>
            <a:ext cx="990600" cy="396875"/>
            <a:chOff x="0" y="2544"/>
            <a:chExt cx="624" cy="250"/>
          </a:xfrm>
        </p:grpSpPr>
        <p:grpSp>
          <p:nvGrpSpPr>
            <p:cNvPr id="39001" name="Group 106"/>
            <p:cNvGrpSpPr>
              <a:grpSpLocks/>
            </p:cNvGrpSpPr>
            <p:nvPr/>
          </p:nvGrpSpPr>
          <p:grpSpPr bwMode="auto">
            <a:xfrm>
              <a:off x="417" y="2544"/>
              <a:ext cx="207" cy="250"/>
              <a:chOff x="4363" y="1440"/>
              <a:chExt cx="725" cy="260"/>
            </a:xfrm>
          </p:grpSpPr>
          <p:sp>
            <p:nvSpPr>
              <p:cNvPr id="39005" name="Rectangle 107"/>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06" name="Text Box 108"/>
              <p:cNvSpPr txBox="1">
                <a:spLocks noChangeArrowheads="1"/>
              </p:cNvSpPr>
              <p:nvPr/>
            </p:nvSpPr>
            <p:spPr bwMode="auto">
              <a:xfrm>
                <a:off x="4363" y="1440"/>
                <a:ext cx="68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6</a:t>
                </a:r>
              </a:p>
            </p:txBody>
          </p:sp>
        </p:grpSp>
        <p:grpSp>
          <p:nvGrpSpPr>
            <p:cNvPr id="39002" name="Group 109"/>
            <p:cNvGrpSpPr>
              <a:grpSpLocks/>
            </p:cNvGrpSpPr>
            <p:nvPr/>
          </p:nvGrpSpPr>
          <p:grpSpPr bwMode="auto">
            <a:xfrm>
              <a:off x="0" y="2544"/>
              <a:ext cx="446" cy="250"/>
              <a:chOff x="336" y="1440"/>
              <a:chExt cx="446" cy="250"/>
            </a:xfrm>
          </p:grpSpPr>
          <p:sp>
            <p:nvSpPr>
              <p:cNvPr id="39003" name="Rectangle 11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04" name="Text Box 111"/>
              <p:cNvSpPr txBox="1">
                <a:spLocks noChangeArrowheads="1"/>
              </p:cNvSpPr>
              <p:nvPr/>
            </p:nvSpPr>
            <p:spPr bwMode="auto">
              <a:xfrm>
                <a:off x="336" y="1440"/>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5 +</a:t>
                </a:r>
              </a:p>
            </p:txBody>
          </p:sp>
        </p:grpSp>
      </p:grpSp>
      <p:sp>
        <p:nvSpPr>
          <p:cNvPr id="38965" name="Line 112"/>
          <p:cNvSpPr>
            <a:spLocks noChangeShapeType="1"/>
          </p:cNvSpPr>
          <p:nvPr/>
        </p:nvSpPr>
        <p:spPr bwMode="auto">
          <a:xfrm>
            <a:off x="1622425" y="2819400"/>
            <a:ext cx="1066800" cy="14478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6" name="Line 113"/>
          <p:cNvSpPr>
            <a:spLocks noChangeShapeType="1"/>
          </p:cNvSpPr>
          <p:nvPr/>
        </p:nvSpPr>
        <p:spPr bwMode="auto">
          <a:xfrm>
            <a:off x="1219200" y="3886200"/>
            <a:ext cx="1295400" cy="457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7" name="Line 114"/>
          <p:cNvSpPr>
            <a:spLocks noChangeShapeType="1"/>
          </p:cNvSpPr>
          <p:nvPr/>
        </p:nvSpPr>
        <p:spPr bwMode="auto">
          <a:xfrm>
            <a:off x="1470025" y="3429000"/>
            <a:ext cx="167640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68" name="Group 115"/>
          <p:cNvGrpSpPr>
            <a:grpSpLocks/>
          </p:cNvGrpSpPr>
          <p:nvPr/>
        </p:nvGrpSpPr>
        <p:grpSpPr bwMode="auto">
          <a:xfrm>
            <a:off x="4746625" y="2286000"/>
            <a:ext cx="1149350" cy="396875"/>
            <a:chOff x="2880" y="1632"/>
            <a:chExt cx="724" cy="250"/>
          </a:xfrm>
        </p:grpSpPr>
        <p:grpSp>
          <p:nvGrpSpPr>
            <p:cNvPr id="38995" name="Group 116"/>
            <p:cNvGrpSpPr>
              <a:grpSpLocks/>
            </p:cNvGrpSpPr>
            <p:nvPr/>
          </p:nvGrpSpPr>
          <p:grpSpPr bwMode="auto">
            <a:xfrm>
              <a:off x="3168" y="1632"/>
              <a:ext cx="436" cy="250"/>
              <a:chOff x="4416" y="1440"/>
              <a:chExt cx="678" cy="260"/>
            </a:xfrm>
          </p:grpSpPr>
          <p:sp>
            <p:nvSpPr>
              <p:cNvPr id="38999" name="Rectangle 117"/>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9000" name="Text Box 118"/>
              <p:cNvSpPr txBox="1">
                <a:spLocks noChangeArrowheads="1"/>
              </p:cNvSpPr>
              <p:nvPr/>
            </p:nvSpPr>
            <p:spPr bwMode="auto">
              <a:xfrm>
                <a:off x="4416" y="1440"/>
                <a:ext cx="67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3 5 6</a:t>
                </a:r>
              </a:p>
            </p:txBody>
          </p:sp>
        </p:grpSp>
        <p:grpSp>
          <p:nvGrpSpPr>
            <p:cNvPr id="38996" name="Group 119"/>
            <p:cNvGrpSpPr>
              <a:grpSpLocks/>
            </p:cNvGrpSpPr>
            <p:nvPr/>
          </p:nvGrpSpPr>
          <p:grpSpPr bwMode="auto">
            <a:xfrm>
              <a:off x="2880" y="1632"/>
              <a:ext cx="326" cy="250"/>
              <a:chOff x="336" y="1440"/>
              <a:chExt cx="489" cy="250"/>
            </a:xfrm>
          </p:grpSpPr>
          <p:sp>
            <p:nvSpPr>
              <p:cNvPr id="38997" name="Rectangle 120"/>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8998" name="Text Box 121"/>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a:t>
                </a:r>
              </a:p>
            </p:txBody>
          </p:sp>
        </p:grpSp>
      </p:grpSp>
      <p:grpSp>
        <p:nvGrpSpPr>
          <p:cNvPr id="38969" name="Group 122"/>
          <p:cNvGrpSpPr>
            <a:grpSpLocks/>
          </p:cNvGrpSpPr>
          <p:nvPr/>
        </p:nvGrpSpPr>
        <p:grpSpPr bwMode="auto">
          <a:xfrm>
            <a:off x="6042025" y="2819400"/>
            <a:ext cx="958850" cy="396875"/>
            <a:chOff x="3792" y="2064"/>
            <a:chExt cx="604" cy="250"/>
          </a:xfrm>
        </p:grpSpPr>
        <p:grpSp>
          <p:nvGrpSpPr>
            <p:cNvPr id="38989" name="Group 123"/>
            <p:cNvGrpSpPr>
              <a:grpSpLocks/>
            </p:cNvGrpSpPr>
            <p:nvPr/>
          </p:nvGrpSpPr>
          <p:grpSpPr bwMode="auto">
            <a:xfrm>
              <a:off x="4080" y="2064"/>
              <a:ext cx="316" cy="250"/>
              <a:chOff x="4416" y="1440"/>
              <a:chExt cx="737" cy="260"/>
            </a:xfrm>
          </p:grpSpPr>
          <p:sp>
            <p:nvSpPr>
              <p:cNvPr id="38993" name="Rectangle 124"/>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8994" name="Text Box 125"/>
              <p:cNvSpPr txBox="1">
                <a:spLocks noChangeArrowheads="1"/>
              </p:cNvSpPr>
              <p:nvPr/>
            </p:nvSpPr>
            <p:spPr bwMode="auto">
              <a:xfrm>
                <a:off x="4416" y="1440"/>
                <a:ext cx="73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5 6</a:t>
                </a:r>
              </a:p>
            </p:txBody>
          </p:sp>
        </p:grpSp>
        <p:grpSp>
          <p:nvGrpSpPr>
            <p:cNvPr id="38990" name="Group 126"/>
            <p:cNvGrpSpPr>
              <a:grpSpLocks/>
            </p:cNvGrpSpPr>
            <p:nvPr/>
          </p:nvGrpSpPr>
          <p:grpSpPr bwMode="auto">
            <a:xfrm>
              <a:off x="3792" y="2064"/>
              <a:ext cx="326" cy="250"/>
              <a:chOff x="336" y="1440"/>
              <a:chExt cx="489" cy="250"/>
            </a:xfrm>
          </p:grpSpPr>
          <p:sp>
            <p:nvSpPr>
              <p:cNvPr id="38991" name="Rectangle 127"/>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8992" name="Text Box 128"/>
              <p:cNvSpPr txBox="1">
                <a:spLocks noChangeArrowheads="1"/>
              </p:cNvSpPr>
              <p:nvPr/>
            </p:nvSpPr>
            <p:spPr bwMode="auto">
              <a:xfrm>
                <a:off x="336" y="1440"/>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3 +</a:t>
                </a:r>
              </a:p>
            </p:txBody>
          </p:sp>
        </p:grpSp>
      </p:grpSp>
      <p:grpSp>
        <p:nvGrpSpPr>
          <p:cNvPr id="38970" name="Group 129"/>
          <p:cNvGrpSpPr>
            <a:grpSpLocks/>
          </p:cNvGrpSpPr>
          <p:nvPr/>
        </p:nvGrpSpPr>
        <p:grpSpPr bwMode="auto">
          <a:xfrm>
            <a:off x="2003425" y="2133600"/>
            <a:ext cx="1371600" cy="396875"/>
            <a:chOff x="1344" y="1536"/>
            <a:chExt cx="863" cy="226"/>
          </a:xfrm>
        </p:grpSpPr>
        <p:grpSp>
          <p:nvGrpSpPr>
            <p:cNvPr id="38983" name="Group 130"/>
            <p:cNvGrpSpPr>
              <a:grpSpLocks/>
            </p:cNvGrpSpPr>
            <p:nvPr/>
          </p:nvGrpSpPr>
          <p:grpSpPr bwMode="auto">
            <a:xfrm>
              <a:off x="1344" y="1536"/>
              <a:ext cx="432" cy="226"/>
              <a:chOff x="336" y="1440"/>
              <a:chExt cx="432" cy="226"/>
            </a:xfrm>
          </p:grpSpPr>
          <p:sp>
            <p:nvSpPr>
              <p:cNvPr id="38987" name="Rectangle 131"/>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8988" name="Text Box 132"/>
              <p:cNvSpPr txBox="1">
                <a:spLocks noChangeArrowheads="1"/>
              </p:cNvSpPr>
              <p:nvPr/>
            </p:nvSpPr>
            <p:spPr bwMode="auto">
              <a:xfrm>
                <a:off x="336" y="1440"/>
                <a:ext cx="3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1 +</a:t>
                </a:r>
              </a:p>
            </p:txBody>
          </p:sp>
        </p:grpSp>
        <p:grpSp>
          <p:nvGrpSpPr>
            <p:cNvPr id="38984" name="Group 133"/>
            <p:cNvGrpSpPr>
              <a:grpSpLocks/>
            </p:cNvGrpSpPr>
            <p:nvPr/>
          </p:nvGrpSpPr>
          <p:grpSpPr bwMode="auto">
            <a:xfrm>
              <a:off x="1632" y="1536"/>
              <a:ext cx="575" cy="226"/>
              <a:chOff x="432" y="1728"/>
              <a:chExt cx="432" cy="226"/>
            </a:xfrm>
          </p:grpSpPr>
          <p:sp>
            <p:nvSpPr>
              <p:cNvPr id="38985" name="Rectangle 134"/>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endParaRPr lang="en-US" altLang="en-US">
                  <a:latin typeface="Wingdings" pitchFamily="2" charset="2"/>
                </a:endParaRPr>
              </a:p>
            </p:txBody>
          </p:sp>
          <p:sp>
            <p:nvSpPr>
              <p:cNvPr id="38986" name="Text Box 135"/>
              <p:cNvSpPr txBox="1">
                <a:spLocks noChangeArrowheads="1"/>
              </p:cNvSpPr>
              <p:nvPr/>
            </p:nvSpPr>
            <p:spPr bwMode="auto">
              <a:xfrm>
                <a:off x="432" y="1728"/>
                <a:ext cx="4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latin typeface="Times New Roman" pitchFamily="18" charset="0"/>
                  </a:rPr>
                  <a:t>2 3 5 6</a:t>
                </a:r>
              </a:p>
            </p:txBody>
          </p:sp>
        </p:grpSp>
      </p:grpSp>
      <p:sp>
        <p:nvSpPr>
          <p:cNvPr id="38971" name="Text Box 136"/>
          <p:cNvSpPr txBox="1">
            <a:spLocks noChangeArrowheads="1"/>
          </p:cNvSpPr>
          <p:nvPr/>
        </p:nvSpPr>
        <p:spPr bwMode="auto">
          <a:xfrm>
            <a:off x="4670425" y="14478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transaction</a:t>
            </a:r>
          </a:p>
        </p:txBody>
      </p:sp>
      <p:sp>
        <p:nvSpPr>
          <p:cNvPr id="38972" name="Rectangle 137"/>
          <p:cNvSpPr>
            <a:spLocks noChangeArrowheads="1"/>
          </p:cNvSpPr>
          <p:nvPr/>
        </p:nvSpPr>
        <p:spPr bwMode="auto">
          <a:xfrm>
            <a:off x="2362200" y="5257800"/>
            <a:ext cx="762000" cy="9144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73" name="Line 138"/>
          <p:cNvSpPr>
            <a:spLocks noChangeShapeType="1"/>
          </p:cNvSpPr>
          <p:nvPr/>
        </p:nvSpPr>
        <p:spPr bwMode="auto">
          <a:xfrm flipH="1">
            <a:off x="2743200" y="4800600"/>
            <a:ext cx="0" cy="457200"/>
          </a:xfrm>
          <a:prstGeom prst="line">
            <a:avLst/>
          </a:prstGeom>
          <a:noFill/>
          <a:ln w="444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4" name="Line 139"/>
          <p:cNvSpPr>
            <a:spLocks noChangeShapeType="1"/>
          </p:cNvSpPr>
          <p:nvPr/>
        </p:nvSpPr>
        <p:spPr bwMode="auto">
          <a:xfrm>
            <a:off x="2743200" y="4800600"/>
            <a:ext cx="685800" cy="457200"/>
          </a:xfrm>
          <a:prstGeom prst="line">
            <a:avLst/>
          </a:prstGeom>
          <a:noFill/>
          <a:ln w="444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5" name="Rectangle 140"/>
          <p:cNvSpPr>
            <a:spLocks noChangeArrowheads="1"/>
          </p:cNvSpPr>
          <p:nvPr/>
        </p:nvSpPr>
        <p:spPr bwMode="auto">
          <a:xfrm>
            <a:off x="3200400" y="5257800"/>
            <a:ext cx="762000" cy="5334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76" name="Rectangle 141"/>
          <p:cNvSpPr>
            <a:spLocks noChangeArrowheads="1"/>
          </p:cNvSpPr>
          <p:nvPr/>
        </p:nvSpPr>
        <p:spPr bwMode="auto">
          <a:xfrm>
            <a:off x="3886200" y="3429000"/>
            <a:ext cx="685800" cy="8382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77" name="Rectangle 142"/>
          <p:cNvSpPr>
            <a:spLocks noChangeArrowheads="1"/>
          </p:cNvSpPr>
          <p:nvPr/>
        </p:nvSpPr>
        <p:spPr bwMode="auto">
          <a:xfrm>
            <a:off x="3124200" y="4267200"/>
            <a:ext cx="685800" cy="4572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78" name="Line 143"/>
          <p:cNvSpPr>
            <a:spLocks noChangeShapeType="1"/>
          </p:cNvSpPr>
          <p:nvPr/>
        </p:nvSpPr>
        <p:spPr bwMode="auto">
          <a:xfrm>
            <a:off x="5638800" y="3886200"/>
            <a:ext cx="0" cy="609600"/>
          </a:xfrm>
          <a:prstGeom prst="line">
            <a:avLst/>
          </a:prstGeom>
          <a:noFill/>
          <a:ln w="444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79" name="Line 144"/>
          <p:cNvSpPr>
            <a:spLocks noChangeShapeType="1"/>
          </p:cNvSpPr>
          <p:nvPr/>
        </p:nvSpPr>
        <p:spPr bwMode="auto">
          <a:xfrm>
            <a:off x="5715000" y="3886200"/>
            <a:ext cx="990600" cy="609600"/>
          </a:xfrm>
          <a:prstGeom prst="line">
            <a:avLst/>
          </a:prstGeom>
          <a:noFill/>
          <a:ln w="444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80" name="Rectangle 145"/>
          <p:cNvSpPr>
            <a:spLocks noChangeArrowheads="1"/>
          </p:cNvSpPr>
          <p:nvPr/>
        </p:nvSpPr>
        <p:spPr bwMode="auto">
          <a:xfrm>
            <a:off x="5181600" y="4495800"/>
            <a:ext cx="838200" cy="1143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81" name="Rectangle 146"/>
          <p:cNvSpPr>
            <a:spLocks noChangeArrowheads="1"/>
          </p:cNvSpPr>
          <p:nvPr/>
        </p:nvSpPr>
        <p:spPr bwMode="auto">
          <a:xfrm>
            <a:off x="6324600" y="4495800"/>
            <a:ext cx="838200" cy="8382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38982" name="Text Box 147"/>
          <p:cNvSpPr txBox="1">
            <a:spLocks noChangeArrowheads="1"/>
          </p:cNvSpPr>
          <p:nvPr/>
        </p:nvSpPr>
        <p:spPr bwMode="auto">
          <a:xfrm>
            <a:off x="4038600" y="5943600"/>
            <a:ext cx="480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imes New Roman" pitchFamily="18" charset="0"/>
              </a:rPr>
              <a:t>Match transaction against 11 out of 15 candidates</a:t>
            </a:r>
          </a:p>
        </p:txBody>
      </p:sp>
    </p:spTree>
    <p:extLst>
      <p:ext uri="{BB962C8B-B14F-4D97-AF65-F5344CB8AC3E}">
        <p14:creationId xmlns:p14="http://schemas.microsoft.com/office/powerpoint/2010/main" val="1581029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Rule Generation</a:t>
            </a:r>
          </a:p>
        </p:txBody>
      </p:sp>
      <p:sp>
        <p:nvSpPr>
          <p:cNvPr id="1275907" name="Rectangle 3"/>
          <p:cNvSpPr>
            <a:spLocks noGrp="1" noChangeArrowheads="1"/>
          </p:cNvSpPr>
          <p:nvPr>
            <p:ph type="body" idx="1"/>
          </p:nvPr>
        </p:nvSpPr>
        <p:spPr/>
        <p:txBody>
          <a:bodyPr/>
          <a:lstStyle/>
          <a:p>
            <a:r>
              <a:rPr lang="en-US" altLang="en-US"/>
              <a:t>Given a frequent itemset L, find all non-empty subsets f </a:t>
            </a:r>
            <a:r>
              <a:rPr lang="en-US" altLang="en-US">
                <a:sym typeface="Symbol" pitchFamily="18" charset="2"/>
              </a:rPr>
              <a:t> L such that f  L – f satisfies the minimum confidence requirement</a:t>
            </a:r>
          </a:p>
          <a:p>
            <a:pPr lvl="1"/>
            <a:r>
              <a:rPr lang="en-US" altLang="en-US">
                <a:sym typeface="Symbol" pitchFamily="18" charset="2"/>
              </a:rPr>
              <a:t>If {A,B,C,D} is a frequent itemset, candidate rules:</a:t>
            </a:r>
          </a:p>
          <a:p>
            <a:pPr lvl="2">
              <a:buFont typeface="Wingdings" pitchFamily="2" charset="2"/>
              <a:buNone/>
            </a:pPr>
            <a:r>
              <a:rPr lang="en-US" altLang="en-US">
                <a:sym typeface="Symbol" pitchFamily="18" charset="2"/>
              </a:rPr>
              <a:t>ABC D, 	ABD C, 	ACD B, 	BCD A, </a:t>
            </a:r>
            <a:br>
              <a:rPr lang="en-US" altLang="en-US">
                <a:sym typeface="Symbol" pitchFamily="18" charset="2"/>
              </a:rPr>
            </a:br>
            <a:r>
              <a:rPr lang="en-US" altLang="en-US">
                <a:sym typeface="Symbol" pitchFamily="18" charset="2"/>
              </a:rPr>
              <a:t>A BCD,	B ACD,	C ABD, 	D ABC</a:t>
            </a:r>
            <a:br>
              <a:rPr lang="en-US" altLang="en-US">
                <a:sym typeface="Symbol" pitchFamily="18" charset="2"/>
              </a:rPr>
            </a:br>
            <a:r>
              <a:rPr lang="en-US" altLang="en-US">
                <a:sym typeface="Symbol" pitchFamily="18" charset="2"/>
              </a:rPr>
              <a:t>AB CD,	AC  BD, 	AD  BC, 	BC AD, </a:t>
            </a:r>
            <a:br>
              <a:rPr lang="en-US" altLang="en-US">
                <a:sym typeface="Symbol" pitchFamily="18" charset="2"/>
              </a:rPr>
            </a:br>
            <a:r>
              <a:rPr lang="en-US" altLang="en-US">
                <a:sym typeface="Symbol" pitchFamily="18" charset="2"/>
              </a:rPr>
              <a:t>BD AC, 	CD AB,	</a:t>
            </a:r>
            <a:br>
              <a:rPr lang="en-US" altLang="en-US">
                <a:sym typeface="Symbol" pitchFamily="18" charset="2"/>
              </a:rPr>
            </a:br>
            <a:endParaRPr lang="en-US" altLang="en-US" sz="1000">
              <a:sym typeface="Symbol" pitchFamily="18" charset="2"/>
            </a:endParaRPr>
          </a:p>
          <a:p>
            <a:r>
              <a:rPr lang="en-US" altLang="en-US"/>
              <a:t>If |L| = k, then there are 2</a:t>
            </a:r>
            <a:r>
              <a:rPr lang="en-US" altLang="en-US" baseline="30000"/>
              <a:t>k</a:t>
            </a:r>
            <a:r>
              <a:rPr lang="en-US" altLang="en-US"/>
              <a:t> – 2 candidate association rules (ignoring L </a:t>
            </a:r>
            <a:r>
              <a:rPr lang="en-US" altLang="en-US">
                <a:sym typeface="Symbol" pitchFamily="18" charset="2"/>
              </a:rPr>
              <a:t>  and   L)</a:t>
            </a:r>
          </a:p>
        </p:txBody>
      </p:sp>
    </p:spTree>
    <p:extLst>
      <p:ext uri="{BB962C8B-B14F-4D97-AF65-F5344CB8AC3E}">
        <p14:creationId xmlns:p14="http://schemas.microsoft.com/office/powerpoint/2010/main" val="326582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5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5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59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5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07"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Rule Generation</a:t>
            </a:r>
          </a:p>
        </p:txBody>
      </p:sp>
      <p:sp>
        <p:nvSpPr>
          <p:cNvPr id="1276931" name="Rectangle 3"/>
          <p:cNvSpPr>
            <a:spLocks noGrp="1" noChangeArrowheads="1"/>
          </p:cNvSpPr>
          <p:nvPr>
            <p:ph type="body" idx="1"/>
          </p:nvPr>
        </p:nvSpPr>
        <p:spPr/>
        <p:txBody>
          <a:bodyPr/>
          <a:lstStyle/>
          <a:p>
            <a:r>
              <a:rPr lang="en-US" altLang="en-US">
                <a:sym typeface="Symbol" pitchFamily="18" charset="2"/>
              </a:rPr>
              <a:t>In general, confidence does not have an anti-monotone property</a:t>
            </a:r>
          </a:p>
          <a:p>
            <a:pPr lvl="1">
              <a:buFont typeface="Arial" charset="0"/>
              <a:buNone/>
            </a:pPr>
            <a:r>
              <a:rPr lang="en-US" altLang="en-US">
                <a:sym typeface="Symbol" pitchFamily="18" charset="2"/>
              </a:rPr>
              <a:t>	c(ABC D) can be larger or smaller than c(AB D)</a:t>
            </a:r>
          </a:p>
          <a:p>
            <a:pPr lvl="3"/>
            <a:endParaRPr lang="en-US" altLang="en-US">
              <a:sym typeface="Symbol" pitchFamily="18" charset="2"/>
            </a:endParaRPr>
          </a:p>
          <a:p>
            <a:r>
              <a:rPr lang="en-US" altLang="en-US">
                <a:sym typeface="Symbol" pitchFamily="18" charset="2"/>
              </a:rPr>
              <a:t>But confidence of rules generated from the same itemset has an anti-monotone property</a:t>
            </a:r>
          </a:p>
          <a:p>
            <a:pPr lvl="1"/>
            <a:r>
              <a:rPr lang="en-US" altLang="en-US">
                <a:sym typeface="Symbol" pitchFamily="18" charset="2"/>
              </a:rPr>
              <a:t>E.g., Suppose {A,B,C,D} is a frequent 4-itemset:</a:t>
            </a:r>
            <a:br>
              <a:rPr lang="en-US" altLang="en-US">
                <a:sym typeface="Symbol" pitchFamily="18" charset="2"/>
              </a:rPr>
            </a:br>
            <a:r>
              <a:rPr lang="en-US" altLang="en-US">
                <a:sym typeface="Symbol" pitchFamily="18" charset="2"/>
              </a:rPr>
              <a:t> </a:t>
            </a:r>
            <a:br>
              <a:rPr lang="en-US" altLang="en-US">
                <a:sym typeface="Symbol" pitchFamily="18" charset="2"/>
              </a:rPr>
            </a:br>
            <a:r>
              <a:rPr lang="en-US" altLang="en-US">
                <a:sym typeface="Symbol" pitchFamily="18" charset="2"/>
              </a:rPr>
              <a:t>		c(ABC  D)  c(AB  CD)  c(A  BCD)</a:t>
            </a:r>
          </a:p>
          <a:p>
            <a:pPr lvl="1">
              <a:buFont typeface="Arial" charset="0"/>
              <a:buNone/>
            </a:pPr>
            <a:r>
              <a:rPr lang="en-US" altLang="en-US">
                <a:sym typeface="Symbol" pitchFamily="18" charset="2"/>
              </a:rPr>
              <a:t> </a:t>
            </a:r>
          </a:p>
          <a:p>
            <a:pPr lvl="1"/>
            <a:r>
              <a:rPr lang="en-US" altLang="en-US">
                <a:sym typeface="Symbol" pitchFamily="18" charset="2"/>
              </a:rPr>
              <a:t> Confidence is anti-monotone w.r.t. number of items on the RHS of the rule</a:t>
            </a:r>
          </a:p>
        </p:txBody>
      </p:sp>
    </p:spTree>
    <p:extLst>
      <p:ext uri="{BB962C8B-B14F-4D97-AF65-F5344CB8AC3E}">
        <p14:creationId xmlns:p14="http://schemas.microsoft.com/office/powerpoint/2010/main" val="282140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6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69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6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76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3F2-6F8D-54DB-9D6A-DC04C2A21CD9}"/>
              </a:ext>
            </a:extLst>
          </p:cNvPr>
          <p:cNvSpPr>
            <a:spLocks noGrp="1"/>
          </p:cNvSpPr>
          <p:nvPr>
            <p:ph type="title"/>
          </p:nvPr>
        </p:nvSpPr>
        <p:spPr>
          <a:xfrm>
            <a:off x="1792288" y="4800600"/>
            <a:ext cx="5486400" cy="566738"/>
          </a:xfrm>
        </p:spPr>
        <p:txBody>
          <a:bodyPr vert="horz" wrap="square" lIns="90488" tIns="44450" rIns="90488" bIns="44450" numCol="1" anchor="b" anchorCtr="0" compatLnSpc="1">
            <a:prstTxWarp prst="textNoShape">
              <a:avLst/>
            </a:prstTxWarp>
            <a:normAutofit/>
          </a:bodyPr>
          <a:lstStyle/>
          <a:p>
            <a:r>
              <a:rPr lang="en-US" b="1">
                <a:latin typeface="+mj-lt"/>
                <a:ea typeface="+mj-ea"/>
                <a:cs typeface="+mj-cs"/>
              </a:rPr>
              <a:t>Example</a:t>
            </a:r>
          </a:p>
        </p:txBody>
      </p:sp>
      <p:pic>
        <p:nvPicPr>
          <p:cNvPr id="5" name="Content Placeholder 4" descr="A table with numbers and text&#10;&#10;Description automatically generated">
            <a:extLst>
              <a:ext uri="{FF2B5EF4-FFF2-40B4-BE49-F238E27FC236}">
                <a16:creationId xmlns:a16="http://schemas.microsoft.com/office/drawing/2014/main" id="{248758A4-C368-C81B-B552-1B8449EAF3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1792288" y="1653299"/>
            <a:ext cx="5486400" cy="2033752"/>
          </a:xfrm>
          <a:noFill/>
        </p:spPr>
      </p:pic>
      <p:sp>
        <p:nvSpPr>
          <p:cNvPr id="7" name="TextBox 6">
            <a:extLst>
              <a:ext uri="{FF2B5EF4-FFF2-40B4-BE49-F238E27FC236}">
                <a16:creationId xmlns:a16="http://schemas.microsoft.com/office/drawing/2014/main" id="{9EF6C0C4-770F-987E-AA30-928913D9D59F}"/>
              </a:ext>
            </a:extLst>
          </p:cNvPr>
          <p:cNvSpPr txBox="1"/>
          <p:nvPr/>
        </p:nvSpPr>
        <p:spPr bwMode="auto">
          <a:xfrm>
            <a:off x="1792288" y="5367338"/>
            <a:ext cx="5486400" cy="804862"/>
          </a:xfrm>
          <a:prstGeom prst="rect">
            <a:avLst/>
          </a:prstGeom>
          <a:noFill/>
          <a:ln>
            <a:noFill/>
          </a:ln>
        </p:spPr>
        <p:txBody>
          <a:bodyPr vert="horz" wrap="square" lIns="90488" tIns="44450" rIns="90488" bIns="44450" numCol="1" anchor="t" anchorCtr="0" compatLnSpc="1">
            <a:prstTxWarp prst="textNoShape">
              <a:avLst/>
            </a:prstTxWarp>
            <a:normAutofit/>
          </a:bodyPr>
          <a:lstStyle/>
          <a:p>
            <a:pPr>
              <a:spcBef>
                <a:spcPct val="10000"/>
              </a:spcBef>
              <a:spcAft>
                <a:spcPts val="400"/>
              </a:spcAft>
              <a:buClr>
                <a:srgbClr val="0C7B9C"/>
              </a:buClr>
              <a:buSzPct val="75000"/>
            </a:pPr>
            <a:r>
              <a:rPr lang="en-US" sz="1300" b="0">
                <a:latin typeface="+mn-lt"/>
                <a:ea typeface="+mn-ea"/>
                <a:cs typeface="+mn-cs"/>
              </a:rPr>
              <a:t>This representation is perhaps a very simplistic view of real market basket data because it ignores certain important aspects of the data such as the quantity of items sold or the price paid to purchase them</a:t>
            </a:r>
          </a:p>
        </p:txBody>
      </p:sp>
    </p:spTree>
    <p:extLst>
      <p:ext uri="{BB962C8B-B14F-4D97-AF65-F5344CB8AC3E}">
        <p14:creationId xmlns:p14="http://schemas.microsoft.com/office/powerpoint/2010/main" val="3127734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Rule Generation for Apriori Algorithm</a:t>
            </a:r>
          </a:p>
        </p:txBody>
      </p:sp>
      <p:graphicFrame>
        <p:nvGraphicFramePr>
          <p:cNvPr id="41987" name="Object 2"/>
          <p:cNvGraphicFramePr>
            <a:graphicFrameLocks noChangeAspect="1"/>
          </p:cNvGraphicFramePr>
          <p:nvPr/>
        </p:nvGraphicFramePr>
        <p:xfrm>
          <a:off x="914400" y="1419225"/>
          <a:ext cx="7620000" cy="4295775"/>
        </p:xfrm>
        <a:graphic>
          <a:graphicData uri="http://schemas.openxmlformats.org/presentationml/2006/ole">
            <mc:AlternateContent xmlns:mc="http://schemas.openxmlformats.org/markup-compatibility/2006">
              <mc:Choice xmlns:v="urn:schemas-microsoft-com:vml" Requires="v">
                <p:oleObj name="Visio" r:id="rId2" imgW="8671306" imgH="4782859" progId="Visio.Drawing.6">
                  <p:embed/>
                </p:oleObj>
              </mc:Choice>
              <mc:Fallback>
                <p:oleObj name="Visio" r:id="rId2" imgW="8671306" imgH="4782859" progId="Visio.Drawing.6">
                  <p:embed/>
                  <p:pic>
                    <p:nvPicPr>
                      <p:cNvPr id="4198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19225"/>
                        <a:ext cx="76200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Text Box 4"/>
          <p:cNvSpPr txBox="1">
            <a:spLocks noChangeArrowheads="1"/>
          </p:cNvSpPr>
          <p:nvPr/>
        </p:nvSpPr>
        <p:spPr bwMode="auto">
          <a:xfrm>
            <a:off x="457200" y="1066800"/>
            <a:ext cx="202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a:solidFill>
                  <a:srgbClr val="CC3300"/>
                </a:solidFill>
                <a:latin typeface="Times New Roman" pitchFamily="18" charset="0"/>
              </a:rPr>
              <a:t>Lattice of rules</a:t>
            </a:r>
          </a:p>
        </p:txBody>
      </p:sp>
      <p:grpSp>
        <p:nvGrpSpPr>
          <p:cNvPr id="2" name="Group 5"/>
          <p:cNvGrpSpPr>
            <a:grpSpLocks/>
          </p:cNvGrpSpPr>
          <p:nvPr/>
        </p:nvGrpSpPr>
        <p:grpSpPr bwMode="auto">
          <a:xfrm>
            <a:off x="381000" y="1419225"/>
            <a:ext cx="8153400" cy="4784725"/>
            <a:chOff x="96" y="894"/>
            <a:chExt cx="5136" cy="3014"/>
          </a:xfrm>
        </p:grpSpPr>
        <p:graphicFrame>
          <p:nvGraphicFramePr>
            <p:cNvPr id="41992" name="Object 3"/>
            <p:cNvGraphicFramePr>
              <a:graphicFrameLocks noChangeAspect="1"/>
            </p:cNvGraphicFramePr>
            <p:nvPr/>
          </p:nvGraphicFramePr>
          <p:xfrm>
            <a:off x="432" y="894"/>
            <a:ext cx="4800" cy="2706"/>
          </p:xfrm>
          <a:graphic>
            <a:graphicData uri="http://schemas.openxmlformats.org/presentationml/2006/ole">
              <mc:AlternateContent xmlns:mc="http://schemas.openxmlformats.org/markup-compatibility/2006">
                <mc:Choice xmlns:v="urn:schemas-microsoft-com:vml" Requires="v">
                  <p:oleObj name="Visio" r:id="rId4" imgW="8671306" imgH="4782859" progId="Visio.Drawing.6">
                    <p:embed/>
                  </p:oleObj>
                </mc:Choice>
                <mc:Fallback>
                  <p:oleObj name="Visio" r:id="rId4" imgW="8671306" imgH="4782859" progId="Visio.Drawing.6">
                    <p:embed/>
                    <p:pic>
                      <p:nvPicPr>
                        <p:cNvPr id="4199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894"/>
                          <a:ext cx="4800" cy="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3" name="Freeform 7"/>
            <p:cNvSpPr>
              <a:spLocks/>
            </p:cNvSpPr>
            <p:nvPr/>
          </p:nvSpPr>
          <p:spPr bwMode="auto">
            <a:xfrm>
              <a:off x="320" y="1064"/>
              <a:ext cx="3712" cy="2808"/>
            </a:xfrm>
            <a:custGeom>
              <a:avLst/>
              <a:gdLst>
                <a:gd name="T0" fmla="*/ 256 w 3712"/>
                <a:gd name="T1" fmla="*/ 376 h 2808"/>
                <a:gd name="T2" fmla="*/ 736 w 3712"/>
                <a:gd name="T3" fmla="*/ 88 h 2808"/>
                <a:gd name="T4" fmla="*/ 2176 w 3712"/>
                <a:gd name="T5" fmla="*/ 904 h 2808"/>
                <a:gd name="T6" fmla="*/ 2656 w 3712"/>
                <a:gd name="T7" fmla="*/ 1768 h 2808"/>
                <a:gd name="T8" fmla="*/ 3520 w 3712"/>
                <a:gd name="T9" fmla="*/ 2296 h 2808"/>
                <a:gd name="T10" fmla="*/ 3376 w 3712"/>
                <a:gd name="T11" fmla="*/ 2584 h 2808"/>
                <a:gd name="T12" fmla="*/ 1504 w 3712"/>
                <a:gd name="T13" fmla="*/ 2776 h 2808"/>
                <a:gd name="T14" fmla="*/ 352 w 3712"/>
                <a:gd name="T15" fmla="*/ 2392 h 2808"/>
                <a:gd name="T16" fmla="*/ 16 w 3712"/>
                <a:gd name="T17" fmla="*/ 1288 h 2808"/>
                <a:gd name="T18" fmla="*/ 256 w 3712"/>
                <a:gd name="T19" fmla="*/ 376 h 28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12"/>
                <a:gd name="T31" fmla="*/ 0 h 2808"/>
                <a:gd name="T32" fmla="*/ 3712 w 3712"/>
                <a:gd name="T33" fmla="*/ 2808 h 28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12" h="2808">
                  <a:moveTo>
                    <a:pt x="256" y="376"/>
                  </a:moveTo>
                  <a:cubicBezTo>
                    <a:pt x="376" y="176"/>
                    <a:pt x="416" y="0"/>
                    <a:pt x="736" y="88"/>
                  </a:cubicBezTo>
                  <a:cubicBezTo>
                    <a:pt x="1056" y="176"/>
                    <a:pt x="1856" y="624"/>
                    <a:pt x="2176" y="904"/>
                  </a:cubicBezTo>
                  <a:cubicBezTo>
                    <a:pt x="2496" y="1184"/>
                    <a:pt x="2432" y="1536"/>
                    <a:pt x="2656" y="1768"/>
                  </a:cubicBezTo>
                  <a:cubicBezTo>
                    <a:pt x="2880" y="2000"/>
                    <a:pt x="3400" y="2160"/>
                    <a:pt x="3520" y="2296"/>
                  </a:cubicBezTo>
                  <a:cubicBezTo>
                    <a:pt x="3640" y="2432"/>
                    <a:pt x="3712" y="2504"/>
                    <a:pt x="3376" y="2584"/>
                  </a:cubicBezTo>
                  <a:cubicBezTo>
                    <a:pt x="3040" y="2664"/>
                    <a:pt x="2008" y="2808"/>
                    <a:pt x="1504" y="2776"/>
                  </a:cubicBezTo>
                  <a:cubicBezTo>
                    <a:pt x="1000" y="2744"/>
                    <a:pt x="600" y="2640"/>
                    <a:pt x="352" y="2392"/>
                  </a:cubicBezTo>
                  <a:cubicBezTo>
                    <a:pt x="104" y="2144"/>
                    <a:pt x="32" y="1624"/>
                    <a:pt x="16" y="1288"/>
                  </a:cubicBezTo>
                  <a:cubicBezTo>
                    <a:pt x="0" y="952"/>
                    <a:pt x="136" y="576"/>
                    <a:pt x="256" y="376"/>
                  </a:cubicBezTo>
                  <a:close/>
                </a:path>
              </a:pathLst>
            </a:custGeom>
            <a:noFill/>
            <a:ln w="38100"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4" name="Text Box 8"/>
            <p:cNvSpPr txBox="1">
              <a:spLocks noChangeArrowheads="1"/>
            </p:cNvSpPr>
            <p:nvPr/>
          </p:nvSpPr>
          <p:spPr bwMode="auto">
            <a:xfrm>
              <a:off x="96" y="3504"/>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Pruned Rules</a:t>
              </a:r>
            </a:p>
          </p:txBody>
        </p:sp>
      </p:grpSp>
      <p:sp>
        <p:nvSpPr>
          <p:cNvPr id="41990" name="Line 9"/>
          <p:cNvSpPr>
            <a:spLocks noChangeShapeType="1"/>
          </p:cNvSpPr>
          <p:nvPr/>
        </p:nvSpPr>
        <p:spPr bwMode="auto">
          <a:xfrm>
            <a:off x="1066800" y="2286000"/>
            <a:ext cx="914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1" name="Text Box 10"/>
          <p:cNvSpPr txBox="1">
            <a:spLocks noChangeArrowheads="1"/>
          </p:cNvSpPr>
          <p:nvPr/>
        </p:nvSpPr>
        <p:spPr bwMode="auto">
          <a:xfrm>
            <a:off x="304800" y="160020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Low Confidence Rule</a:t>
            </a:r>
          </a:p>
        </p:txBody>
      </p:sp>
    </p:spTree>
    <p:extLst>
      <p:ext uri="{BB962C8B-B14F-4D97-AF65-F5344CB8AC3E}">
        <p14:creationId xmlns:p14="http://schemas.microsoft.com/office/powerpoint/2010/main" val="4224219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Definition</a:t>
            </a:r>
          </a:p>
        </p:txBody>
      </p:sp>
      <p:sp>
        <p:nvSpPr>
          <p:cNvPr id="1231875" name="Rectangle 3"/>
          <p:cNvSpPr>
            <a:spLocks noGrp="1" noChangeArrowheads="1"/>
          </p:cNvSpPr>
          <p:nvPr>
            <p:ph type="body" sz="half" idx="1"/>
          </p:nvPr>
        </p:nvSpPr>
        <p:spPr>
          <a:xfrm>
            <a:off x="304800" y="1066800"/>
            <a:ext cx="4876800" cy="5334000"/>
          </a:xfrm>
          <a:noFill/>
        </p:spPr>
        <p:txBody>
          <a:bodyPr/>
          <a:lstStyle/>
          <a:p>
            <a:pPr marL="342900" indent="-342900"/>
            <a:r>
              <a:rPr lang="en-US" altLang="en-US" sz="2000" b="1"/>
              <a:t>Itemset</a:t>
            </a:r>
          </a:p>
          <a:p>
            <a:pPr marL="742950" lvl="1" indent="-285750"/>
            <a:r>
              <a:rPr lang="en-US" altLang="en-US" sz="1800"/>
              <a:t>A collection of one or more items</a:t>
            </a:r>
          </a:p>
          <a:p>
            <a:pPr marL="1143000" lvl="2" indent="-228600"/>
            <a:r>
              <a:rPr lang="en-US" altLang="en-US" sz="1600"/>
              <a:t>Example: {Milk, Bread, Diaper}</a:t>
            </a:r>
          </a:p>
          <a:p>
            <a:pPr marL="742950" lvl="1" indent="-285750"/>
            <a:r>
              <a:rPr lang="en-US" altLang="en-US" sz="1800"/>
              <a:t>k-itemset</a:t>
            </a:r>
          </a:p>
          <a:p>
            <a:pPr marL="1143000" lvl="2" indent="-228600"/>
            <a:r>
              <a:rPr lang="en-US" altLang="en-US" sz="1600"/>
              <a:t>An itemset that contains k items</a:t>
            </a:r>
            <a:endParaRPr lang="en-US" altLang="en-US" sz="1600" b="1"/>
          </a:p>
          <a:p>
            <a:pPr marL="342900" indent="-342900"/>
            <a:r>
              <a:rPr lang="en-US" altLang="en-US" sz="2000" b="1"/>
              <a:t>Support count (</a:t>
            </a:r>
            <a:r>
              <a:rPr lang="en-US" altLang="en-US" sz="2000" b="1">
                <a:sym typeface="Symbol" pitchFamily="18" charset="2"/>
              </a:rPr>
              <a:t>)</a:t>
            </a:r>
          </a:p>
          <a:p>
            <a:pPr marL="742950" lvl="1" indent="-285750"/>
            <a:r>
              <a:rPr lang="en-US" altLang="en-US" sz="1800"/>
              <a:t>Frequency of occurrence of an itemset</a:t>
            </a:r>
          </a:p>
          <a:p>
            <a:pPr marL="742950" lvl="1" indent="-285750"/>
            <a:r>
              <a:rPr lang="en-US" altLang="en-US" sz="1800"/>
              <a:t>E.g.   </a:t>
            </a:r>
            <a:r>
              <a:rPr lang="en-US" altLang="en-US" sz="1800">
                <a:sym typeface="Symbol" pitchFamily="18" charset="2"/>
              </a:rPr>
              <a:t>({Milk, Bread,Diaper}) = 2 </a:t>
            </a:r>
            <a:endParaRPr lang="en-US" altLang="en-US" sz="1800"/>
          </a:p>
          <a:p>
            <a:pPr marL="342900" indent="-342900"/>
            <a:r>
              <a:rPr lang="en-US" altLang="en-US" sz="2000" b="1"/>
              <a:t>Support</a:t>
            </a:r>
          </a:p>
          <a:p>
            <a:pPr marL="742950" lvl="1" indent="-285750"/>
            <a:r>
              <a:rPr lang="en-US" altLang="en-US" sz="1800"/>
              <a:t>Fraction of transactions that contain an itemset</a:t>
            </a:r>
          </a:p>
          <a:p>
            <a:pPr marL="742950" lvl="1" indent="-285750"/>
            <a:r>
              <a:rPr lang="en-US" altLang="en-US" sz="1800"/>
              <a:t>E.g.   s({Milk, Bread, Diaper}) = 2/5</a:t>
            </a:r>
          </a:p>
          <a:p>
            <a:pPr marL="342900" indent="-342900"/>
            <a:r>
              <a:rPr lang="en-US" altLang="en-US" sz="2000" b="1"/>
              <a:t>Frequent Itemset</a:t>
            </a:r>
          </a:p>
          <a:p>
            <a:pPr marL="742950" lvl="1" indent="-285750"/>
            <a:r>
              <a:rPr lang="en-US" altLang="en-US" sz="1800"/>
              <a:t>An itemset whose support is greater than or equal to a </a:t>
            </a:r>
            <a:r>
              <a:rPr lang="en-US" altLang="en-US" sz="1800" i="1"/>
              <a:t>minsup</a:t>
            </a:r>
            <a:r>
              <a:rPr lang="en-US" altLang="en-US" sz="1800"/>
              <a:t> threshold</a:t>
            </a:r>
          </a:p>
        </p:txBody>
      </p:sp>
      <p:graphicFrame>
        <p:nvGraphicFramePr>
          <p:cNvPr id="6148" name="Object 45"/>
          <p:cNvGraphicFramePr>
            <a:graphicFrameLocks noGrp="1" noChangeAspect="1"/>
          </p:cNvGraphicFramePr>
          <p:nvPr>
            <p:ph type="clipArt" sz="half" idx="2"/>
          </p:nvPr>
        </p:nvGraphicFramePr>
        <p:xfrm>
          <a:off x="5410200" y="2089150"/>
          <a:ext cx="3657600" cy="2195513"/>
        </p:xfrm>
        <a:graphic>
          <a:graphicData uri="http://schemas.openxmlformats.org/presentationml/2006/ole">
            <mc:AlternateContent xmlns:mc="http://schemas.openxmlformats.org/markup-compatibility/2006">
              <mc:Choice xmlns:v="urn:schemas-microsoft-com:vml" Requires="v">
                <p:oleObj name="Document" r:id="rId3" imgW="3359338" imgH="2015504" progId="Word.Document.8">
                  <p:embed/>
                </p:oleObj>
              </mc:Choice>
              <mc:Fallback>
                <p:oleObj name="Document" r:id="rId3" imgW="3359338" imgH="2015504" progId="Word.Document.8">
                  <p:embed/>
                  <p:pic>
                    <p:nvPicPr>
                      <p:cNvPr id="6148"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089150"/>
                        <a:ext cx="3657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842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1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1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1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1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18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18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187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187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1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Definition: Association Rule</a:t>
            </a:r>
          </a:p>
        </p:txBody>
      </p:sp>
      <p:grpSp>
        <p:nvGrpSpPr>
          <p:cNvPr id="2" name="Group 23"/>
          <p:cNvGrpSpPr>
            <a:grpSpLocks/>
          </p:cNvGrpSpPr>
          <p:nvPr/>
        </p:nvGrpSpPr>
        <p:grpSpPr bwMode="auto">
          <a:xfrm>
            <a:off x="4784725" y="3733800"/>
            <a:ext cx="3978275" cy="2451100"/>
            <a:chOff x="3014" y="2304"/>
            <a:chExt cx="2574" cy="1592"/>
          </a:xfrm>
        </p:grpSpPr>
        <p:sp>
          <p:nvSpPr>
            <p:cNvPr id="7174" name="Text Box 11"/>
            <p:cNvSpPr txBox="1">
              <a:spLocks noChangeArrowheads="1"/>
            </p:cNvSpPr>
            <p:nvPr/>
          </p:nvSpPr>
          <p:spPr bwMode="auto">
            <a:xfrm>
              <a:off x="3264" y="2304"/>
              <a:ext cx="7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Example:</a:t>
              </a:r>
              <a:endParaRPr lang="en-US" altLang="en-US" b="0">
                <a:solidFill>
                  <a:srgbClr val="FF0000"/>
                </a:solidFill>
                <a:latin typeface="Times New Roman" pitchFamily="18" charset="0"/>
              </a:endParaRPr>
            </a:p>
          </p:txBody>
        </p:sp>
        <p:graphicFrame>
          <p:nvGraphicFramePr>
            <p:cNvPr id="7175" name="Object 12"/>
            <p:cNvGraphicFramePr>
              <a:graphicFrameLocks noChangeAspect="1"/>
            </p:cNvGraphicFramePr>
            <p:nvPr/>
          </p:nvGraphicFramePr>
          <p:xfrm>
            <a:off x="3711" y="2545"/>
            <a:ext cx="1877" cy="239"/>
          </p:xfrm>
          <a:graphic>
            <a:graphicData uri="http://schemas.openxmlformats.org/presentationml/2006/ole">
              <mc:AlternateContent xmlns:mc="http://schemas.openxmlformats.org/markup-compatibility/2006">
                <mc:Choice xmlns:v="urn:schemas-microsoft-com:vml" Requires="v">
                  <p:oleObj name="Equation" r:id="rId3" imgW="1574800" imgH="203200" progId="Equation.3">
                    <p:embed/>
                  </p:oleObj>
                </mc:Choice>
                <mc:Fallback>
                  <p:oleObj name="Equation" r:id="rId3" imgW="1574800" imgH="203200" progId="Equation.3">
                    <p:embed/>
                    <p:pic>
                      <p:nvPicPr>
                        <p:cNvPr id="7175"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1" y="2545"/>
                          <a:ext cx="187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13"/>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5" imgW="4318000" imgH="787400" progId="Equation.3">
                    <p:embed/>
                  </p:oleObj>
                </mc:Choice>
                <mc:Fallback>
                  <p:oleObj name="Equation" r:id="rId5" imgW="4318000" imgH="787400" progId="Equation.3">
                    <p:embed/>
                    <p:pic>
                      <p:nvPicPr>
                        <p:cNvPr id="7176"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4"/>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7" imgW="4470400" imgH="787400" progId="Equation.3">
                    <p:embed/>
                  </p:oleObj>
                </mc:Choice>
                <mc:Fallback>
                  <p:oleObj name="Equation" r:id="rId7" imgW="4470400" imgH="787400" progId="Equation.3">
                    <p:embed/>
                    <p:pic>
                      <p:nvPicPr>
                        <p:cNvPr id="7177"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0387" name="Rectangle 19"/>
          <p:cNvSpPr>
            <a:spLocks noChangeArrowheads="1"/>
          </p:cNvSpPr>
          <p:nvPr/>
        </p:nvSpPr>
        <p:spPr bwMode="auto">
          <a:xfrm>
            <a:off x="304800" y="1066800"/>
            <a:ext cx="487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r>
              <a:rPr lang="en-US" altLang="en-US" sz="2000" dirty="0"/>
              <a:t>Association Rule</a:t>
            </a:r>
          </a:p>
          <a:p>
            <a:pPr lvl="1"/>
            <a:r>
              <a:rPr lang="en-US" altLang="en-US" sz="1800" b="0" dirty="0"/>
              <a:t>An implication expression of the form X </a:t>
            </a:r>
            <a:r>
              <a:rPr lang="en-US" altLang="en-US" sz="1800" b="0" dirty="0">
                <a:sym typeface="Symbol" pitchFamily="18" charset="2"/>
              </a:rPr>
              <a:t> Y, where X and Y are </a:t>
            </a:r>
            <a:r>
              <a:rPr lang="en-US" altLang="en-US" sz="1800" b="0" dirty="0" err="1">
                <a:sym typeface="Symbol" pitchFamily="18" charset="2"/>
              </a:rPr>
              <a:t>itemsets</a:t>
            </a:r>
            <a:endParaRPr lang="en-US" altLang="en-US" sz="1800" b="0" dirty="0">
              <a:sym typeface="Symbol" pitchFamily="18" charset="2"/>
            </a:endParaRPr>
          </a:p>
          <a:p>
            <a:pPr lvl="1"/>
            <a:r>
              <a:rPr lang="en-US" altLang="en-US" sz="1800" b="0" dirty="0"/>
              <a:t>Example:</a:t>
            </a:r>
            <a:br>
              <a:rPr lang="en-US" altLang="en-US" sz="1800" b="0" dirty="0"/>
            </a:br>
            <a:r>
              <a:rPr lang="en-US" altLang="en-US" sz="1800" b="0" dirty="0"/>
              <a:t>   {Milk, Diaper} </a:t>
            </a:r>
            <a:r>
              <a:rPr lang="en-US" altLang="en-US" sz="1800" b="0" dirty="0">
                <a:sym typeface="Symbol" pitchFamily="18" charset="2"/>
              </a:rPr>
              <a:t> {Beer}</a:t>
            </a:r>
            <a:r>
              <a:rPr lang="en-US" altLang="en-US" sz="1800" b="0" dirty="0"/>
              <a:t>   </a:t>
            </a:r>
          </a:p>
          <a:p>
            <a:pPr lvl="1">
              <a:buFont typeface="Arial" charset="0"/>
              <a:buNone/>
            </a:pPr>
            <a:endParaRPr lang="en-US" altLang="en-US" sz="1800" dirty="0"/>
          </a:p>
          <a:p>
            <a:r>
              <a:rPr lang="en-US" altLang="en-US" sz="2000" dirty="0"/>
              <a:t>Rule Evaluation Metrics</a:t>
            </a:r>
            <a:endParaRPr lang="en-US" altLang="en-US" sz="2000" dirty="0">
              <a:sym typeface="Symbol" pitchFamily="18" charset="2"/>
            </a:endParaRPr>
          </a:p>
          <a:p>
            <a:pPr lvl="1"/>
            <a:r>
              <a:rPr lang="en-US" altLang="en-US" sz="1800" b="0" dirty="0"/>
              <a:t>Support (s)</a:t>
            </a:r>
          </a:p>
          <a:p>
            <a:pPr lvl="2"/>
            <a:r>
              <a:rPr lang="en-US" altLang="en-US" sz="1600" b="0" dirty="0"/>
              <a:t>Fraction of transactions that contain both X and Y</a:t>
            </a:r>
          </a:p>
          <a:p>
            <a:pPr lvl="1"/>
            <a:r>
              <a:rPr lang="en-US" altLang="en-US" sz="1800" b="0" dirty="0"/>
              <a:t>Confidence (c)</a:t>
            </a:r>
          </a:p>
          <a:p>
            <a:pPr lvl="2"/>
            <a:r>
              <a:rPr lang="en-US" altLang="en-US" sz="1600" b="0" dirty="0"/>
              <a:t>Measures how often items in Y </a:t>
            </a:r>
            <a:br>
              <a:rPr lang="en-US" altLang="en-US" sz="1600" b="0" dirty="0"/>
            </a:br>
            <a:r>
              <a:rPr lang="en-US" altLang="en-US" sz="1600" b="0" dirty="0"/>
              <a:t>appear in transactions that</a:t>
            </a:r>
            <a:br>
              <a:rPr lang="en-US" altLang="en-US" sz="1600" b="0" dirty="0"/>
            </a:br>
            <a:r>
              <a:rPr lang="en-US" altLang="en-US" sz="1600" b="0" dirty="0"/>
              <a:t>contain X</a:t>
            </a:r>
          </a:p>
        </p:txBody>
      </p:sp>
      <p:graphicFrame>
        <p:nvGraphicFramePr>
          <p:cNvPr id="7173" name="Object 21"/>
          <p:cNvGraphicFramePr>
            <a:graphicFrameLocks noGrp="1" noChangeAspect="1"/>
          </p:cNvGraphicFramePr>
          <p:nvPr>
            <p:ph idx="1"/>
          </p:nvPr>
        </p:nvGraphicFramePr>
        <p:xfrm>
          <a:off x="5413375" y="1352550"/>
          <a:ext cx="3579813" cy="2152650"/>
        </p:xfrm>
        <a:graphic>
          <a:graphicData uri="http://schemas.openxmlformats.org/presentationml/2006/ole">
            <mc:AlternateContent xmlns:mc="http://schemas.openxmlformats.org/markup-compatibility/2006">
              <mc:Choice xmlns:v="urn:schemas-microsoft-com:vml" Requires="v">
                <p:oleObj name="Document" r:id="rId9" imgW="3352666" imgH="2016134" progId="Word.Document.8">
                  <p:embed/>
                </p:oleObj>
              </mc:Choice>
              <mc:Fallback>
                <p:oleObj name="Document" r:id="rId9" imgW="3352666" imgH="2016134" progId="Word.Document.8">
                  <p:embed/>
                  <p:pic>
                    <p:nvPicPr>
                      <p:cNvPr id="7173" name="Object 2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3375" y="1352550"/>
                        <a:ext cx="3579813"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149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0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0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0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0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0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038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29D4-24E0-2F61-7943-8D7D34157C8F}"/>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53D49D2B-6FE6-E737-2C25-206C6EA92BF8}"/>
              </a:ext>
            </a:extLst>
          </p:cNvPr>
          <p:cNvSpPr>
            <a:spLocks noGrp="1"/>
          </p:cNvSpPr>
          <p:nvPr>
            <p:ph idx="1"/>
          </p:nvPr>
        </p:nvSpPr>
        <p:spPr/>
        <p:txBody>
          <a:bodyPr/>
          <a:lstStyle/>
          <a:p>
            <a:r>
              <a:rPr lang="en-US" dirty="0"/>
              <a:t>The transaction width is defined as the number of items present in a transaction.</a:t>
            </a:r>
          </a:p>
          <a:p>
            <a:r>
              <a:rPr lang="en-US" dirty="0"/>
              <a:t>A transaction </a:t>
            </a:r>
            <a:r>
              <a:rPr lang="en-US" dirty="0" err="1"/>
              <a:t>tj</a:t>
            </a:r>
            <a:r>
              <a:rPr lang="en-US" dirty="0"/>
              <a:t> is said to contain an itemset X if X is a subset of </a:t>
            </a:r>
            <a:r>
              <a:rPr lang="en-US" dirty="0" err="1"/>
              <a:t>tj</a:t>
            </a:r>
            <a:r>
              <a:rPr lang="en-US" dirty="0"/>
              <a:t> . </a:t>
            </a:r>
          </a:p>
        </p:txBody>
      </p:sp>
    </p:spTree>
    <p:extLst>
      <p:ext uri="{BB962C8B-B14F-4D97-AF65-F5344CB8AC3E}">
        <p14:creationId xmlns:p14="http://schemas.microsoft.com/office/powerpoint/2010/main" val="1197330193"/>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146506939</TotalTime>
  <Pages>3</Pages>
  <Words>5398</Words>
  <Application>Microsoft Office PowerPoint</Application>
  <PresentationFormat>On-screen Show (4:3)</PresentationFormat>
  <Paragraphs>636</Paragraphs>
  <Slides>60</Slides>
  <Notes>24</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4</vt:i4>
      </vt:variant>
      <vt:variant>
        <vt:lpstr>Slide Titles</vt:lpstr>
      </vt:variant>
      <vt:variant>
        <vt:i4>60</vt:i4>
      </vt:variant>
    </vt:vector>
  </HeadingPairs>
  <TitlesOfParts>
    <vt:vector size="81" baseType="lpstr">
      <vt:lpstr>Arial</vt:lpstr>
      <vt:lpstr>Arial</vt:lpstr>
      <vt:lpstr>CMBX10</vt:lpstr>
      <vt:lpstr>CMMI10</vt:lpstr>
      <vt:lpstr>CMMI8</vt:lpstr>
      <vt:lpstr>CMR10</vt:lpstr>
      <vt:lpstr>CMR8</vt:lpstr>
      <vt:lpstr>CMSY10</vt:lpstr>
      <vt:lpstr>CMTI10</vt:lpstr>
      <vt:lpstr>CMTT10</vt:lpstr>
      <vt:lpstr>Google Sans</vt:lpstr>
      <vt:lpstr>Monotype Sorts</vt:lpstr>
      <vt:lpstr>Symbol</vt:lpstr>
      <vt:lpstr>Tahoma</vt:lpstr>
      <vt:lpstr>Times New Roman</vt:lpstr>
      <vt:lpstr>Wingdings</vt:lpstr>
      <vt:lpstr>LC.BRev.FY97</vt:lpstr>
      <vt:lpstr>Document</vt:lpstr>
      <vt:lpstr>Equation</vt:lpstr>
      <vt:lpstr>VISIO</vt:lpstr>
      <vt:lpstr>Visio</vt:lpstr>
      <vt:lpstr>Data Mining</vt:lpstr>
      <vt:lpstr>Market Basket Transaction</vt:lpstr>
      <vt:lpstr>Association Rule Mining</vt:lpstr>
      <vt:lpstr>Issues</vt:lpstr>
      <vt:lpstr>Binary Representation</vt:lpstr>
      <vt:lpstr>Example</vt:lpstr>
      <vt:lpstr>Definition</vt:lpstr>
      <vt:lpstr>Definition: Association Rule</vt:lpstr>
      <vt:lpstr>Definition</vt:lpstr>
      <vt:lpstr>Why use support</vt:lpstr>
      <vt:lpstr>Why use confidence</vt:lpstr>
      <vt:lpstr>Caution</vt:lpstr>
      <vt:lpstr>Association Rule Mining Task</vt:lpstr>
      <vt:lpstr>Computational Complexity</vt:lpstr>
      <vt:lpstr>Example</vt:lpstr>
      <vt:lpstr>Mining Association Rules</vt:lpstr>
      <vt:lpstr>Mining Association Rules</vt:lpstr>
      <vt:lpstr>Frequent Itemset Generation</vt:lpstr>
      <vt:lpstr>Frequent Itemset Generation</vt:lpstr>
      <vt:lpstr>Frequent Itemset Generation Strategies</vt:lpstr>
      <vt:lpstr>Reducing Number of Candidates</vt:lpstr>
      <vt:lpstr>Reducing Number of Candidates</vt:lpstr>
      <vt:lpstr>Reducing Number of Candidates</vt:lpstr>
      <vt:lpstr>Monotone and Antimonotone Property</vt:lpstr>
      <vt:lpstr>Antimonotone</vt:lpstr>
      <vt:lpstr>Illustrating Apriori Principle</vt:lpstr>
      <vt:lpstr>Illustrating Apriori Principle</vt:lpstr>
      <vt:lpstr>Illustrating Apriori Principle</vt:lpstr>
      <vt:lpstr>Illustrating Apriori Principle</vt:lpstr>
      <vt:lpstr>Illustrating Apriori Principle</vt:lpstr>
      <vt:lpstr>Illustrating Apriori Principle</vt:lpstr>
      <vt:lpstr>Illustrating Apriori Principle</vt:lpstr>
      <vt:lpstr>Illustrating Apriori Principle</vt:lpstr>
      <vt:lpstr>Apriori Algorithm</vt:lpstr>
      <vt:lpstr>Characteristics</vt:lpstr>
      <vt:lpstr>Candidate Generation and Prunning</vt:lpstr>
      <vt:lpstr>Requirements (one)</vt:lpstr>
      <vt:lpstr>Requirement (two)</vt:lpstr>
      <vt:lpstr>Requirement (three)</vt:lpstr>
      <vt:lpstr>Candidate Generation: Brute-force method</vt:lpstr>
      <vt:lpstr>PowerPoint Presentation</vt:lpstr>
      <vt:lpstr>Candidate Generation: Fk-1 x Fk-1 Method</vt:lpstr>
      <vt:lpstr>Candidate Pruning</vt:lpstr>
      <vt:lpstr>PowerPoint Presentation</vt:lpstr>
      <vt:lpstr>Illustrating Apriori Principle</vt:lpstr>
      <vt:lpstr>Alternate Fk-1 x Fk-1 Method</vt:lpstr>
      <vt:lpstr>Candidate Pruning for Alternate Fk-1 x Fk-1 Method</vt:lpstr>
      <vt:lpstr>Support Counting of Candidate Itemsets</vt:lpstr>
      <vt:lpstr>Support Counting of Candidate Itemsets</vt:lpstr>
      <vt:lpstr>Support Counting: An Example</vt:lpstr>
      <vt:lpstr>Support Counting Using a Hash Tree</vt:lpstr>
      <vt:lpstr>Support Counting Using a Hash Tree</vt:lpstr>
      <vt:lpstr>Support Counting Using a Hash Tree</vt:lpstr>
      <vt:lpstr>Support Counting Using a Hash Tree</vt:lpstr>
      <vt:lpstr>Support Counting Using a Hash Tree</vt:lpstr>
      <vt:lpstr>Support Counting Using a Hash Tree</vt:lpstr>
      <vt:lpstr>Support Counting Using a Hash Tree</vt:lpstr>
      <vt:lpstr>Rule Generation</vt:lpstr>
      <vt:lpstr>Rule Generation</vt:lpstr>
      <vt:lpstr>Rule Generation for Apriori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Eesha tur babar</cp:lastModifiedBy>
  <cp:revision>557</cp:revision>
  <cp:lastPrinted>2018-02-04T02:18:57Z</cp:lastPrinted>
  <dcterms:created xsi:type="dcterms:W3CDTF">1998-03-18T13:44:31Z</dcterms:created>
  <dcterms:modified xsi:type="dcterms:W3CDTF">2024-03-15T07:12:54Z</dcterms:modified>
</cp:coreProperties>
</file>