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9144000"/>
  <p:notesSz cx="7315200" cy="9601200"/>
  <p:embeddedFontLs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j9Mw5qLmDqv4HgpcFceoZDSUnj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regular.fntdata"/><Relationship Id="rId25" Type="http://schemas.openxmlformats.org/officeDocument/2006/relationships/slide" Target="slides/slide21.xml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:notes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0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Ultra large</a:t>
            </a:r>
            <a:r>
              <a:rPr b="0" i="0" lang="en-U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i="0" lang="en-U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scale integration</a:t>
            </a:r>
            <a:r>
              <a:rPr b="0" i="0" lang="en-US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 (ULSI) is the process of embedding millions of transistors on a single silicon semiconductor microchip. </a:t>
            </a:r>
            <a:r>
              <a:rPr lang="en-US">
                <a:solidFill>
                  <a:srgbClr val="2E36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was designed to provide the greatest possible computational power from the smallest form factor of microchip or microprocessor dye.</a:t>
            </a:r>
            <a:endParaRPr/>
          </a:p>
        </p:txBody>
      </p:sp>
      <p:sp>
        <p:nvSpPr>
          <p:cNvPr id="294" name="Google Shape;294;p10:notes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1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11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are the efficient solutions:  parallel software</a:t>
            </a:r>
            <a:endParaRPr/>
          </a:p>
        </p:txBody>
      </p:sp>
      <p:sp>
        <p:nvSpPr>
          <p:cNvPr id="302" name="Google Shape;302;p11:notes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12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CPU is fast but memory isn’t, which is a mismatch in context of parallel programming.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Solution: parallel platform (increased bandwidth to memory) and combination or collection of caches</a:t>
            </a:r>
            <a:endParaRPr/>
          </a:p>
        </p:txBody>
      </p:sp>
      <p:sp>
        <p:nvSpPr>
          <p:cNvPr id="310" name="Google Shape;310;p12:notes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13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3:notes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4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14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Electronic engineering vs Software development </a:t>
            </a:r>
            <a:endParaRPr/>
          </a:p>
        </p:txBody>
      </p:sp>
      <p:sp>
        <p:nvSpPr>
          <p:cNvPr id="326" name="Google Shape;326;p14:notes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5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15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Electronic engineering vs Software development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Graphics Processing Unit: GPU</a:t>
            </a:r>
            <a:endParaRPr/>
          </a:p>
        </p:txBody>
      </p:sp>
      <p:sp>
        <p:nvSpPr>
          <p:cNvPr id="334" name="Google Shape;334;p15:notes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16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DLSF—Distributed Load Sharing facility</a:t>
            </a:r>
            <a:endParaRPr/>
          </a:p>
        </p:txBody>
      </p:sp>
      <p:sp>
        <p:nvSpPr>
          <p:cNvPr id="342" name="Google Shape;342;p16:notes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7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17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DLSF—Distributed Load Sharing facility</a:t>
            </a:r>
            <a:endParaRPr/>
          </a:p>
        </p:txBody>
      </p:sp>
      <p:sp>
        <p:nvSpPr>
          <p:cNvPr id="350" name="Google Shape;350;p17:notes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8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18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Worlds largest stock exchange in Newyork </a:t>
            </a:r>
            <a:endParaRPr/>
          </a:p>
        </p:txBody>
      </p:sp>
      <p:sp>
        <p:nvSpPr>
          <p:cNvPr id="358" name="Google Shape;358;p18:notes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19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(NIDS) are responsible for monitoring traffic on packet level. intrusion= disturbance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Convolutions, Rendering(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 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graphics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b="1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rendering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is the process by which an abstract description of a scene is converted to an image</a:t>
            </a:r>
            <a:r>
              <a:rPr lang="en-US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9:notes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0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20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Coupling and cohesion in terms of Data and operations on it. </a:t>
            </a:r>
            <a:endParaRPr/>
          </a:p>
        </p:txBody>
      </p:sp>
      <p:sp>
        <p:nvSpPr>
          <p:cNvPr id="374" name="Google Shape;374;p20:notes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1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21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1:notes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3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and when </a:t>
            </a:r>
            <a:endParaRPr/>
          </a:p>
        </p:txBody>
      </p:sp>
      <p:sp>
        <p:nvSpPr>
          <p:cNvPr id="181" name="Google Shape;181;p3:notes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4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4:notes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5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6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Parallelism requires time and effort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uniprocessor is so fast why we need parallel computing?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Good but it is just not enough because of physical and computational limitations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Solution: Standardized parallel programming environment, libraries and hardware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6:notes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7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7:notes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p8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:notes"/>
          <p:cNvSpPr/>
          <p:nvPr>
            <p:ph idx="2" type="sldImg"/>
          </p:nvPr>
        </p:nvSpPr>
        <p:spPr>
          <a:xfrm>
            <a:off x="1497013" y="1200150"/>
            <a:ext cx="4321175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9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:notes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/>
          <p:nvPr>
            <p:ph idx="10" type="dt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1" type="ftr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3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2"/>
          <p:cNvSpPr txBox="1"/>
          <p:nvPr>
            <p:ph type="title"/>
          </p:nvPr>
        </p:nvSpPr>
        <p:spPr>
          <a:xfrm>
            <a:off x="1942415" y="609600"/>
            <a:ext cx="6591985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2"/>
          <p:cNvSpPr txBox="1"/>
          <p:nvPr>
            <p:ph idx="1" type="body"/>
          </p:nvPr>
        </p:nvSpPr>
        <p:spPr>
          <a:xfrm>
            <a:off x="1942415" y="4354046"/>
            <a:ext cx="6591985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32"/>
          <p:cNvSpPr txBox="1"/>
          <p:nvPr>
            <p:ph idx="10" type="dt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2"/>
          <p:cNvSpPr txBox="1"/>
          <p:nvPr>
            <p:ph idx="11" type="ftr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2"/>
          <p:cNvSpPr/>
          <p:nvPr/>
        </p:nvSpPr>
        <p:spPr>
          <a:xfrm flipH="1" rot="10800000">
            <a:off x="58" y="3166527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2"/>
          <p:cNvSpPr txBox="1"/>
          <p:nvPr>
            <p:ph idx="12" type="sldNum"/>
          </p:nvPr>
        </p:nvSpPr>
        <p:spPr>
          <a:xfrm>
            <a:off x="511228" y="3244140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3"/>
          <p:cNvSpPr txBox="1"/>
          <p:nvPr>
            <p:ph type="title"/>
          </p:nvPr>
        </p:nvSpPr>
        <p:spPr>
          <a:xfrm>
            <a:off x="2188123" y="609600"/>
            <a:ext cx="6109587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3"/>
          <p:cNvSpPr txBox="1"/>
          <p:nvPr>
            <p:ph idx="1" type="body"/>
          </p:nvPr>
        </p:nvSpPr>
        <p:spPr>
          <a:xfrm>
            <a:off x="2415972" y="3505200"/>
            <a:ext cx="5653888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8" name="Google Shape;118;p33"/>
          <p:cNvSpPr txBox="1"/>
          <p:nvPr>
            <p:ph idx="2" type="body"/>
          </p:nvPr>
        </p:nvSpPr>
        <p:spPr>
          <a:xfrm>
            <a:off x="1942415" y="4354046"/>
            <a:ext cx="6591985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33"/>
          <p:cNvSpPr txBox="1"/>
          <p:nvPr>
            <p:ph idx="10" type="dt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3"/>
          <p:cNvSpPr txBox="1"/>
          <p:nvPr>
            <p:ph idx="11" type="ftr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3"/>
          <p:cNvSpPr/>
          <p:nvPr/>
        </p:nvSpPr>
        <p:spPr>
          <a:xfrm flipH="1" rot="10800000">
            <a:off x="58" y="3166527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3"/>
          <p:cNvSpPr txBox="1"/>
          <p:nvPr>
            <p:ph idx="12" type="sldNum"/>
          </p:nvPr>
        </p:nvSpPr>
        <p:spPr>
          <a:xfrm>
            <a:off x="511228" y="3244140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3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33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4"/>
          <p:cNvSpPr txBox="1"/>
          <p:nvPr>
            <p:ph type="title"/>
          </p:nvPr>
        </p:nvSpPr>
        <p:spPr>
          <a:xfrm>
            <a:off x="1942415" y="2438401"/>
            <a:ext cx="6591985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4"/>
          <p:cNvSpPr txBox="1"/>
          <p:nvPr>
            <p:ph idx="1" type="body"/>
          </p:nvPr>
        </p:nvSpPr>
        <p:spPr>
          <a:xfrm>
            <a:off x="1942415" y="5181600"/>
            <a:ext cx="6591985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8" name="Google Shape;128;p34"/>
          <p:cNvSpPr txBox="1"/>
          <p:nvPr>
            <p:ph idx="10" type="dt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4"/>
          <p:cNvSpPr txBox="1"/>
          <p:nvPr>
            <p:ph idx="11" type="ftr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4"/>
          <p:cNvSpPr/>
          <p:nvPr/>
        </p:nvSpPr>
        <p:spPr>
          <a:xfrm flipH="1" rot="10800000">
            <a:off x="58" y="4910660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4"/>
          <p:cNvSpPr txBox="1"/>
          <p:nvPr>
            <p:ph idx="12" type="sldNum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5"/>
          <p:cNvSpPr txBox="1"/>
          <p:nvPr>
            <p:ph type="title"/>
          </p:nvPr>
        </p:nvSpPr>
        <p:spPr>
          <a:xfrm>
            <a:off x="2188123" y="609600"/>
            <a:ext cx="6109587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5"/>
          <p:cNvSpPr txBox="1"/>
          <p:nvPr>
            <p:ph idx="1" type="body"/>
          </p:nvPr>
        </p:nvSpPr>
        <p:spPr>
          <a:xfrm>
            <a:off x="1942415" y="4343400"/>
            <a:ext cx="668829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5" name="Google Shape;135;p35"/>
          <p:cNvSpPr txBox="1"/>
          <p:nvPr>
            <p:ph idx="2" type="body"/>
          </p:nvPr>
        </p:nvSpPr>
        <p:spPr>
          <a:xfrm>
            <a:off x="1942415" y="5181600"/>
            <a:ext cx="6688292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10" type="dt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1" type="ftr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/>
          <p:nvPr/>
        </p:nvSpPr>
        <p:spPr>
          <a:xfrm flipH="1" rot="10800000">
            <a:off x="58" y="4910660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5"/>
          <p:cNvSpPr txBox="1"/>
          <p:nvPr>
            <p:ph idx="12" type="sldNum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35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35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 txBox="1"/>
          <p:nvPr>
            <p:ph type="title"/>
          </p:nvPr>
        </p:nvSpPr>
        <p:spPr>
          <a:xfrm>
            <a:off x="1942416" y="627407"/>
            <a:ext cx="6591984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6"/>
          <p:cNvSpPr txBox="1"/>
          <p:nvPr>
            <p:ph idx="1" type="body"/>
          </p:nvPr>
        </p:nvSpPr>
        <p:spPr>
          <a:xfrm>
            <a:off x="1942415" y="4343400"/>
            <a:ext cx="6591985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5" name="Google Shape;145;p36"/>
          <p:cNvSpPr txBox="1"/>
          <p:nvPr>
            <p:ph idx="2" type="body"/>
          </p:nvPr>
        </p:nvSpPr>
        <p:spPr>
          <a:xfrm>
            <a:off x="1942415" y="5181600"/>
            <a:ext cx="6591985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6" name="Google Shape;146;p36"/>
          <p:cNvSpPr txBox="1"/>
          <p:nvPr>
            <p:ph idx="10" type="dt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6"/>
          <p:cNvSpPr txBox="1"/>
          <p:nvPr>
            <p:ph idx="11" type="ftr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6"/>
          <p:cNvSpPr/>
          <p:nvPr/>
        </p:nvSpPr>
        <p:spPr>
          <a:xfrm flipH="1" rot="10800000">
            <a:off x="58" y="4910660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6"/>
          <p:cNvSpPr txBox="1"/>
          <p:nvPr>
            <p:ph idx="12" type="sldNum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7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7"/>
          <p:cNvSpPr txBox="1"/>
          <p:nvPr>
            <p:ph idx="1" type="body"/>
          </p:nvPr>
        </p:nvSpPr>
        <p:spPr>
          <a:xfrm rot="5400000">
            <a:off x="3295307" y="780707"/>
            <a:ext cx="3886200" cy="6591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3" name="Google Shape;153;p37"/>
          <p:cNvSpPr txBox="1"/>
          <p:nvPr>
            <p:ph idx="10" type="dt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7"/>
          <p:cNvSpPr txBox="1"/>
          <p:nvPr>
            <p:ph idx="11" type="ftr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7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7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8"/>
          <p:cNvSpPr txBox="1"/>
          <p:nvPr>
            <p:ph type="title"/>
          </p:nvPr>
        </p:nvSpPr>
        <p:spPr>
          <a:xfrm rot="5400000">
            <a:off x="5064693" y="2441248"/>
            <a:ext cx="5283817" cy="1656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8"/>
          <p:cNvSpPr txBox="1"/>
          <p:nvPr>
            <p:ph idx="1" type="body"/>
          </p:nvPr>
        </p:nvSpPr>
        <p:spPr>
          <a:xfrm rot="5400000">
            <a:off x="1658681" y="911140"/>
            <a:ext cx="5283817" cy="4716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60" name="Google Shape;160;p38"/>
          <p:cNvSpPr txBox="1"/>
          <p:nvPr>
            <p:ph idx="10" type="dt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8"/>
          <p:cNvSpPr txBox="1"/>
          <p:nvPr>
            <p:ph idx="11" type="ftr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8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8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/>
          <p:nvPr>
            <p:ph type="title"/>
          </p:nvPr>
        </p:nvSpPr>
        <p:spPr>
          <a:xfrm>
            <a:off x="711218" y="142188"/>
            <a:ext cx="8323551" cy="815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" type="body"/>
          </p:nvPr>
        </p:nvSpPr>
        <p:spPr>
          <a:xfrm>
            <a:off x="711218" y="1280277"/>
            <a:ext cx="8323551" cy="4987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SzPts val="2400"/>
              <a:buChar char="🠶"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🠶"/>
              <a:defRPr sz="20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🠶"/>
              <a:defRPr sz="1800"/>
            </a:lvl3pPr>
            <a:lvl4pPr indent="-330200" lvl="3" marL="1828800" algn="l">
              <a:spcBef>
                <a:spcPts val="600"/>
              </a:spcBef>
              <a:spcAft>
                <a:spcPts val="0"/>
              </a:spcAft>
              <a:buSzPts val="1600"/>
              <a:buChar char="🠶"/>
              <a:defRPr sz="1600"/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SzPts val="1400"/>
              <a:buChar char="🠶"/>
              <a:defRPr sz="1400"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0" type="dt"/>
          </p:nvPr>
        </p:nvSpPr>
        <p:spPr>
          <a:xfrm>
            <a:off x="7686261" y="6322697"/>
            <a:ext cx="1348509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1" type="ftr"/>
          </p:nvPr>
        </p:nvSpPr>
        <p:spPr>
          <a:xfrm>
            <a:off x="711218" y="6322697"/>
            <a:ext cx="62276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/>
          <p:nvPr/>
        </p:nvSpPr>
        <p:spPr>
          <a:xfrm flipH="1" rot="10800000">
            <a:off x="58" y="711188"/>
            <a:ext cx="702307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911" y="78263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1942415" y="2074562"/>
            <a:ext cx="659198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1942415" y="3581400"/>
            <a:ext cx="6591985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25"/>
          <p:cNvSpPr txBox="1"/>
          <p:nvPr>
            <p:ph idx="10" type="dt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1" type="ftr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/>
          <p:nvPr/>
        </p:nvSpPr>
        <p:spPr>
          <a:xfrm flipH="1" rot="10800000">
            <a:off x="58" y="3166527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511228" y="3244140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ctrTitle"/>
          </p:nvPr>
        </p:nvSpPr>
        <p:spPr>
          <a:xfrm>
            <a:off x="1942416" y="2514601"/>
            <a:ext cx="6600451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" type="subTitle"/>
          </p:nvPr>
        </p:nvSpPr>
        <p:spPr>
          <a:xfrm>
            <a:off x="1942416" y="4777380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" name="Google Shape;64;p26"/>
          <p:cNvSpPr txBox="1"/>
          <p:nvPr>
            <p:ph idx="10" type="dt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1" type="ftr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/>
          <p:nvPr/>
        </p:nvSpPr>
        <p:spPr>
          <a:xfrm>
            <a:off x="-31719" y="4321158"/>
            <a:ext cx="1395473" cy="781781"/>
          </a:xfrm>
          <a:custGeom>
            <a:rect b="b" l="l" r="r" t="t"/>
            <a:pathLst>
              <a:path extrusionOk="0" h="10000" w="8042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423334" y="4529541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idx="1" type="body"/>
          </p:nvPr>
        </p:nvSpPr>
        <p:spPr>
          <a:xfrm>
            <a:off x="710321" y="1280278"/>
            <a:ext cx="4126722" cy="4915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SzPts val="1800"/>
              <a:buChar char="🠶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🠶"/>
              <a:defRPr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🠶"/>
              <a:defRPr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🠶"/>
              <a:defRPr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2" type="body"/>
          </p:nvPr>
        </p:nvSpPr>
        <p:spPr>
          <a:xfrm>
            <a:off x="4969565" y="1281539"/>
            <a:ext cx="4126157" cy="4915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SzPts val="1800"/>
              <a:buChar char="🠶"/>
              <a:defRPr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🠶"/>
              <a:defRPr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🠶"/>
              <a:defRPr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🠶"/>
              <a:defRPr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7673010" y="6368709"/>
            <a:ext cx="136176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702365" y="6365849"/>
            <a:ext cx="62364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/>
          <p:nvPr/>
        </p:nvSpPr>
        <p:spPr>
          <a:xfrm flipH="1" rot="10800000">
            <a:off x="59" y="711190"/>
            <a:ext cx="70230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7"/>
          <p:cNvSpPr txBox="1"/>
          <p:nvPr>
            <p:ph idx="12" type="sldNum"/>
          </p:nvPr>
        </p:nvSpPr>
        <p:spPr>
          <a:xfrm>
            <a:off x="22162" y="78263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27"/>
          <p:cNvSpPr txBox="1"/>
          <p:nvPr>
            <p:ph type="title"/>
          </p:nvPr>
        </p:nvSpPr>
        <p:spPr>
          <a:xfrm>
            <a:off x="724468" y="142188"/>
            <a:ext cx="8310301" cy="815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8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" type="body"/>
          </p:nvPr>
        </p:nvSpPr>
        <p:spPr>
          <a:xfrm>
            <a:off x="2265352" y="2226626"/>
            <a:ext cx="287459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p28"/>
          <p:cNvSpPr txBox="1"/>
          <p:nvPr>
            <p:ph idx="2" type="body"/>
          </p:nvPr>
        </p:nvSpPr>
        <p:spPr>
          <a:xfrm>
            <a:off x="1942415" y="2802888"/>
            <a:ext cx="3197532" cy="3105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3" type="body"/>
          </p:nvPr>
        </p:nvSpPr>
        <p:spPr>
          <a:xfrm>
            <a:off x="5656154" y="2223398"/>
            <a:ext cx="28732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28"/>
          <p:cNvSpPr txBox="1"/>
          <p:nvPr>
            <p:ph idx="4" type="body"/>
          </p:nvPr>
        </p:nvSpPr>
        <p:spPr>
          <a:xfrm>
            <a:off x="5333715" y="2799660"/>
            <a:ext cx="3195680" cy="3105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0" type="dt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1" type="ftr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8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8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0" type="dt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11" type="ftr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9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9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0"/>
          <p:cNvSpPr txBox="1"/>
          <p:nvPr>
            <p:ph type="title"/>
          </p:nvPr>
        </p:nvSpPr>
        <p:spPr>
          <a:xfrm>
            <a:off x="1942415" y="446088"/>
            <a:ext cx="2629584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idx="1" type="body"/>
          </p:nvPr>
        </p:nvSpPr>
        <p:spPr>
          <a:xfrm>
            <a:off x="4743494" y="446089"/>
            <a:ext cx="3790906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2" type="body"/>
          </p:nvPr>
        </p:nvSpPr>
        <p:spPr>
          <a:xfrm>
            <a:off x="1942415" y="1598613"/>
            <a:ext cx="2629584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p30"/>
          <p:cNvSpPr txBox="1"/>
          <p:nvPr>
            <p:ph idx="10" type="dt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0"/>
          <p:cNvSpPr txBox="1"/>
          <p:nvPr>
            <p:ph idx="11" type="ftr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0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0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1"/>
          <p:cNvSpPr txBox="1"/>
          <p:nvPr>
            <p:ph type="title"/>
          </p:nvPr>
        </p:nvSpPr>
        <p:spPr>
          <a:xfrm>
            <a:off x="1942415" y="4800600"/>
            <a:ext cx="6591985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1"/>
          <p:cNvSpPr/>
          <p:nvPr>
            <p:ph idx="2" type="pic"/>
          </p:nvPr>
        </p:nvSpPr>
        <p:spPr>
          <a:xfrm>
            <a:off x="1942415" y="634965"/>
            <a:ext cx="6591985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31"/>
          <p:cNvSpPr txBox="1"/>
          <p:nvPr>
            <p:ph idx="1" type="body"/>
          </p:nvPr>
        </p:nvSpPr>
        <p:spPr>
          <a:xfrm>
            <a:off x="1942415" y="5367338"/>
            <a:ext cx="6591985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31"/>
          <p:cNvSpPr txBox="1"/>
          <p:nvPr>
            <p:ph idx="10" type="dt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1"/>
          <p:cNvSpPr txBox="1"/>
          <p:nvPr>
            <p:ph idx="11" type="ftr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1"/>
          <p:cNvSpPr/>
          <p:nvPr/>
        </p:nvSpPr>
        <p:spPr>
          <a:xfrm flipH="1" rot="10800000">
            <a:off x="58" y="4910660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1"/>
          <p:cNvSpPr txBox="1"/>
          <p:nvPr>
            <p:ph idx="12" type="sldNum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F6F6F6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2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11" name="Google Shape;11;p22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2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2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2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2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2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2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2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2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2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2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2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22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24" name="Google Shape;24;p22"/>
            <p:cNvSpPr/>
            <p:nvPr/>
          </p:nvSpPr>
          <p:spPr>
            <a:xfrm>
              <a:off x="6627813" y="195717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2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2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2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2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2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2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2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2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2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2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2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2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2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22"/>
          <p:cNvSpPr txBox="1"/>
          <p:nvPr>
            <p:ph idx="10" type="dt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22"/>
          <p:cNvSpPr txBox="1"/>
          <p:nvPr>
            <p:ph idx="11" type="ftr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22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4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"/>
          <p:cNvSpPr txBox="1"/>
          <p:nvPr>
            <p:ph idx="4294967295" type="body"/>
          </p:nvPr>
        </p:nvSpPr>
        <p:spPr>
          <a:xfrm>
            <a:off x="803717" y="1320921"/>
            <a:ext cx="8229600" cy="499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b="1" lang="en-US" sz="4400">
                <a:solidFill>
                  <a:srgbClr val="0070C0"/>
                </a:solidFill>
              </a:rPr>
              <a:t>Parallel and Distributed Computing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 sz="4400">
                <a:solidFill>
                  <a:srgbClr val="0070C0"/>
                </a:solidFill>
              </a:rPr>
              <a:t>CS3006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 sz="3200"/>
              <a:t>Lecture 1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b="1" lang="en-US" sz="3200">
                <a:solidFill>
                  <a:srgbClr val="FF0000"/>
                </a:solidFill>
              </a:rPr>
              <a:t>Introduction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 sz="3200"/>
              <a:t>14th February 2022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 sz="3200">
                <a:solidFill>
                  <a:srgbClr val="00B050"/>
                </a:solidFill>
              </a:rPr>
              <a:t>Dr. Rana Asif Rehman</a:t>
            </a:r>
            <a:endParaRPr sz="3200">
              <a:solidFill>
                <a:srgbClr val="00B050"/>
              </a:solidFill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sz="1200">
              <a:solidFill>
                <a:srgbClr val="00B050"/>
              </a:solidFill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rPr lang="en-US" sz="1200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0" name="Google Shape;170;p1"/>
          <p:cNvSpPr txBox="1"/>
          <p:nvPr>
            <p:ph idx="11" type="ftr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CS3006 - Spring 2022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 txBox="1"/>
          <p:nvPr>
            <p:ph type="title"/>
          </p:nvPr>
        </p:nvSpPr>
        <p:spPr>
          <a:xfrm>
            <a:off x="711218" y="142188"/>
            <a:ext cx="8323551" cy="815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0070C0"/>
                </a:solidFill>
              </a:rPr>
              <a:t>Motivating Parallelism</a:t>
            </a:r>
            <a:endParaRPr/>
          </a:p>
        </p:txBody>
      </p:sp>
      <p:sp>
        <p:nvSpPr>
          <p:cNvPr id="297" name="Google Shape;297;p10"/>
          <p:cNvSpPr txBox="1"/>
          <p:nvPr>
            <p:ph idx="1" type="body"/>
          </p:nvPr>
        </p:nvSpPr>
        <p:spPr>
          <a:xfrm>
            <a:off x="8912" y="1280277"/>
            <a:ext cx="9025858" cy="5232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>
                <a:solidFill>
                  <a:srgbClr val="0C0C0C"/>
                </a:solidFill>
              </a:rPr>
              <a:t>Moore’s Law 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en-US">
                <a:solidFill>
                  <a:srgbClr val="0C0C0C"/>
                </a:solidFill>
              </a:rPr>
              <a:t>Why doubling the transistors does not doubles the speed? </a:t>
            </a:r>
            <a:endParaRPr/>
          </a:p>
          <a:p>
            <a:pPr indent="-285750" lvl="1" marL="742950" rtl="0" algn="just">
              <a:spcBef>
                <a:spcPts val="600"/>
              </a:spcBef>
              <a:spcAft>
                <a:spcPts val="0"/>
              </a:spcAft>
              <a:buSzPts val="2000"/>
              <a:buChar char="🠶"/>
            </a:pPr>
            <a:r>
              <a:rPr lang="en-US">
                <a:solidFill>
                  <a:srgbClr val="0C0C0C"/>
                </a:solidFill>
              </a:rPr>
              <a:t>The answer is increase in number of transistor per processor is due to multi-core CPU’s.</a:t>
            </a:r>
            <a:endParaRPr/>
          </a:p>
          <a:p>
            <a:pPr indent="-285750" lvl="1" marL="742950" rtl="0" algn="just">
              <a:spcBef>
                <a:spcPts val="600"/>
              </a:spcBef>
              <a:spcAft>
                <a:spcPts val="0"/>
              </a:spcAft>
              <a:buSzPts val="2000"/>
              <a:buChar char="🠶"/>
            </a:pPr>
            <a:r>
              <a:rPr lang="en-US">
                <a:solidFill>
                  <a:srgbClr val="0C0C0C"/>
                </a:solidFill>
              </a:rPr>
              <a:t>It means, to follow Moore’s law,  companies had to:</a:t>
            </a:r>
            <a:endParaRPr/>
          </a:p>
          <a:p>
            <a:pPr indent="-228600" lvl="2" marL="1143000" rtl="0" algn="just">
              <a:spcBef>
                <a:spcPts val="6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solidFill>
                  <a:srgbClr val="0C0C0C"/>
                </a:solidFill>
              </a:rPr>
              <a:t>Introduce ULSI( ultra  large-scale integrations) </a:t>
            </a:r>
            <a:endParaRPr/>
          </a:p>
          <a:p>
            <a:pPr indent="-228600" lvl="2" marL="1143000" rtl="0" algn="just">
              <a:spcBef>
                <a:spcPts val="60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solidFill>
                  <a:srgbClr val="0C0C0C"/>
                </a:solidFill>
              </a:rPr>
              <a:t>And multi-core processing era.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en-US">
                <a:solidFill>
                  <a:srgbClr val="0C0C0C"/>
                </a:solidFill>
              </a:rPr>
              <a:t>Will Moore’s law hold forever?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SzPts val="2000"/>
              <a:buChar char="🠶"/>
            </a:pPr>
            <a:r>
              <a:rPr lang="en-US">
                <a:solidFill>
                  <a:srgbClr val="0C0C0C"/>
                </a:solidFill>
              </a:rPr>
              <a:t>Adding multiple cores on single chip causes heat issues.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SzPts val="2000"/>
              <a:buChar char="🠶"/>
            </a:pPr>
            <a:r>
              <a:rPr lang="en-US">
                <a:solidFill>
                  <a:srgbClr val="0C0C0C"/>
                </a:solidFill>
              </a:rPr>
              <a:t>Furthermore, increasing the number of cores, may not be able to increase speeds [Due to inter-process interactions].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SzPts val="2000"/>
              <a:buChar char="🠶"/>
            </a:pPr>
            <a:r>
              <a:rPr lang="en-US">
                <a:solidFill>
                  <a:srgbClr val="0C0C0C"/>
                </a:solidFill>
              </a:rPr>
              <a:t>Moreover, transistors would eventually reach the limits of miniaturization at atomic levels </a:t>
            </a:r>
            <a:endParaRPr/>
          </a:p>
          <a:p>
            <a:pPr indent="-158750" lvl="1" marL="742950" rtl="0" algn="just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  <a:p>
            <a:pPr indent="0" lvl="1" marL="457200" rtl="0" algn="just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58750" lvl="1" marL="742950" rtl="0" algn="just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050"/>
          </a:p>
        </p:txBody>
      </p:sp>
      <p:sp>
        <p:nvSpPr>
          <p:cNvPr id="298" name="Google Shape;298;p10"/>
          <p:cNvSpPr txBox="1"/>
          <p:nvPr>
            <p:ph idx="11" type="ftr"/>
          </p:nvPr>
        </p:nvSpPr>
        <p:spPr>
          <a:xfrm>
            <a:off x="711218" y="6322697"/>
            <a:ext cx="62276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CS3006 - Spring 2022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1"/>
          <p:cNvSpPr txBox="1"/>
          <p:nvPr>
            <p:ph type="title"/>
          </p:nvPr>
        </p:nvSpPr>
        <p:spPr>
          <a:xfrm>
            <a:off x="711218" y="142188"/>
            <a:ext cx="8323551" cy="815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0070C0"/>
                </a:solidFill>
              </a:rPr>
              <a:t>Motivating Parallelism</a:t>
            </a:r>
            <a:endParaRPr/>
          </a:p>
        </p:txBody>
      </p:sp>
      <p:sp>
        <p:nvSpPr>
          <p:cNvPr id="305" name="Google Shape;305;p11"/>
          <p:cNvSpPr txBox="1"/>
          <p:nvPr>
            <p:ph idx="1" type="body"/>
          </p:nvPr>
        </p:nvSpPr>
        <p:spPr>
          <a:xfrm>
            <a:off x="8912" y="1280277"/>
            <a:ext cx="9025858" cy="5232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>
                <a:solidFill>
                  <a:srgbClr val="0C0C0C"/>
                </a:solidFill>
              </a:rPr>
              <a:t>Moore’s Law 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en-US">
                <a:solidFill>
                  <a:srgbClr val="0C0C0C"/>
                </a:solidFill>
              </a:rPr>
              <a:t>So, we must look for efficient parallel software solutions to fulfill our future computational needs.</a:t>
            </a:r>
            <a:endParaRPr/>
          </a:p>
          <a:p>
            <a:pPr indent="-1905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en-US">
                <a:solidFill>
                  <a:srgbClr val="0C0C0C"/>
                </a:solidFill>
              </a:rPr>
              <a:t> As stated earlier, number of cores on a single chip also have some restrictions.</a:t>
            </a:r>
            <a:endParaRPr/>
          </a:p>
          <a:p>
            <a:pPr indent="-1905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en-US">
                <a:solidFill>
                  <a:srgbClr val="0C0C0C"/>
                </a:solidFill>
              </a:rPr>
              <a:t>Solution[s]?</a:t>
            </a:r>
            <a:endParaRPr/>
          </a:p>
          <a:p>
            <a:pPr indent="-285750" lvl="1" marL="742950" rtl="0" algn="just">
              <a:spcBef>
                <a:spcPts val="600"/>
              </a:spcBef>
              <a:spcAft>
                <a:spcPts val="0"/>
              </a:spcAft>
              <a:buSzPts val="2000"/>
              <a:buChar char="🠶"/>
            </a:pPr>
            <a:r>
              <a:rPr lang="en-US">
                <a:solidFill>
                  <a:srgbClr val="0C0C0C"/>
                </a:solidFill>
              </a:rPr>
              <a:t>Need to find more scalable distributed and hybrid solutions</a:t>
            </a:r>
            <a:endParaRPr/>
          </a:p>
          <a:p>
            <a:pPr indent="-1905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  <a:p>
            <a:pPr indent="-1905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  <a:p>
            <a:pPr indent="-158750" lvl="1" marL="742950" rtl="0" algn="just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  <a:p>
            <a:pPr indent="0" lvl="1" marL="457200" rtl="0" algn="just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58750" lvl="1" marL="742950" rtl="0" algn="just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050"/>
          </a:p>
        </p:txBody>
      </p:sp>
      <p:sp>
        <p:nvSpPr>
          <p:cNvPr id="306" name="Google Shape;306;p11"/>
          <p:cNvSpPr txBox="1"/>
          <p:nvPr>
            <p:ph idx="11" type="ftr"/>
          </p:nvPr>
        </p:nvSpPr>
        <p:spPr>
          <a:xfrm>
            <a:off x="711218" y="6322697"/>
            <a:ext cx="62276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CS3006 - Spring 2022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"/>
          <p:cNvSpPr txBox="1"/>
          <p:nvPr>
            <p:ph type="title"/>
          </p:nvPr>
        </p:nvSpPr>
        <p:spPr>
          <a:xfrm>
            <a:off x="711218" y="142188"/>
            <a:ext cx="8323551" cy="815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0070C0"/>
                </a:solidFill>
              </a:rPr>
              <a:t>Motivating Parallelism</a:t>
            </a:r>
            <a:endParaRPr/>
          </a:p>
        </p:txBody>
      </p:sp>
      <p:sp>
        <p:nvSpPr>
          <p:cNvPr id="313" name="Google Shape;313;p12"/>
          <p:cNvSpPr txBox="1"/>
          <p:nvPr>
            <p:ph idx="1" type="body"/>
          </p:nvPr>
        </p:nvSpPr>
        <p:spPr>
          <a:xfrm>
            <a:off x="8912" y="1280277"/>
            <a:ext cx="9025858" cy="5232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The Memory/Disk Speed Argument </a:t>
            </a:r>
            <a:endParaRPr b="1">
              <a:solidFill>
                <a:srgbClr val="0C0C0C"/>
              </a:solidFill>
            </a:endParaRPr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en-US"/>
              <a:t>While clock rates of high-end processors have increased at roughly 40% per year over the past decade, DRAM access times have only improved at the rate of roughly 10% per year over this interval. 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en-US"/>
              <a:t>This mismatch in speeds causes significant performance bottlenecks.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en-US"/>
              <a:t>Parallel platforms provide increased bandwidth to the memory system. 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en-US"/>
              <a:t>Parallel platforms also provide higher aggregate caches. 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en-US"/>
              <a:t>Some of the fastest growing applications of parallel computing utilize not their raw computational speed, rather their ability to pump data to memory and disk faster. </a:t>
            </a:r>
            <a:endParaRPr/>
          </a:p>
          <a:p>
            <a:pPr indent="-1905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  <a:p>
            <a:pPr indent="-1905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  <a:p>
            <a:pPr indent="-158750" lvl="1" marL="742950" rtl="0" algn="just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  <a:p>
            <a:pPr indent="0" lvl="1" marL="457200" rtl="0" algn="just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58750" lvl="1" marL="742950" rtl="0" algn="just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050"/>
          </a:p>
        </p:txBody>
      </p:sp>
      <p:sp>
        <p:nvSpPr>
          <p:cNvPr id="314" name="Google Shape;314;p12"/>
          <p:cNvSpPr txBox="1"/>
          <p:nvPr>
            <p:ph idx="11" type="ftr"/>
          </p:nvPr>
        </p:nvSpPr>
        <p:spPr>
          <a:xfrm>
            <a:off x="711218" y="6322697"/>
            <a:ext cx="62276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CS3006 - Spring 2022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/>
          <p:nvPr>
            <p:ph type="title"/>
          </p:nvPr>
        </p:nvSpPr>
        <p:spPr>
          <a:xfrm>
            <a:off x="711218" y="142188"/>
            <a:ext cx="8323551" cy="815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0070C0"/>
                </a:solidFill>
              </a:rPr>
              <a:t>Motivating Parallelism</a:t>
            </a:r>
            <a:endParaRPr/>
          </a:p>
        </p:txBody>
      </p:sp>
      <p:sp>
        <p:nvSpPr>
          <p:cNvPr id="321" name="Google Shape;321;p13"/>
          <p:cNvSpPr txBox="1"/>
          <p:nvPr>
            <p:ph idx="1" type="body"/>
          </p:nvPr>
        </p:nvSpPr>
        <p:spPr>
          <a:xfrm>
            <a:off x="8912" y="1280277"/>
            <a:ext cx="9025858" cy="5232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The Data Communication Argument </a:t>
            </a:r>
            <a:endParaRPr b="1">
              <a:solidFill>
                <a:srgbClr val="0C0C0C"/>
              </a:solidFill>
            </a:endParaRPr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en-US"/>
              <a:t>As the network evolves, the vision of the Internet as one large computing platform has emerged.</a:t>
            </a:r>
            <a:endParaRPr/>
          </a:p>
          <a:p>
            <a:pPr indent="-1905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en-US"/>
              <a:t>In many applications like databases and data mining problems, the volume of data is such that they cannot be moved. </a:t>
            </a:r>
            <a:endParaRPr/>
          </a:p>
          <a:p>
            <a:pPr indent="-1905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en-US"/>
              <a:t>Any analyses on this data must be performed over the network using parallel techniques</a:t>
            </a:r>
            <a:endParaRPr>
              <a:solidFill>
                <a:srgbClr val="0C0C0C"/>
              </a:solidFill>
            </a:endParaRPr>
          </a:p>
          <a:p>
            <a:pPr indent="-1905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  <a:p>
            <a:pPr indent="-158750" lvl="1" marL="742950" rtl="0" algn="just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  <a:p>
            <a:pPr indent="0" lvl="1" marL="457200" rtl="0" algn="just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58750" lvl="1" marL="742950" rtl="0" algn="just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050"/>
          </a:p>
        </p:txBody>
      </p:sp>
      <p:sp>
        <p:nvSpPr>
          <p:cNvPr id="322" name="Google Shape;322;p13"/>
          <p:cNvSpPr txBox="1"/>
          <p:nvPr>
            <p:ph idx="11" type="ftr"/>
          </p:nvPr>
        </p:nvSpPr>
        <p:spPr>
          <a:xfrm>
            <a:off x="711218" y="6322697"/>
            <a:ext cx="62276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CS3006 - Spring 2022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"/>
          <p:cNvSpPr txBox="1"/>
          <p:nvPr>
            <p:ph type="title"/>
          </p:nvPr>
        </p:nvSpPr>
        <p:spPr>
          <a:xfrm>
            <a:off x="711218" y="142188"/>
            <a:ext cx="8323551" cy="815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0070C0"/>
                </a:solidFill>
              </a:rPr>
              <a:t>Computing vs Systems</a:t>
            </a:r>
            <a:endParaRPr/>
          </a:p>
        </p:txBody>
      </p:sp>
      <p:sp>
        <p:nvSpPr>
          <p:cNvPr id="329" name="Google Shape;329;p14"/>
          <p:cNvSpPr txBox="1"/>
          <p:nvPr>
            <p:ph idx="1" type="body"/>
          </p:nvPr>
        </p:nvSpPr>
        <p:spPr>
          <a:xfrm>
            <a:off x="8912" y="1280277"/>
            <a:ext cx="9025858" cy="5232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>
                <a:solidFill>
                  <a:srgbClr val="0C0C0C"/>
                </a:solidFill>
              </a:rPr>
              <a:t>Distributed Systems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en-US">
                <a:solidFill>
                  <a:srgbClr val="0C0C0C"/>
                </a:solidFill>
              </a:rPr>
              <a:t>A collection of autonomous computers, connected through a network and distribution middleware.</a:t>
            </a:r>
            <a:endParaRPr>
              <a:solidFill>
                <a:srgbClr val="0C0C0C"/>
              </a:solidFill>
            </a:endParaRPr>
          </a:p>
          <a:p>
            <a:pPr indent="-285750" lvl="1" marL="742950" rtl="0" algn="just">
              <a:spcBef>
                <a:spcPts val="600"/>
              </a:spcBef>
              <a:spcAft>
                <a:spcPts val="0"/>
              </a:spcAft>
              <a:buSzPts val="2000"/>
              <a:buChar char="🠶"/>
            </a:pPr>
            <a:r>
              <a:rPr lang="en-US">
                <a:solidFill>
                  <a:srgbClr val="0C0C0C"/>
                </a:solidFill>
              </a:rPr>
              <a:t>This enables computers to coordinate their activities and to share the resources of the system.</a:t>
            </a:r>
            <a:endParaRPr/>
          </a:p>
          <a:p>
            <a:pPr indent="-285750" lvl="1" marL="742950" rtl="0" algn="just">
              <a:spcBef>
                <a:spcPts val="600"/>
              </a:spcBef>
              <a:spcAft>
                <a:spcPts val="0"/>
              </a:spcAft>
              <a:buSzPts val="2000"/>
              <a:buChar char="🠶"/>
            </a:pPr>
            <a:r>
              <a:rPr lang="en-US">
                <a:solidFill>
                  <a:srgbClr val="0C0C0C"/>
                </a:solidFill>
              </a:rPr>
              <a:t>The system is usually perceived as a single, integrated computing facility.</a:t>
            </a:r>
            <a:endParaRPr/>
          </a:p>
          <a:p>
            <a:pPr indent="-285750" lvl="1" marL="742950" rtl="0" algn="just">
              <a:spcBef>
                <a:spcPts val="600"/>
              </a:spcBef>
              <a:spcAft>
                <a:spcPts val="0"/>
              </a:spcAft>
              <a:buSzPts val="2000"/>
              <a:buChar char="🠶"/>
            </a:pPr>
            <a:r>
              <a:rPr lang="en-US">
                <a:solidFill>
                  <a:srgbClr val="0C0C0C"/>
                </a:solidFill>
              </a:rPr>
              <a:t>Mostly concerned with the hardware-based accelerations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1" lang="en-US">
                <a:solidFill>
                  <a:srgbClr val="0C0C0C"/>
                </a:solidFill>
              </a:rPr>
              <a:t>Distributed Computing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en-US">
                <a:solidFill>
                  <a:srgbClr val="0C0C0C"/>
                </a:solidFill>
              </a:rPr>
              <a:t>A specific use of distributed systems, to split a large and complex processing into subparts and execute them in parallel, to increase the productivity.</a:t>
            </a:r>
            <a:endParaRPr/>
          </a:p>
          <a:p>
            <a:pPr indent="-285750" lvl="1" marL="742950" rtl="0" algn="just">
              <a:spcBef>
                <a:spcPts val="600"/>
              </a:spcBef>
              <a:spcAft>
                <a:spcPts val="0"/>
              </a:spcAft>
              <a:buSzPts val="2000"/>
              <a:buChar char="🠶"/>
            </a:pPr>
            <a:r>
              <a:rPr lang="en-US">
                <a:solidFill>
                  <a:srgbClr val="0C0C0C"/>
                </a:solidFill>
              </a:rPr>
              <a:t>Computing mainly concerned with software-based accelerations (i.e., designing and implementing algorithms)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  <a:p>
            <a:pPr indent="0" lvl="1" marL="457200" rtl="0" algn="just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  <a:p>
            <a:pPr indent="-158750" lvl="1" marL="742950" rtl="0" algn="just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050">
              <a:solidFill>
                <a:srgbClr val="0C0C0C"/>
              </a:solidFill>
            </a:endParaRPr>
          </a:p>
        </p:txBody>
      </p:sp>
      <p:sp>
        <p:nvSpPr>
          <p:cNvPr id="330" name="Google Shape;330;p14"/>
          <p:cNvSpPr txBox="1"/>
          <p:nvPr>
            <p:ph idx="11" type="ftr"/>
          </p:nvPr>
        </p:nvSpPr>
        <p:spPr>
          <a:xfrm>
            <a:off x="711218" y="6322697"/>
            <a:ext cx="62276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CS3006 - Spring 2022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"/>
          <p:cNvSpPr txBox="1"/>
          <p:nvPr>
            <p:ph type="title"/>
          </p:nvPr>
        </p:nvSpPr>
        <p:spPr>
          <a:xfrm>
            <a:off x="711218" y="142188"/>
            <a:ext cx="8323551" cy="815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0070C0"/>
                </a:solidFill>
              </a:rPr>
              <a:t>Parallel vs Distributed Computing</a:t>
            </a:r>
            <a:endParaRPr/>
          </a:p>
        </p:txBody>
      </p:sp>
      <p:sp>
        <p:nvSpPr>
          <p:cNvPr id="337" name="Google Shape;337;p15"/>
          <p:cNvSpPr txBox="1"/>
          <p:nvPr>
            <p:ph idx="1" type="body"/>
          </p:nvPr>
        </p:nvSpPr>
        <p:spPr>
          <a:xfrm>
            <a:off x="8912" y="1280277"/>
            <a:ext cx="9025858" cy="5232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>
                <a:solidFill>
                  <a:srgbClr val="0C0C0C"/>
                </a:solidFill>
              </a:rPr>
              <a:t>Parallel (shared-memory) Computing 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en-US">
                <a:solidFill>
                  <a:srgbClr val="0C0C0C"/>
                </a:solidFill>
              </a:rPr>
              <a:t>The term is usually used for developing concurrent solutions for following two types of the systems:</a:t>
            </a:r>
            <a:endParaRPr/>
          </a:p>
          <a:p>
            <a:pPr indent="-457200" lvl="1" marL="914400" rtl="0" algn="just">
              <a:spcBef>
                <a:spcPts val="600"/>
              </a:spcBef>
              <a:spcAft>
                <a:spcPts val="0"/>
              </a:spcAft>
              <a:buSzPts val="2000"/>
              <a:buFont typeface="Century Gothic"/>
              <a:buAutoNum type="arabicPeriod"/>
            </a:pPr>
            <a:r>
              <a:rPr lang="en-US">
                <a:solidFill>
                  <a:srgbClr val="0C0C0C"/>
                </a:solidFill>
              </a:rPr>
              <a:t>Multi-core Architecture</a:t>
            </a:r>
            <a:endParaRPr/>
          </a:p>
          <a:p>
            <a:pPr indent="-457200" lvl="1" marL="914400" rtl="0" algn="just">
              <a:spcBef>
                <a:spcPts val="600"/>
              </a:spcBef>
              <a:spcAft>
                <a:spcPts val="0"/>
              </a:spcAft>
              <a:buSzPts val="2000"/>
              <a:buFont typeface="Century Gothic"/>
              <a:buAutoNum type="arabicPeriod"/>
            </a:pPr>
            <a:r>
              <a:rPr lang="en-US">
                <a:solidFill>
                  <a:srgbClr val="0C0C0C"/>
                </a:solidFill>
              </a:rPr>
              <a:t>Many core architectures (i.e., GPU’s)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1" lang="en-US">
                <a:solidFill>
                  <a:srgbClr val="0C0C0C"/>
                </a:solidFill>
              </a:rPr>
              <a:t>Distributed Computing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en-US">
                <a:solidFill>
                  <a:srgbClr val="0C0C0C"/>
                </a:solidFill>
              </a:rPr>
              <a:t>This type of computing is mainly concerned with developing algorithms for the distributed cluster systems.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en-US">
                <a:solidFill>
                  <a:srgbClr val="0C0C0C"/>
                </a:solidFill>
              </a:rPr>
              <a:t>Here distributed means a geographical distance between the computers without any shared-Memory.</a:t>
            </a:r>
            <a:endParaRPr>
              <a:solidFill>
                <a:srgbClr val="0C0C0C"/>
              </a:solidFill>
            </a:endParaRPr>
          </a:p>
          <a:p>
            <a:pPr indent="-158750" lvl="1" marL="742950" rtl="0" algn="just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050">
              <a:solidFill>
                <a:srgbClr val="0C0C0C"/>
              </a:solidFill>
            </a:endParaRPr>
          </a:p>
        </p:txBody>
      </p:sp>
      <p:sp>
        <p:nvSpPr>
          <p:cNvPr id="338" name="Google Shape;338;p15"/>
          <p:cNvSpPr txBox="1"/>
          <p:nvPr>
            <p:ph idx="11" type="ftr"/>
          </p:nvPr>
        </p:nvSpPr>
        <p:spPr>
          <a:xfrm>
            <a:off x="711218" y="6322697"/>
            <a:ext cx="62276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CS3006 - Spring 2022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"/>
          <p:cNvSpPr txBox="1"/>
          <p:nvPr>
            <p:ph type="title"/>
          </p:nvPr>
        </p:nvSpPr>
        <p:spPr>
          <a:xfrm>
            <a:off x="711218" y="142188"/>
            <a:ext cx="8323551" cy="815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entury Gothic"/>
              <a:buNone/>
            </a:pPr>
            <a:r>
              <a:rPr lang="en-US">
                <a:solidFill>
                  <a:srgbClr val="0070C0"/>
                </a:solidFill>
              </a:rPr>
              <a:t>Practical Applications of P&amp;D Computing</a:t>
            </a:r>
            <a:endParaRPr/>
          </a:p>
        </p:txBody>
      </p:sp>
      <p:sp>
        <p:nvSpPr>
          <p:cNvPr id="345" name="Google Shape;345;p16"/>
          <p:cNvSpPr txBox="1"/>
          <p:nvPr>
            <p:ph idx="1" type="body"/>
          </p:nvPr>
        </p:nvSpPr>
        <p:spPr>
          <a:xfrm>
            <a:off x="8912" y="1280277"/>
            <a:ext cx="9025858" cy="5232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Scientific Applications 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en-US"/>
              <a:t>Functional and structural characterization of genes and proteins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en-US"/>
              <a:t>Applications in astrophysics have explored the evolution of galaxies, thermonuclear processes, and the analysis of extremely large datasets from telescope.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en-US"/>
              <a:t>Advances in computational physics and chemistry have explored new materials, understanding of chemical pathways, and more efficient processes </a:t>
            </a:r>
            <a:endParaRPr/>
          </a:p>
          <a:p>
            <a:pPr indent="-285750" lvl="1" marL="742950" rtl="0" algn="just">
              <a:spcBef>
                <a:spcPts val="600"/>
              </a:spcBef>
              <a:spcAft>
                <a:spcPts val="0"/>
              </a:spcAft>
              <a:buSzPts val="2000"/>
              <a:buChar char="🠶"/>
            </a:pPr>
            <a:r>
              <a:rPr lang="en-US"/>
              <a:t>e.g., Large Hydron Collider (LHC) at European Organization for Nuclear Research (CERN) generates petabytes of data for a single collision.  </a:t>
            </a:r>
            <a:endParaRPr/>
          </a:p>
          <a:p>
            <a:pPr indent="-1905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</p:txBody>
      </p:sp>
      <p:sp>
        <p:nvSpPr>
          <p:cNvPr id="346" name="Google Shape;346;p16"/>
          <p:cNvSpPr txBox="1"/>
          <p:nvPr>
            <p:ph idx="11" type="ftr"/>
          </p:nvPr>
        </p:nvSpPr>
        <p:spPr>
          <a:xfrm>
            <a:off x="711218" y="6322697"/>
            <a:ext cx="62276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CS3006 - Spring 2022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"/>
          <p:cNvSpPr txBox="1"/>
          <p:nvPr>
            <p:ph type="title"/>
          </p:nvPr>
        </p:nvSpPr>
        <p:spPr>
          <a:xfrm>
            <a:off x="711218" y="142188"/>
            <a:ext cx="8323551" cy="815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entury Gothic"/>
              <a:buNone/>
            </a:pPr>
            <a:r>
              <a:rPr lang="en-US">
                <a:solidFill>
                  <a:srgbClr val="0070C0"/>
                </a:solidFill>
              </a:rPr>
              <a:t>Practical Applications of P&amp;D Computing</a:t>
            </a:r>
            <a:endParaRPr/>
          </a:p>
        </p:txBody>
      </p:sp>
      <p:sp>
        <p:nvSpPr>
          <p:cNvPr id="353" name="Google Shape;353;p17"/>
          <p:cNvSpPr txBox="1"/>
          <p:nvPr>
            <p:ph idx="1" type="body"/>
          </p:nvPr>
        </p:nvSpPr>
        <p:spPr>
          <a:xfrm>
            <a:off x="8912" y="1280277"/>
            <a:ext cx="9025858" cy="5232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Scientific Applications 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en-US"/>
              <a:t>Bioinformatics and astrophysics also present some of the most challenging problems with respect to analyzing extremely large datasets.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/>
              <a:t> 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en-US"/>
              <a:t>Weather modeling for simulating the track of a natural hazards like the extreme cyclones (storms).</a:t>
            </a:r>
            <a:endParaRPr/>
          </a:p>
          <a:p>
            <a:pPr indent="-1905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en-US"/>
              <a:t>Flood prediction </a:t>
            </a:r>
            <a:endParaRPr/>
          </a:p>
          <a:p>
            <a:pPr indent="-1905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</p:txBody>
      </p:sp>
      <p:sp>
        <p:nvSpPr>
          <p:cNvPr id="354" name="Google Shape;354;p17"/>
          <p:cNvSpPr txBox="1"/>
          <p:nvPr>
            <p:ph idx="11" type="ftr"/>
          </p:nvPr>
        </p:nvSpPr>
        <p:spPr>
          <a:xfrm>
            <a:off x="711218" y="6322697"/>
            <a:ext cx="62276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CS3006 - Spring 2022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 txBox="1"/>
          <p:nvPr>
            <p:ph type="title"/>
          </p:nvPr>
        </p:nvSpPr>
        <p:spPr>
          <a:xfrm>
            <a:off x="711218" y="142188"/>
            <a:ext cx="8323551" cy="815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entury Gothic"/>
              <a:buNone/>
            </a:pPr>
            <a:r>
              <a:rPr lang="en-US">
                <a:solidFill>
                  <a:srgbClr val="0070C0"/>
                </a:solidFill>
              </a:rPr>
              <a:t>Practical Applications of P&amp;D Computing</a:t>
            </a:r>
            <a:endParaRPr/>
          </a:p>
        </p:txBody>
      </p:sp>
      <p:sp>
        <p:nvSpPr>
          <p:cNvPr id="361" name="Google Shape;361;p18"/>
          <p:cNvSpPr txBox="1"/>
          <p:nvPr>
            <p:ph idx="1" type="body"/>
          </p:nvPr>
        </p:nvSpPr>
        <p:spPr>
          <a:xfrm>
            <a:off x="8912" y="1280277"/>
            <a:ext cx="9025858" cy="5232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Commercial Applications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en-US"/>
              <a:t>Some of the largest parallel computers power the wall street! </a:t>
            </a:r>
            <a:endParaRPr/>
          </a:p>
          <a:p>
            <a:pPr indent="-266700" lvl="0" marL="342900" rtl="0" algn="l"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en-US"/>
              <a:t>Data mining-analysis for optimizing business and marketing decisions. </a:t>
            </a:r>
            <a:endParaRPr/>
          </a:p>
          <a:p>
            <a:pPr indent="-266700" lvl="0" marL="342900" rtl="0" algn="l"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en-US"/>
              <a:t>Large scale servers (mail and web servers) are often implemented using parallel platforms. </a:t>
            </a:r>
            <a:endParaRPr/>
          </a:p>
          <a:p>
            <a:pPr indent="-266700" lvl="0" marL="342900" rtl="0" algn="l"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en-US"/>
              <a:t>Applications such as information retrieval and search are typically powered by large clusters. 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</p:txBody>
      </p:sp>
      <p:sp>
        <p:nvSpPr>
          <p:cNvPr id="362" name="Google Shape;362;p18"/>
          <p:cNvSpPr txBox="1"/>
          <p:nvPr>
            <p:ph idx="11" type="ftr"/>
          </p:nvPr>
        </p:nvSpPr>
        <p:spPr>
          <a:xfrm>
            <a:off x="711218" y="6322697"/>
            <a:ext cx="62276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CS3006 - Spring 2022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9"/>
          <p:cNvSpPr txBox="1"/>
          <p:nvPr>
            <p:ph type="title"/>
          </p:nvPr>
        </p:nvSpPr>
        <p:spPr>
          <a:xfrm>
            <a:off x="711218" y="142188"/>
            <a:ext cx="8323551" cy="815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entury Gothic"/>
              <a:buNone/>
            </a:pPr>
            <a:r>
              <a:rPr lang="en-US">
                <a:solidFill>
                  <a:srgbClr val="0070C0"/>
                </a:solidFill>
              </a:rPr>
              <a:t>Practical Applications of P&amp;D Computing</a:t>
            </a:r>
            <a:endParaRPr/>
          </a:p>
        </p:txBody>
      </p:sp>
      <p:sp>
        <p:nvSpPr>
          <p:cNvPr id="369" name="Google Shape;369;p19"/>
          <p:cNvSpPr txBox="1"/>
          <p:nvPr>
            <p:ph idx="1" type="body"/>
          </p:nvPr>
        </p:nvSpPr>
        <p:spPr>
          <a:xfrm>
            <a:off x="8912" y="1280277"/>
            <a:ext cx="9025858" cy="5232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Computer Systems Applications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en-US"/>
              <a:t>Network intrusion detection: A large amount of data needs to be analyzed and processed </a:t>
            </a:r>
            <a:endParaRPr/>
          </a:p>
          <a:p>
            <a:pPr indent="-190500" lvl="0" marL="342900" rtl="0" algn="l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en-US"/>
              <a:t>Cryptography (the art of writing or solving codes) employs parallel infrastructures and algorithms to solve complex codes. </a:t>
            </a:r>
            <a:endParaRPr/>
          </a:p>
          <a:p>
            <a:pPr indent="-190500" lvl="0" marL="342900" rtl="0" algn="l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en-US"/>
              <a:t>Graphics processing</a:t>
            </a:r>
            <a:endParaRPr sz="1200"/>
          </a:p>
          <a:p>
            <a:pPr indent="-190500" lvl="0" marL="342900" rtl="0" algn="l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en-US"/>
              <a:t>Embedded systems increasingly rely on distributed control algorithms. E.g. modern automobiles </a:t>
            </a:r>
            <a:endParaRPr sz="1200"/>
          </a:p>
          <a:p>
            <a:pPr indent="-190500" lvl="0" marL="342900" rtl="0" algn="l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</p:txBody>
      </p:sp>
      <p:sp>
        <p:nvSpPr>
          <p:cNvPr id="370" name="Google Shape;370;p19"/>
          <p:cNvSpPr txBox="1"/>
          <p:nvPr>
            <p:ph idx="11" type="ftr"/>
          </p:nvPr>
        </p:nvSpPr>
        <p:spPr>
          <a:xfrm>
            <a:off x="711218" y="6322697"/>
            <a:ext cx="62276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CS3006 - Spring 2022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"/>
          <p:cNvSpPr txBox="1"/>
          <p:nvPr>
            <p:ph type="title"/>
          </p:nvPr>
        </p:nvSpPr>
        <p:spPr>
          <a:xfrm>
            <a:off x="711218" y="142188"/>
            <a:ext cx="8323551" cy="815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0070C0"/>
                </a:solidFill>
              </a:rPr>
              <a:t>Aim of the course</a:t>
            </a:r>
            <a:endParaRPr/>
          </a:p>
        </p:txBody>
      </p:sp>
      <p:sp>
        <p:nvSpPr>
          <p:cNvPr id="176" name="Google Shape;176;p2"/>
          <p:cNvSpPr txBox="1"/>
          <p:nvPr>
            <p:ph idx="1" type="body"/>
          </p:nvPr>
        </p:nvSpPr>
        <p:spPr>
          <a:xfrm>
            <a:off x="711218" y="1280277"/>
            <a:ext cx="8323551" cy="4987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to understand the </a:t>
            </a:r>
            <a:r>
              <a:rPr lang="en-US" sz="2800">
                <a:solidFill>
                  <a:srgbClr val="FF0000"/>
                </a:solidFill>
              </a:rPr>
              <a:t>fundamental concepts</a:t>
            </a:r>
            <a:r>
              <a:rPr lang="en-US" sz="2800"/>
              <a:t> of parallel and distributed computing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design and analysis of </a:t>
            </a:r>
            <a:r>
              <a:rPr lang="en-US" sz="2800">
                <a:solidFill>
                  <a:srgbClr val="FF0000"/>
                </a:solidFill>
              </a:rPr>
              <a:t>Parallel algorithms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analyze different problems and </a:t>
            </a:r>
            <a:r>
              <a:rPr lang="en-US" sz="2800">
                <a:solidFill>
                  <a:srgbClr val="FF0000"/>
                </a:solidFill>
              </a:rPr>
              <a:t>develop parallel programming solutions </a:t>
            </a:r>
            <a:r>
              <a:rPr lang="en-US" sz="2800"/>
              <a:t>of those problems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Study the </a:t>
            </a:r>
            <a:r>
              <a:rPr lang="en-US" sz="2800">
                <a:solidFill>
                  <a:srgbClr val="FF0000"/>
                </a:solidFill>
              </a:rPr>
              <a:t>challenges of Parallel and Distributed systems</a:t>
            </a:r>
            <a:r>
              <a:rPr lang="en-US" sz="2800"/>
              <a:t> and how to cope with them </a:t>
            </a:r>
            <a:endParaRPr/>
          </a:p>
        </p:txBody>
      </p:sp>
      <p:sp>
        <p:nvSpPr>
          <p:cNvPr id="177" name="Google Shape;177;p2"/>
          <p:cNvSpPr txBox="1"/>
          <p:nvPr>
            <p:ph idx="11" type="ftr"/>
          </p:nvPr>
        </p:nvSpPr>
        <p:spPr>
          <a:xfrm>
            <a:off x="711218" y="6322697"/>
            <a:ext cx="62276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CS3006 - Spring 2022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0"/>
          <p:cNvSpPr txBox="1"/>
          <p:nvPr>
            <p:ph type="title"/>
          </p:nvPr>
        </p:nvSpPr>
        <p:spPr>
          <a:xfrm>
            <a:off x="711218" y="142188"/>
            <a:ext cx="8323551" cy="815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entury Gothic"/>
              <a:buNone/>
            </a:pPr>
            <a:r>
              <a:rPr lang="en-US">
                <a:solidFill>
                  <a:srgbClr val="0070C0"/>
                </a:solidFill>
              </a:rPr>
              <a:t>Limitations of Parallel Computing:</a:t>
            </a:r>
            <a:br>
              <a:rPr lang="en-US">
                <a:solidFill>
                  <a:srgbClr val="0070C0"/>
                </a:solidFill>
              </a:rPr>
            </a:br>
            <a:endParaRPr>
              <a:solidFill>
                <a:srgbClr val="0070C0"/>
              </a:solidFill>
            </a:endParaRPr>
          </a:p>
        </p:txBody>
      </p:sp>
      <p:sp>
        <p:nvSpPr>
          <p:cNvPr id="377" name="Google Shape;377;p20"/>
          <p:cNvSpPr txBox="1"/>
          <p:nvPr>
            <p:ph idx="1" type="body"/>
          </p:nvPr>
        </p:nvSpPr>
        <p:spPr>
          <a:xfrm>
            <a:off x="711218" y="1280277"/>
            <a:ext cx="8323551" cy="4987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en-US"/>
              <a:t>It requires designing the proper communication and synchronization mechanisms between the processes and sub-tasks.</a:t>
            </a:r>
            <a:endParaRPr/>
          </a:p>
          <a:p>
            <a:pPr indent="-190500" lvl="0" marL="342900" rtl="0" algn="l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en-US"/>
              <a:t>Exploring the proper parallelism from a problem is a hectic process. </a:t>
            </a:r>
            <a:endParaRPr/>
          </a:p>
          <a:p>
            <a:pPr indent="-190500" lvl="0" marL="342900" rtl="0" algn="l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en-US"/>
              <a:t>The program must have low coupling and high cohesion. But it’s difficult to create such programs.</a:t>
            </a:r>
            <a:endParaRPr/>
          </a:p>
          <a:p>
            <a:pPr indent="-190500" lvl="0" marL="342900" rtl="0" algn="l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en-US"/>
              <a:t>It needs relatively more technical skills to code a parallel program.</a:t>
            </a:r>
            <a:endParaRPr/>
          </a:p>
          <a:p>
            <a:pPr indent="-190500" lvl="0" marL="342900" rtl="0" algn="l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78" name="Google Shape;378;p20"/>
          <p:cNvSpPr txBox="1"/>
          <p:nvPr>
            <p:ph idx="11" type="ftr"/>
          </p:nvPr>
        </p:nvSpPr>
        <p:spPr>
          <a:xfrm>
            <a:off x="711218" y="6322697"/>
            <a:ext cx="62276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CS3006 - Spring 2022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21"/>
          <p:cNvGrpSpPr/>
          <p:nvPr/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385" name="Google Shape;385;p2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21"/>
          <p:cNvGrpSpPr/>
          <p:nvPr/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398" name="Google Shape;398;p21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0" name="Google Shape;410;p21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1"/>
          <p:cNvSpPr/>
          <p:nvPr/>
        </p:nvSpPr>
        <p:spPr>
          <a:xfrm>
            <a:off x="0" y="4323810"/>
            <a:ext cx="1308489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1"/>
          <p:cNvSpPr/>
          <p:nvPr/>
        </p:nvSpPr>
        <p:spPr>
          <a:xfrm>
            <a:off x="0" y="-786"/>
            <a:ext cx="9144000" cy="685403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3" name="Google Shape;413;p21"/>
          <p:cNvSpPr/>
          <p:nvPr/>
        </p:nvSpPr>
        <p:spPr>
          <a:xfrm>
            <a:off x="0" y="0"/>
            <a:ext cx="3479799" cy="6858000"/>
          </a:xfrm>
          <a:prstGeom prst="rect">
            <a:avLst/>
          </a:prstGeom>
          <a:solidFill>
            <a:srgbClr val="3B372A">
              <a:alpha val="8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1"/>
          <p:cNvSpPr txBox="1"/>
          <p:nvPr>
            <p:ph type="title"/>
          </p:nvPr>
        </p:nvSpPr>
        <p:spPr>
          <a:xfrm>
            <a:off x="405209" y="967417"/>
            <a:ext cx="2834152" cy="3943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3500"/>
              <a:buFont typeface="Century Gothic"/>
              <a:buNone/>
            </a:pPr>
            <a:r>
              <a:rPr lang="en-US" sz="3500">
                <a:solidFill>
                  <a:srgbClr val="FEFFFF"/>
                </a:solidFill>
              </a:rPr>
              <a:t>Questions</a:t>
            </a:r>
            <a:endParaRPr/>
          </a:p>
        </p:txBody>
      </p:sp>
      <p:sp>
        <p:nvSpPr>
          <p:cNvPr id="415" name="Google Shape;415;p21"/>
          <p:cNvSpPr/>
          <p:nvPr/>
        </p:nvSpPr>
        <p:spPr>
          <a:xfrm>
            <a:off x="0" y="5033007"/>
            <a:ext cx="4053016" cy="857047"/>
          </a:xfrm>
          <a:custGeom>
            <a:rect b="b" l="l" r="r" t="t"/>
            <a:pathLst>
              <a:path extrusionOk="0" h="163" w="1117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Help" id="416" name="Google Shape;4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0995" y="1317462"/>
            <a:ext cx="4230377" cy="4230377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1"/>
          <p:cNvSpPr txBox="1"/>
          <p:nvPr>
            <p:ph idx="11" type="ftr"/>
          </p:nvPr>
        </p:nvSpPr>
        <p:spPr>
          <a:xfrm>
            <a:off x="405209" y="6135808"/>
            <a:ext cx="256659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CS3006 - Spring 2022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"/>
          <p:cNvSpPr txBox="1"/>
          <p:nvPr>
            <p:ph type="title"/>
          </p:nvPr>
        </p:nvSpPr>
        <p:spPr>
          <a:xfrm>
            <a:off x="711218" y="142188"/>
            <a:ext cx="8323551" cy="815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0070C0"/>
                </a:solidFill>
              </a:rPr>
              <a:t>Outline</a:t>
            </a:r>
            <a:endParaRPr/>
          </a:p>
        </p:txBody>
      </p:sp>
      <p:sp>
        <p:nvSpPr>
          <p:cNvPr id="184" name="Google Shape;184;p3"/>
          <p:cNvSpPr txBox="1"/>
          <p:nvPr>
            <p:ph idx="1" type="body"/>
          </p:nvPr>
        </p:nvSpPr>
        <p:spPr>
          <a:xfrm>
            <a:off x="711218" y="1280277"/>
            <a:ext cx="8323551" cy="4987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b="1" lang="en-US"/>
              <a:t>Motivating Parallelism </a:t>
            </a:r>
            <a:endParaRPr/>
          </a:p>
          <a:p>
            <a:pPr indent="-1905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b="1" lang="en-US"/>
              <a:t>Computing vs Systems</a:t>
            </a:r>
            <a:endParaRPr/>
          </a:p>
          <a:p>
            <a:pPr indent="-1905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b="1" lang="en-US"/>
              <a:t>Parallel vs Distributed Computing</a:t>
            </a:r>
            <a:endParaRPr/>
          </a:p>
          <a:p>
            <a:pPr indent="-1905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b="1" lang="en-US"/>
              <a:t>Practical Applications of P&amp;D Computing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/>
              <a:t> 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  <a:p>
            <a:pPr indent="-1905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  <a:p>
            <a:pPr indent="-1905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  <a:p>
            <a:pPr indent="-1905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</p:txBody>
      </p:sp>
      <p:sp>
        <p:nvSpPr>
          <p:cNvPr id="185" name="Google Shape;185;p3"/>
          <p:cNvSpPr txBox="1"/>
          <p:nvPr>
            <p:ph idx="11" type="ftr"/>
          </p:nvPr>
        </p:nvSpPr>
        <p:spPr>
          <a:xfrm>
            <a:off x="711218" y="6322697"/>
            <a:ext cx="62276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CS3006 - Spring 2022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4"/>
          <p:cNvGrpSpPr/>
          <p:nvPr/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192" name="Google Shape;192;p4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4"/>
          <p:cNvGrpSpPr/>
          <p:nvPr/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205" name="Google Shape;205;p4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4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4"/>
          <p:cNvSpPr/>
          <p:nvPr/>
        </p:nvSpPr>
        <p:spPr>
          <a:xfrm>
            <a:off x="0" y="4323810"/>
            <a:ext cx="1308489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"/>
          <p:cNvSpPr/>
          <p:nvPr/>
        </p:nvSpPr>
        <p:spPr>
          <a:xfrm>
            <a:off x="1" y="0"/>
            <a:ext cx="9143999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Google Shape;220;p4"/>
          <p:cNvSpPr txBox="1"/>
          <p:nvPr>
            <p:ph type="title"/>
          </p:nvPr>
        </p:nvSpPr>
        <p:spPr>
          <a:xfrm>
            <a:off x="2138618" y="2654877"/>
            <a:ext cx="6899398" cy="9818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000"/>
              <a:buFont typeface="Century Gothic"/>
              <a:buNone/>
            </a:pPr>
            <a:r>
              <a:rPr lang="en-US" sz="5000"/>
              <a:t>Motivating Parallelism</a:t>
            </a:r>
            <a:endParaRPr/>
          </a:p>
        </p:txBody>
      </p:sp>
      <p:sp>
        <p:nvSpPr>
          <p:cNvPr id="221" name="Google Shape;221;p4"/>
          <p:cNvSpPr/>
          <p:nvPr/>
        </p:nvSpPr>
        <p:spPr>
          <a:xfrm>
            <a:off x="0" y="0"/>
            <a:ext cx="2138637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22" name="Google Shape;222;p4"/>
          <p:cNvGrpSpPr/>
          <p:nvPr/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223" name="Google Shape;223;p4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B1AB92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B1AB92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B1AB92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B1AB92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B1AB92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B1AB92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B1AB92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B1AB92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B1AB92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B1AB92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B1AB92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B1AB92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4"/>
          <p:cNvGrpSpPr/>
          <p:nvPr/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236" name="Google Shape;236;p4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58533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58533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58533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58533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58533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58533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58533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58533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58533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58533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58533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58533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4"/>
          <p:cNvSpPr/>
          <p:nvPr/>
        </p:nvSpPr>
        <p:spPr>
          <a:xfrm flipH="1" rot="10800000">
            <a:off x="-119" y="3411452"/>
            <a:ext cx="823645" cy="514066"/>
          </a:xfrm>
          <a:custGeom>
            <a:rect b="b" l="l" r="r" t="t"/>
            <a:pathLst>
              <a:path extrusionOk="0" h="10168" w="6883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"/>
          <p:cNvSpPr txBox="1"/>
          <p:nvPr>
            <p:ph idx="11" type="ftr"/>
          </p:nvPr>
        </p:nvSpPr>
        <p:spPr>
          <a:xfrm>
            <a:off x="2529796" y="6135808"/>
            <a:ext cx="51271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CS3006 - Spring 2022</a:t>
            </a:r>
            <a:endParaRPr>
              <a:solidFill>
                <a:srgbClr val="8888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"/>
          <p:cNvSpPr txBox="1"/>
          <p:nvPr>
            <p:ph type="title"/>
          </p:nvPr>
        </p:nvSpPr>
        <p:spPr>
          <a:xfrm>
            <a:off x="609600" y="275080"/>
            <a:ext cx="8001000" cy="41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entury Gothic"/>
              <a:buNone/>
            </a:pPr>
            <a:r>
              <a:rPr lang="en-US" sz="2800">
                <a:solidFill>
                  <a:srgbClr val="0070C0"/>
                </a:solidFill>
              </a:rPr>
              <a:t>Motivation for Parallel and Distributed Computing</a:t>
            </a:r>
            <a:endParaRPr/>
          </a:p>
        </p:txBody>
      </p:sp>
      <p:sp>
        <p:nvSpPr>
          <p:cNvPr id="255" name="Google Shape;255;p5"/>
          <p:cNvSpPr txBox="1"/>
          <p:nvPr>
            <p:ph idx="1" type="body"/>
          </p:nvPr>
        </p:nvSpPr>
        <p:spPr>
          <a:xfrm>
            <a:off x="609600" y="990601"/>
            <a:ext cx="8153400" cy="2942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en-US"/>
              <a:t>Uniprocessor are fast but 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SzPts val="2000"/>
              <a:buChar char="🠶"/>
            </a:pPr>
            <a:r>
              <a:rPr lang="en-US"/>
              <a:t>Some problems require too much computation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SzPts val="2000"/>
              <a:buChar char="🠶"/>
            </a:pPr>
            <a:r>
              <a:rPr lang="en-US"/>
              <a:t>Some problems use too much data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SzPts val="2000"/>
              <a:buChar char="🠶"/>
            </a:pPr>
            <a:r>
              <a:rPr lang="en-US"/>
              <a:t>Some problems have too many parameters to explore</a:t>
            </a:r>
            <a:endParaRPr/>
          </a:p>
          <a:p>
            <a:pPr indent="-158750" lvl="1" marL="74295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en-US"/>
              <a:t>For example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SzPts val="2000"/>
              <a:buChar char="🠶"/>
            </a:pPr>
            <a:r>
              <a:rPr lang="en-US"/>
              <a:t>Weather simulations, gaming, web Servers, code breaking</a:t>
            </a:r>
            <a:endParaRPr/>
          </a:p>
          <a:p>
            <a:pPr indent="0" lvl="1" marL="673100" rtl="0" algn="l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C:\Users\Faculty\Desktop\blade2-small.jpg" id="256" name="Google Shape;25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7435" y="4005063"/>
            <a:ext cx="3398981" cy="19442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Faculty\Desktop\Typhoon_Mawar_2005_computer_simulation_thumbnail.gif" id="257" name="Google Shape;25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5696" y="3861048"/>
            <a:ext cx="2593428" cy="232255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"/>
          <p:cNvSpPr txBox="1"/>
          <p:nvPr>
            <p:ph idx="11" type="ftr"/>
          </p:nvPr>
        </p:nvSpPr>
        <p:spPr>
          <a:xfrm>
            <a:off x="711218" y="6322697"/>
            <a:ext cx="62276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CS3006 - Spring 2022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"/>
          <p:cNvSpPr txBox="1"/>
          <p:nvPr>
            <p:ph type="title"/>
          </p:nvPr>
        </p:nvSpPr>
        <p:spPr>
          <a:xfrm>
            <a:off x="711218" y="142188"/>
            <a:ext cx="8323551" cy="815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0070C0"/>
                </a:solidFill>
              </a:rPr>
              <a:t>Motivating Parallelism</a:t>
            </a:r>
            <a:endParaRPr/>
          </a:p>
        </p:txBody>
      </p:sp>
      <p:sp>
        <p:nvSpPr>
          <p:cNvPr id="265" name="Google Shape;265;p6"/>
          <p:cNvSpPr txBox="1"/>
          <p:nvPr>
            <p:ph idx="1" type="body"/>
          </p:nvPr>
        </p:nvSpPr>
        <p:spPr>
          <a:xfrm>
            <a:off x="8912" y="1280277"/>
            <a:ext cx="9025858" cy="4987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ct val="100000"/>
              <a:buChar char="🠶"/>
            </a:pPr>
            <a:r>
              <a:rPr lang="en-US">
                <a:solidFill>
                  <a:srgbClr val="0C0C0C"/>
                </a:solidFill>
              </a:rPr>
              <a:t>Developing parallel hardware and software has traditionally been time and effort intensive</a:t>
            </a:r>
            <a:r>
              <a:rPr lang="en-US"/>
              <a:t>. 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050"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ct val="100000"/>
              <a:buChar char="🠶"/>
            </a:pPr>
            <a:r>
              <a:rPr lang="en-US">
                <a:solidFill>
                  <a:srgbClr val="0C0C0C"/>
                </a:solidFill>
              </a:rPr>
              <a:t>If one is to view this in the context of rapidly improving uniprocessor speeds, one is tempted to question the need for parallel computing. 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050">
              <a:solidFill>
                <a:srgbClr val="0C0C0C"/>
              </a:solidFill>
            </a:endParaRPr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ct val="100000"/>
              <a:buChar char="🠶"/>
            </a:pPr>
            <a:r>
              <a:rPr lang="en-US">
                <a:solidFill>
                  <a:srgbClr val="0C0C0C"/>
                </a:solidFill>
              </a:rPr>
              <a:t>Latest trends in hardware design indicate that uni-processors may not be able to sustain the rate of </a:t>
            </a:r>
            <a:r>
              <a:rPr i="1" lang="en-US">
                <a:solidFill>
                  <a:srgbClr val="0C0C0C"/>
                </a:solidFill>
              </a:rPr>
              <a:t>realizable</a:t>
            </a:r>
            <a:r>
              <a:rPr lang="en-US">
                <a:solidFill>
                  <a:srgbClr val="0C0C0C"/>
                </a:solidFill>
              </a:rPr>
              <a:t> performance increments in the future . 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050">
              <a:solidFill>
                <a:srgbClr val="0C0C0C"/>
              </a:solidFill>
            </a:endParaRPr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ct val="100000"/>
              <a:buChar char="🠶"/>
            </a:pPr>
            <a:r>
              <a:rPr lang="en-US">
                <a:solidFill>
                  <a:srgbClr val="0C0C0C"/>
                </a:solidFill>
              </a:rPr>
              <a:t>This is the result of a number of fundamental physical and computational limitations. 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050">
              <a:solidFill>
                <a:srgbClr val="0C0C0C"/>
              </a:solidFill>
            </a:endParaRPr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ct val="100000"/>
              <a:buChar char="🠶"/>
            </a:pPr>
            <a:r>
              <a:rPr lang="en-US">
                <a:solidFill>
                  <a:srgbClr val="0C0C0C"/>
                </a:solidFill>
              </a:rPr>
              <a:t>The emergence of standardized parallel programming environments, libraries, and hardware have significantly reduced time to develop (parallel) solution.</a:t>
            </a:r>
            <a:endParaRPr/>
          </a:p>
          <a:p>
            <a:pPr indent="-201930" lvl="0" marL="342900" rtl="0" algn="just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66" name="Google Shape;266;p6"/>
          <p:cNvSpPr txBox="1"/>
          <p:nvPr>
            <p:ph idx="11" type="ftr"/>
          </p:nvPr>
        </p:nvSpPr>
        <p:spPr>
          <a:xfrm>
            <a:off x="711218" y="6322697"/>
            <a:ext cx="62276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CS3006 - Spring 2022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"/>
          <p:cNvSpPr txBox="1"/>
          <p:nvPr>
            <p:ph type="title"/>
          </p:nvPr>
        </p:nvSpPr>
        <p:spPr>
          <a:xfrm>
            <a:off x="711218" y="142188"/>
            <a:ext cx="8323551" cy="815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0070C0"/>
                </a:solidFill>
              </a:rPr>
              <a:t>Motivating Parallelism</a:t>
            </a:r>
            <a:endParaRPr/>
          </a:p>
        </p:txBody>
      </p:sp>
      <p:sp>
        <p:nvSpPr>
          <p:cNvPr id="273" name="Google Shape;273;p7"/>
          <p:cNvSpPr txBox="1"/>
          <p:nvPr>
            <p:ph idx="1" type="body"/>
          </p:nvPr>
        </p:nvSpPr>
        <p:spPr>
          <a:xfrm>
            <a:off x="8912" y="1280277"/>
            <a:ext cx="9025858" cy="4987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>
                <a:solidFill>
                  <a:srgbClr val="0C0C0C"/>
                </a:solidFill>
              </a:rPr>
              <a:t>Moore’s Law 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en-US">
                <a:solidFill>
                  <a:srgbClr val="0C0C0C"/>
                </a:solidFill>
              </a:rPr>
              <a:t>Proposed by Gorden E. Moore in 1965 and revised in 1975</a:t>
            </a:r>
            <a:r>
              <a:rPr lang="en-US"/>
              <a:t>.</a:t>
            </a:r>
            <a:endParaRPr/>
          </a:p>
          <a:p>
            <a:pPr indent="-1905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b="1" lang="en-US"/>
              <a:t>It states that [Simplified Version]</a:t>
            </a:r>
            <a:r>
              <a:rPr lang="en-US"/>
              <a:t> 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/>
              <a:t>	“Processing speeds, or overall processing power for 	computers will double every18 months.”</a:t>
            </a:r>
            <a:endParaRPr/>
          </a:p>
          <a:p>
            <a:pPr indent="-1905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b="1" lang="en-US"/>
              <a:t> A more technically correct interpretation</a:t>
            </a:r>
            <a:r>
              <a:rPr lang="en-US"/>
              <a:t> 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/>
              <a:t>	“The number of transistors on an affordable CPU would 	double every two years [18 months].”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050"/>
          </a:p>
        </p:txBody>
      </p:sp>
      <p:sp>
        <p:nvSpPr>
          <p:cNvPr id="274" name="Google Shape;274;p7"/>
          <p:cNvSpPr txBox="1"/>
          <p:nvPr>
            <p:ph idx="11" type="ftr"/>
          </p:nvPr>
        </p:nvSpPr>
        <p:spPr>
          <a:xfrm>
            <a:off x="711218" y="6322697"/>
            <a:ext cx="62276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CS3006 - Spring 2022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"/>
          <p:cNvSpPr txBox="1"/>
          <p:nvPr>
            <p:ph idx="1" type="body"/>
          </p:nvPr>
        </p:nvSpPr>
        <p:spPr>
          <a:xfrm>
            <a:off x="711218" y="695178"/>
            <a:ext cx="815144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🠶"/>
            </a:pPr>
            <a:r>
              <a:rPr lang="en-US" sz="2000"/>
              <a:t>Number of transistors incorporated in a chip will approximately double every two years.</a:t>
            </a:r>
            <a:endParaRPr/>
          </a:p>
          <a:p>
            <a:pPr indent="-190500" lvl="0" marL="342900" rtl="0" algn="l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sz="2400"/>
          </a:p>
        </p:txBody>
      </p:sp>
      <p:sp>
        <p:nvSpPr>
          <p:cNvPr id="280" name="Google Shape;280;p8"/>
          <p:cNvSpPr txBox="1"/>
          <p:nvPr>
            <p:ph type="title"/>
          </p:nvPr>
        </p:nvSpPr>
        <p:spPr>
          <a:xfrm>
            <a:off x="711218" y="142189"/>
            <a:ext cx="8323551" cy="322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entury Gothic"/>
              <a:buNone/>
            </a:pPr>
            <a:r>
              <a:rPr lang="en-US">
                <a:solidFill>
                  <a:srgbClr val="0070C0"/>
                </a:solidFill>
              </a:rPr>
              <a:t>Moore’s law</a:t>
            </a:r>
            <a:endParaRPr/>
          </a:p>
        </p:txBody>
      </p:sp>
      <p:sp>
        <p:nvSpPr>
          <p:cNvPr id="281" name="Google Shape;281;p8"/>
          <p:cNvSpPr txBox="1"/>
          <p:nvPr>
            <p:ph idx="11" type="ftr"/>
          </p:nvPr>
        </p:nvSpPr>
        <p:spPr>
          <a:xfrm>
            <a:off x="711218" y="6322697"/>
            <a:ext cx="62276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CS3006 - Spring 2022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82" name="Google Shape;2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64566"/>
            <a:ext cx="9144000" cy="5521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9"/>
          <p:cNvSpPr txBox="1"/>
          <p:nvPr>
            <p:ph type="title"/>
          </p:nvPr>
        </p:nvSpPr>
        <p:spPr>
          <a:xfrm>
            <a:off x="711218" y="142188"/>
            <a:ext cx="8323551" cy="815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>
                <a:solidFill>
                  <a:srgbClr val="0070C0"/>
                </a:solidFill>
              </a:rPr>
              <a:t>Motivating Parallelism</a:t>
            </a:r>
            <a:endParaRPr/>
          </a:p>
        </p:txBody>
      </p:sp>
      <p:sp>
        <p:nvSpPr>
          <p:cNvPr id="289" name="Google Shape;289;p9"/>
          <p:cNvSpPr txBox="1"/>
          <p:nvPr>
            <p:ph idx="1" type="body"/>
          </p:nvPr>
        </p:nvSpPr>
        <p:spPr>
          <a:xfrm>
            <a:off x="8912" y="1280277"/>
            <a:ext cx="9025858" cy="4987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>
                <a:solidFill>
                  <a:srgbClr val="0C0C0C"/>
                </a:solidFill>
              </a:rPr>
              <a:t>Moore’s Law 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en-US">
                <a:solidFill>
                  <a:srgbClr val="0C0C0C"/>
                </a:solidFill>
              </a:rPr>
              <a:t>More computational power implicitly means more transistors.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en-US">
                <a:solidFill>
                  <a:srgbClr val="0C0C0C"/>
                </a:solidFill>
              </a:rPr>
              <a:t>Then why need second interpretation?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lang="en-US">
                <a:solidFill>
                  <a:srgbClr val="0C0C0C"/>
                </a:solidFill>
              </a:rPr>
              <a:t>Let’s have a look on empirical data from 1970 to 2009</a:t>
            </a:r>
            <a:endParaRPr/>
          </a:p>
          <a:p>
            <a:pPr indent="-285750" lvl="1" marL="742950" rtl="0" algn="just">
              <a:spcBef>
                <a:spcPts val="600"/>
              </a:spcBef>
              <a:spcAft>
                <a:spcPts val="0"/>
              </a:spcAft>
              <a:buSzPts val="2000"/>
              <a:buChar char="🠶"/>
            </a:pPr>
            <a:r>
              <a:rPr lang="en-US">
                <a:solidFill>
                  <a:srgbClr val="0C0C0C"/>
                </a:solidFill>
              </a:rPr>
              <a:t>In 1970’s (i.e., from 1970 to 1979), processor speeds ranged from 740 KHz to 8 Mhz. Difference shows that both the interpretations are correct.</a:t>
            </a:r>
            <a:endParaRPr/>
          </a:p>
          <a:p>
            <a:pPr indent="-285750" lvl="1" marL="742950" rtl="0" algn="just">
              <a:spcBef>
                <a:spcPts val="600"/>
              </a:spcBef>
              <a:spcAft>
                <a:spcPts val="0"/>
              </a:spcAft>
              <a:buSzPts val="2000"/>
              <a:buChar char="🠶"/>
            </a:pPr>
            <a:r>
              <a:rPr lang="en-US">
                <a:solidFill>
                  <a:srgbClr val="0C0C0C"/>
                </a:solidFill>
              </a:rPr>
              <a:t>From 2000 to 2009, Speeds ranged from 1.3 GHz to 2.8 GHz. </a:t>
            </a:r>
            <a:endParaRPr/>
          </a:p>
          <a:p>
            <a:pPr indent="-285750" lvl="1" marL="742950" rtl="0" algn="just">
              <a:spcBef>
                <a:spcPts val="600"/>
              </a:spcBef>
              <a:spcAft>
                <a:spcPts val="0"/>
              </a:spcAft>
              <a:buSzPts val="2000"/>
              <a:buChar char="🠶"/>
            </a:pPr>
            <a:r>
              <a:rPr lang="en-US">
                <a:solidFill>
                  <a:srgbClr val="0C0C0C"/>
                </a:solidFill>
              </a:rPr>
              <a:t>Speed difference is too low but, number of integrated transistors ranged from 37.5 million to </a:t>
            </a:r>
            <a:r>
              <a:rPr lang="en-US"/>
              <a:t>904 million.</a:t>
            </a:r>
            <a:endParaRPr/>
          </a:p>
          <a:p>
            <a:pPr indent="-285750" lvl="1" marL="742950" rtl="0" algn="just">
              <a:spcBef>
                <a:spcPts val="600"/>
              </a:spcBef>
              <a:spcAft>
                <a:spcPts val="0"/>
              </a:spcAft>
              <a:buSzPts val="2000"/>
              <a:buChar char="🠶"/>
            </a:pPr>
            <a:r>
              <a:rPr lang="en-US"/>
              <a:t>So, second interpretation is more accurate. </a:t>
            </a:r>
            <a:endParaRPr/>
          </a:p>
          <a:p>
            <a:pPr indent="0" lvl="1" marL="457200" rtl="0" algn="just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58750" lvl="1" marL="742950" rtl="0" algn="just"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050"/>
          </a:p>
        </p:txBody>
      </p:sp>
      <p:sp>
        <p:nvSpPr>
          <p:cNvPr id="290" name="Google Shape;290;p9"/>
          <p:cNvSpPr txBox="1"/>
          <p:nvPr>
            <p:ph idx="11" type="ftr"/>
          </p:nvPr>
        </p:nvSpPr>
        <p:spPr>
          <a:xfrm>
            <a:off x="711218" y="6322697"/>
            <a:ext cx="62276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CS3006 - Spring 2022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2020-01-29T06:33:20Z</dcterms:created>
  <dc:creator>Muhammad Husnain</dc:creator>
</cp:coreProperties>
</file>