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4"/>
  </p:notesMasterIdLst>
  <p:sldIdLst>
    <p:sldId id="311" r:id="rId2"/>
    <p:sldId id="283" r:id="rId3"/>
    <p:sldId id="281" r:id="rId4"/>
    <p:sldId id="305" r:id="rId5"/>
    <p:sldId id="306" r:id="rId6"/>
    <p:sldId id="387" r:id="rId7"/>
    <p:sldId id="388" r:id="rId8"/>
    <p:sldId id="382" r:id="rId9"/>
    <p:sldId id="386" r:id="rId10"/>
    <p:sldId id="383" r:id="rId11"/>
    <p:sldId id="384" r:id="rId12"/>
    <p:sldId id="385" r:id="rId13"/>
    <p:sldId id="393" r:id="rId14"/>
    <p:sldId id="394" r:id="rId15"/>
    <p:sldId id="395" r:id="rId16"/>
    <p:sldId id="396" r:id="rId17"/>
    <p:sldId id="286" r:id="rId18"/>
    <p:sldId id="389" r:id="rId19"/>
    <p:sldId id="390" r:id="rId20"/>
    <p:sldId id="280" r:id="rId21"/>
    <p:sldId id="285" r:id="rId22"/>
    <p:sldId id="398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2218" autoAdjust="0"/>
  </p:normalViewPr>
  <p:slideViewPr>
    <p:cSldViewPr snapToGrid="0">
      <p:cViewPr varScale="1">
        <p:scale>
          <a:sx n="78" d="100"/>
          <a:sy n="78" d="100"/>
        </p:scale>
        <p:origin x="1230" y="9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846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63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04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13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78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76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Bisection width is related to available bandwidth of the network when first half of network communicates with second half of the network  </a:t>
            </a:r>
          </a:p>
          <a:p>
            <a:r>
              <a:rPr lang="en-US" dirty="0"/>
              <a:t>Our performance increases as no. of dimensions increase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3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38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log(p+1)-1 floors of links in binary trees </a:t>
            </a:r>
            <a:r>
              <a:rPr lang="en-US" b="1" dirty="0">
                <a:sym typeface="Wingdings" panose="05000000000000000000" pitchFamily="2" charset="2"/>
              </a:rPr>
              <a:t>Exponential formula=</a:t>
            </a:r>
            <a:r>
              <a:rPr lang="en-US" dirty="0">
                <a:sym typeface="Wingdings" panose="05000000000000000000" pitchFamily="2" charset="2"/>
              </a:rPr>
              <a:t>2^0 + 2^1+…+2^n=2^(n+1)  -1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To solve hypercube induce concept of directed links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Star bisection= not 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⎣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p/2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⎦</a:t>
            </a:r>
            <a:r>
              <a:rPr lang="en-US" b="1" dirty="0"/>
              <a:t> but </a:t>
            </a:r>
            <a:r>
              <a:rPr lang="en-US" b="0" dirty="0"/>
              <a:t>1 because we only have one link to transfer data to second half </a:t>
            </a:r>
            <a:endParaRPr lang="en-US" dirty="0"/>
          </a:p>
          <a:p>
            <a:r>
              <a:rPr lang="en-US" dirty="0"/>
              <a:t>Determine expressions for all the interconnections</a:t>
            </a:r>
          </a:p>
          <a:p>
            <a:r>
              <a:rPr lang="en-US" dirty="0"/>
              <a:t>Discuss scalability issues</a:t>
            </a:r>
            <a:r>
              <a:rPr lang="en-US" dirty="0">
                <a:sym typeface="Wingdings" panose="05000000000000000000" pitchFamily="2" charset="2"/>
              </a:rPr>
              <a:t> How adding or removing a node effects overall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2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07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22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1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and when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Static: point to point</a:t>
            </a:r>
          </a:p>
          <a:p>
            <a:r>
              <a:rPr lang="en-US" dirty="0"/>
              <a:t>Dynamic: indirect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17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37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8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is a device that opens or closes access to certain data bank </a:t>
            </a:r>
            <a:r>
              <a:rPr lang="en-US"/>
              <a:t>or 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53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3d-weather modeling, 3d-structure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09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5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E12A6-FAA1-41F9-8156-ADCBCD3A8DED}" type="datetime1">
              <a:rPr lang="en-US" altLang="en-US" smtClean="0">
                <a:solidFill>
                  <a:srgbClr val="000000"/>
                </a:solidFill>
              </a:rPr>
              <a:t>2/28/2022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A41228-52CA-4004-B76C-820C25AFEB42}" type="datetime1">
              <a:rPr lang="en-US" altLang="en-US" smtClean="0">
                <a:solidFill>
                  <a:srgbClr val="000000"/>
                </a:solidFill>
              </a:rPr>
              <a:t>2/28/2022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76DFEC-422A-4990-A507-EF13F436F1FC}" type="datetime1">
              <a:rPr lang="en-US" altLang="en-US" smtClean="0">
                <a:solidFill>
                  <a:srgbClr val="000000"/>
                </a:solidFill>
              </a:rPr>
              <a:t>2/28/2022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1342A3-68C6-4A1F-BB5B-E6041CAB5960}" type="datetime1">
              <a:rPr lang="en-US" altLang="en-US" smtClean="0">
                <a:solidFill>
                  <a:srgbClr val="000000"/>
                </a:solidFill>
              </a:rPr>
              <a:t>2/28/2022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17A564-FDB2-46A7-88D2-480643437700}" type="datetime1">
              <a:rPr lang="en-US" altLang="en-US" smtClean="0">
                <a:solidFill>
                  <a:srgbClr val="000000"/>
                </a:solidFill>
              </a:rPr>
              <a:t>2/28/2022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F6167D-318A-4C45-98A4-4E30984B0C36}" type="datetime1">
              <a:rPr lang="en-US" altLang="en-US" smtClean="0">
                <a:solidFill>
                  <a:srgbClr val="000000"/>
                </a:solidFill>
              </a:rPr>
              <a:t>2/28/2022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C7CDCA-72D7-43ED-910E-DFF5D30E7181}" type="datetime1">
              <a:rPr lang="en-US" altLang="en-US" smtClean="0">
                <a:solidFill>
                  <a:srgbClr val="000000"/>
                </a:solidFill>
              </a:rPr>
              <a:t>2/28/2022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9ADB9F-F397-44ED-B27E-807522CB2325}" type="datetime1">
              <a:rPr lang="en-US" altLang="en-US" smtClean="0">
                <a:solidFill>
                  <a:srgbClr val="000000"/>
                </a:solidFill>
              </a:rPr>
              <a:t>2/28/2022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fld id="{B3400440-6812-403B-B81A-25EF869C8AE1}" type="datetime1">
              <a:rPr lang="en-US" altLang="en-US" smtClean="0">
                <a:solidFill>
                  <a:srgbClr val="000000"/>
                </a:solidFill>
              </a:rPr>
              <a:t>2/28/2022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CFDB7-09AE-43B1-AF77-F51B8C5E2E15}" type="datetime1">
              <a:rPr lang="en-US" altLang="en-US" smtClean="0">
                <a:solidFill>
                  <a:srgbClr val="000000"/>
                </a:solidFill>
              </a:rPr>
              <a:t>2/28/2022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fld id="{9A58BA5C-4810-4452-9DEC-FBCA111789CE}" type="datetime1">
              <a:rPr lang="en-US" altLang="en-US" smtClean="0">
                <a:solidFill>
                  <a:srgbClr val="000000"/>
                </a:solidFill>
              </a:rPr>
              <a:t>2/28/2022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264F9F-E039-42E2-A1B2-F9F20C4230BA}" type="datetime1">
              <a:rPr lang="en-US" altLang="en-US" smtClean="0">
                <a:solidFill>
                  <a:srgbClr val="000000"/>
                </a:solidFill>
              </a:rPr>
              <a:t>2/28/2022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AA3F1-410B-4067-9BE0-D360A212C34E}" type="datetime1">
              <a:rPr lang="en-US" altLang="en-US" smtClean="0">
                <a:solidFill>
                  <a:srgbClr val="000000"/>
                </a:solidFill>
              </a:rPr>
              <a:t>2/28/2022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259613-7933-4EFA-9DAD-0A514B08C359}" type="datetime1">
              <a:rPr lang="en-US" altLang="en-US" smtClean="0">
                <a:solidFill>
                  <a:srgbClr val="000000"/>
                </a:solidFill>
              </a:rPr>
              <a:t>2/28/2022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4D4AE-E678-484A-923D-4AEC6974DEF4}" type="datetime1">
              <a:rPr lang="en-US" altLang="en-US" smtClean="0">
                <a:solidFill>
                  <a:srgbClr val="000000"/>
                </a:solidFill>
              </a:rPr>
              <a:t>2/28/2022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A8AD45-B390-42B7-BD4A-4000EE8C298D}" type="datetime1">
              <a:rPr lang="en-US" altLang="en-US" smtClean="0">
                <a:solidFill>
                  <a:srgbClr val="000000"/>
                </a:solidFill>
              </a:rPr>
              <a:t>2/28/2022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83F73-21A5-441F-9061-358BD91DF9FC}" type="datetime1">
              <a:rPr lang="en-US" altLang="en-US" smtClean="0">
                <a:solidFill>
                  <a:srgbClr val="000000"/>
                </a:solidFill>
              </a:rPr>
              <a:t>2/28/2022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3717" y="1320921"/>
            <a:ext cx="8229600" cy="499745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b="1" dirty="0">
                <a:solidFill>
                  <a:srgbClr val="0070C0"/>
                </a:solidFill>
              </a:rPr>
              <a:t>Parallel and Distributed Computing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dirty="0">
                <a:solidFill>
                  <a:srgbClr val="0070C0"/>
                </a:solidFill>
              </a:rPr>
              <a:t>CS3006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2800" dirty="0"/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/>
              <a:t>Lecture 4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b="1" dirty="0">
                <a:solidFill>
                  <a:srgbClr val="FF0000"/>
                </a:solidFill>
              </a:rPr>
              <a:t>Network Topologies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/>
              <a:t>28th February 2022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3200" dirty="0"/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 err="1">
                <a:solidFill>
                  <a:srgbClr val="00B050"/>
                </a:solidFill>
              </a:rPr>
              <a:t>Dr.</a:t>
            </a:r>
            <a:r>
              <a:rPr lang="en-GB" sz="3200" dirty="0">
                <a:solidFill>
                  <a:srgbClr val="00B050"/>
                </a:solidFill>
              </a:rPr>
              <a:t> </a:t>
            </a:r>
            <a:r>
              <a:rPr lang="en-GB" sz="3200" dirty="0" err="1">
                <a:solidFill>
                  <a:srgbClr val="00B050"/>
                </a:solidFill>
              </a:rPr>
              <a:t>Rana</a:t>
            </a:r>
            <a:r>
              <a:rPr lang="en-GB" sz="3200" dirty="0">
                <a:solidFill>
                  <a:srgbClr val="00B050"/>
                </a:solidFill>
              </a:rPr>
              <a:t> </a:t>
            </a:r>
            <a:r>
              <a:rPr lang="en-GB" sz="3200" dirty="0" err="1">
                <a:solidFill>
                  <a:srgbClr val="00B050"/>
                </a:solidFill>
              </a:rPr>
              <a:t>Asif</a:t>
            </a:r>
            <a:r>
              <a:rPr lang="en-GB" sz="3200" dirty="0">
                <a:solidFill>
                  <a:srgbClr val="00B050"/>
                </a:solidFill>
              </a:rPr>
              <a:t> </a:t>
            </a:r>
            <a:r>
              <a:rPr lang="en-GB" sz="3200" dirty="0" err="1">
                <a:solidFill>
                  <a:srgbClr val="00B050"/>
                </a:solidFill>
              </a:rPr>
              <a:t>Rehman</a:t>
            </a:r>
            <a:endParaRPr lang="en-GB" sz="3200" dirty="0">
              <a:solidFill>
                <a:srgbClr val="00B050"/>
              </a:solidFill>
            </a:endParaRPr>
          </a:p>
          <a:p>
            <a:pPr marL="0" indent="0" algn="r">
              <a:buFont typeface="Monotype Sorts" pitchFamily="-84" charset="2"/>
              <a:buNone/>
              <a:defRPr/>
            </a:pPr>
            <a:endParaRPr lang="en-GB" sz="1200" dirty="0">
              <a:solidFill>
                <a:srgbClr val="00B050"/>
              </a:solidFill>
            </a:endParaRPr>
          </a:p>
          <a:p>
            <a:pPr marL="0" indent="0" algn="r">
              <a:buFont typeface="Monotype Sorts" pitchFamily="-84" charset="2"/>
              <a:buNone/>
              <a:defRPr/>
            </a:pPr>
            <a:r>
              <a:rPr lang="en-GB" sz="1200" dirty="0"/>
              <a:t> 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cy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89" y="142188"/>
            <a:ext cx="855011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Network Topologies: </a:t>
            </a:r>
            <a:br>
              <a:rPr lang="en-US" altLang="en-US" dirty="0"/>
            </a:br>
            <a:r>
              <a:rPr lang="en-US" altLang="en-US" dirty="0"/>
              <a:t>Linear Arrays, Meshes, and </a:t>
            </a:r>
            <a:r>
              <a:rPr lang="en-US" altLang="en-US" i="1" dirty="0"/>
              <a:t>k-d</a:t>
            </a:r>
            <a:r>
              <a:rPr lang="en-US" altLang="en-US" dirty="0"/>
              <a:t> Meshes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427235"/>
            <a:ext cx="8323551" cy="557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Mesh</a:t>
            </a:r>
          </a:p>
          <a:p>
            <a:r>
              <a:rPr lang="en-US" altLang="en-US" dirty="0"/>
              <a:t>A generalization has nodes with 4 neighbors, to the north, south, east, and west.</a:t>
            </a:r>
          </a:p>
          <a:p>
            <a:r>
              <a:rPr lang="en-US" altLang="en-US" dirty="0"/>
              <a:t>A further generalization to </a:t>
            </a:r>
            <a:r>
              <a:rPr lang="en-US" altLang="en-US" i="1" dirty="0"/>
              <a:t>d</a:t>
            </a:r>
            <a:r>
              <a:rPr lang="en-US" altLang="en-US" dirty="0"/>
              <a:t> dimensions has nodes with </a:t>
            </a:r>
            <a:r>
              <a:rPr lang="en-US" altLang="en-US" i="1" dirty="0"/>
              <a:t>2d</a:t>
            </a:r>
            <a:r>
              <a:rPr lang="en-US" altLang="en-US" dirty="0"/>
              <a:t> neighbors (i.e., 6 neighbors in case of 3d cube).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5" descr="meshes">
            <a:extLst>
              <a:ext uri="{FF2B5EF4-FFF2-40B4-BE49-F238E27FC236}">
                <a16:creationId xmlns:a16="http://schemas.microsoft.com/office/drawing/2014/main" id="{3312343E-E782-4F5F-8A2F-9EB574E43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6" t="-3999" r="-1256" b="-3999"/>
          <a:stretch>
            <a:fillRect/>
          </a:stretch>
        </p:blipFill>
        <p:spPr>
          <a:xfrm>
            <a:off x="1227171" y="3869870"/>
            <a:ext cx="7372397" cy="199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70E1B8E7-3959-40FC-A07F-FDB7B28D0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69" y="5705398"/>
            <a:ext cx="7696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Two and three dimensional meshes: (a) 2-D mesh with no wraparound; (b) 2-D mesh with wraparound link (2-D torus); and (c) a 3-D mesh with no wraparound.</a:t>
            </a:r>
          </a:p>
        </p:txBody>
      </p:sp>
    </p:spTree>
    <p:extLst>
      <p:ext uri="{BB962C8B-B14F-4D97-AF65-F5344CB8AC3E}">
        <p14:creationId xmlns:p14="http://schemas.microsoft.com/office/powerpoint/2010/main" val="12227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89" y="142188"/>
            <a:ext cx="855011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/>
              <a:t>Network Topologies: </a:t>
            </a:r>
            <a:br>
              <a:rPr lang="en-US" altLang="en-US"/>
            </a:br>
            <a:r>
              <a:rPr lang="en-US" altLang="en-US"/>
              <a:t>Linear Arrays, Meshes, and </a:t>
            </a:r>
            <a:r>
              <a:rPr lang="en-US" altLang="en-US" i="1"/>
              <a:t>k-d</a:t>
            </a:r>
            <a:r>
              <a:rPr lang="en-US" altLang="en-US"/>
              <a:t> Meshes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147758"/>
            <a:ext cx="8323551" cy="5693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Hypercube</a:t>
            </a:r>
          </a:p>
          <a:p>
            <a:r>
              <a:rPr lang="en-US" altLang="en-US" dirty="0"/>
              <a:t>The hypercube has two nodes along each dimension except </a:t>
            </a:r>
            <a:r>
              <a:rPr lang="en-US" altLang="en-US" i="1" dirty="0"/>
              <a:t>0d</a:t>
            </a:r>
            <a:r>
              <a:rPr lang="en-US" altLang="en-US" dirty="0"/>
              <a:t> hypercube.</a:t>
            </a:r>
          </a:p>
          <a:p>
            <a:r>
              <a:rPr lang="en-US" altLang="en-US" dirty="0"/>
              <a:t> </a:t>
            </a:r>
            <a:r>
              <a:rPr lang="en-US" altLang="en-US" i="1" dirty="0"/>
              <a:t>d = log p (dimensions = log(nodes))</a:t>
            </a:r>
            <a:endParaRPr lang="en-US" altLang="en-US" dirty="0"/>
          </a:p>
          <a:p>
            <a:r>
              <a:rPr lang="en-US" altLang="en-US" dirty="0"/>
              <a:t>The distance between any two nodes is at most </a:t>
            </a:r>
            <a:r>
              <a:rPr lang="en-US" altLang="en-US" i="1" dirty="0"/>
              <a:t>log p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Each node has </a:t>
            </a:r>
            <a:r>
              <a:rPr lang="en-US" altLang="en-US" i="1" dirty="0"/>
              <a:t>log p</a:t>
            </a:r>
            <a:r>
              <a:rPr lang="en-US" altLang="en-US" dirty="0"/>
              <a:t> neighbors.</a:t>
            </a:r>
          </a:p>
          <a:p>
            <a:r>
              <a:rPr lang="en-US" altLang="en-US" dirty="0"/>
              <a:t>The distance between two nodes is given by the number of bit positions at which the two nodes differ.</a:t>
            </a:r>
          </a:p>
          <a:p>
            <a:r>
              <a:rPr lang="en-US" altLang="en-US" dirty="0"/>
              <a:t>Rule of thumb is: “d-dimensional hypercube can be constructed by connecting corresponding nodes of two (d-1)-dimensional hypercubes”</a:t>
            </a:r>
          </a:p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3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89" y="142188"/>
            <a:ext cx="855011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/>
              <a:t>Network Topologies: </a:t>
            </a:r>
            <a:br>
              <a:rPr lang="en-US" altLang="en-US"/>
            </a:br>
            <a:r>
              <a:rPr lang="en-US" altLang="en-US"/>
              <a:t>Linear Arrays, Meshes, and </a:t>
            </a:r>
            <a:r>
              <a:rPr lang="en-US" altLang="en-US" i="1"/>
              <a:t>k-d</a:t>
            </a:r>
            <a:r>
              <a:rPr lang="en-US" altLang="en-US"/>
              <a:t> Meshes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5" descr="cubes">
            <a:extLst>
              <a:ext uri="{FF2B5EF4-FFF2-40B4-BE49-F238E27FC236}">
                <a16:creationId xmlns:a16="http://schemas.microsoft.com/office/drawing/2014/main" id="{B0965CA9-1E59-4394-9674-F8B4AA49A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4" t="-1323" r="-1384" b="-1323"/>
          <a:stretch>
            <a:fillRect/>
          </a:stretch>
        </p:blipFill>
        <p:spPr>
          <a:xfrm>
            <a:off x="593889" y="1282544"/>
            <a:ext cx="8291910" cy="52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10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89" y="142188"/>
            <a:ext cx="855011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/>
              <a:t>Network Topologies: </a:t>
            </a:r>
            <a:br>
              <a:rPr lang="en-US" altLang="en-US"/>
            </a:br>
            <a:r>
              <a:rPr lang="en-US" altLang="en-US"/>
              <a:t>Tree based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89" y="1280277"/>
            <a:ext cx="8323551" cy="5577723"/>
          </a:xfrm>
        </p:spPr>
        <p:txBody>
          <a:bodyPr>
            <a:normAutofit/>
          </a:bodyPr>
          <a:lstStyle/>
          <a:p>
            <a:r>
              <a:rPr lang="en-US" altLang="en-US" dirty="0"/>
              <a:t>A tree network is one in which there is one path between any pair of nodes</a:t>
            </a:r>
          </a:p>
          <a:p>
            <a:r>
              <a:rPr lang="en-US" altLang="en-US" dirty="0"/>
              <a:t>Linear arrays and star-connected networks are special cases of tree-based networks</a:t>
            </a:r>
          </a:p>
          <a:p>
            <a:r>
              <a:rPr lang="en-US" altLang="en-US" dirty="0"/>
              <a:t>In static tree network, each node represent a processing element</a:t>
            </a:r>
          </a:p>
          <a:p>
            <a:r>
              <a:rPr lang="en-US" altLang="en-US" dirty="0"/>
              <a:t>In dynamic tree network, leaf nodes represent processing element while internal nodes are switching elements. </a:t>
            </a:r>
          </a:p>
          <a:p>
            <a:r>
              <a:rPr lang="en-US" altLang="en-US" dirty="0"/>
              <a:t>The source node sends the message up the tree until it reaches the node at the root of the smallest subtree containing both the source and destination nodes.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150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89" y="142188"/>
            <a:ext cx="855011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/>
              <a:t>Network Topologies: </a:t>
            </a:r>
            <a:br>
              <a:rPr lang="en-US" altLang="en-US"/>
            </a:br>
            <a:r>
              <a:rPr lang="en-US" altLang="en-US"/>
              <a:t>Tree based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89" y="1280277"/>
            <a:ext cx="8323551" cy="557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Complete Binary Tree</a:t>
            </a:r>
          </a:p>
          <a:p>
            <a:pPr marL="0" indent="0">
              <a:buNone/>
            </a:pPr>
            <a:endParaRPr lang="en-US" alt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7FB21EE-DFAB-43F6-850C-DDA4A5185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066" y="5385498"/>
            <a:ext cx="764018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Complete binary tree networks: (a) a static tree network; and (b) a dynamic tree network.</a:t>
            </a:r>
          </a:p>
        </p:txBody>
      </p:sp>
      <p:pic>
        <p:nvPicPr>
          <p:cNvPr id="8" name="Picture 8" descr="fig-ICNs-tree">
            <a:extLst>
              <a:ext uri="{FF2B5EF4-FFF2-40B4-BE49-F238E27FC236}">
                <a16:creationId xmlns:a16="http://schemas.microsoft.com/office/drawing/2014/main" id="{06229A22-DE73-4CCC-9143-532036417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6" t="-3810" r="-1636" b="-3810"/>
          <a:stretch>
            <a:fillRect/>
          </a:stretch>
        </p:blipFill>
        <p:spPr>
          <a:xfrm>
            <a:off x="593889" y="1681843"/>
            <a:ext cx="8271497" cy="37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355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89" y="142188"/>
            <a:ext cx="855011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/>
              <a:t>Network Topologies: </a:t>
            </a:r>
            <a:br>
              <a:rPr lang="en-US" altLang="en-US"/>
            </a:br>
            <a:r>
              <a:rPr lang="en-US" altLang="en-US"/>
              <a:t>Tree based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89" y="1280277"/>
            <a:ext cx="8323551" cy="557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Properties of Complete Binary Tree Network</a:t>
            </a:r>
          </a:p>
          <a:p>
            <a:r>
              <a:rPr lang="en-US" altLang="en-US" dirty="0"/>
              <a:t>The distance between any two nodes is no more than </a:t>
            </a:r>
            <a:r>
              <a:rPr lang="en-US" altLang="en-US" i="1" dirty="0"/>
              <a:t>2logp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Links higher up the tree potentially carry more traffic than those at the lower levels. </a:t>
            </a:r>
          </a:p>
          <a:p>
            <a:endParaRPr lang="en-US" altLang="en-US" dirty="0"/>
          </a:p>
          <a:p>
            <a:r>
              <a:rPr lang="en-US" altLang="en-US" dirty="0"/>
              <a:t>For this reason, a variant called a fat-tree, fattens the links as we go up the tree. </a:t>
            </a:r>
          </a:p>
          <a:p>
            <a:endParaRPr lang="en-US" altLang="en-US" dirty="0"/>
          </a:p>
          <a:p>
            <a:r>
              <a:rPr lang="en-US" altLang="en-US" dirty="0"/>
              <a:t>Trees can be laid out in 2D with no wire crossings. This is an attractive property of trees. </a:t>
            </a:r>
          </a:p>
          <a:p>
            <a:pPr marL="0" indent="0">
              <a:buNone/>
            </a:pPr>
            <a:endParaRPr lang="en-US" alt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28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89" y="142188"/>
            <a:ext cx="855011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/>
              <a:t>Network Topologies: </a:t>
            </a:r>
            <a:br>
              <a:rPr lang="en-US" altLang="en-US"/>
            </a:br>
            <a:r>
              <a:rPr lang="en-US" altLang="en-US"/>
              <a:t>Tree based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89" y="1280277"/>
            <a:ext cx="8323551" cy="557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Properties of Complete Binary Tree Network</a:t>
            </a:r>
          </a:p>
          <a:p>
            <a:pPr marL="0" indent="0">
              <a:buNone/>
            </a:pPr>
            <a:endParaRPr lang="en-US" alt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876E74-E9D2-460F-B594-0C032B5A1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181600"/>
            <a:ext cx="4933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A fat tree network of 16 processing nodes.</a:t>
            </a:r>
          </a:p>
        </p:txBody>
      </p:sp>
      <p:pic>
        <p:nvPicPr>
          <p:cNvPr id="8" name="Picture 5" descr="fat-tree">
            <a:extLst>
              <a:ext uri="{FF2B5EF4-FFF2-40B4-BE49-F238E27FC236}">
                <a16:creationId xmlns:a16="http://schemas.microsoft.com/office/drawing/2014/main" id="{1F69F406-A8B1-417A-9F1E-6459A4580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8" t="-5295" r="-1978" b="-5295"/>
          <a:stretch>
            <a:fillRect/>
          </a:stretch>
        </p:blipFill>
        <p:spPr>
          <a:xfrm>
            <a:off x="544276" y="1718494"/>
            <a:ext cx="8005835" cy="318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07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/>
              <a:t>Evaluating Static Interconnections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i="1" dirty="0"/>
              <a:t>The parameters to evaluate a static interconnection:-  </a:t>
            </a:r>
          </a:p>
          <a:p>
            <a:r>
              <a:rPr lang="en-US" altLang="en-US" b="1" i="1" dirty="0"/>
              <a:t>Cost:</a:t>
            </a:r>
            <a:r>
              <a:rPr lang="en-US" altLang="en-US" dirty="0"/>
              <a:t> Usually depends on number of links for communication. E.g., cost for linear array is</a:t>
            </a:r>
            <a:r>
              <a:rPr lang="en-US" altLang="en-US" i="1" dirty="0"/>
              <a:t> p-1.</a:t>
            </a:r>
          </a:p>
          <a:p>
            <a:pPr lvl="1"/>
            <a:r>
              <a:rPr lang="en-US" altLang="en-US" i="1" dirty="0"/>
              <a:t>Lower values are favorable</a:t>
            </a:r>
          </a:p>
          <a:p>
            <a:r>
              <a:rPr lang="en-US" altLang="en-US" b="1" i="1" dirty="0"/>
              <a:t>Diameter:</a:t>
            </a:r>
            <a:r>
              <a:rPr lang="en-US" altLang="en-US" dirty="0"/>
              <a:t> The shortest distance between the farthest two nodes in the network. The diameter of a linear array is </a:t>
            </a:r>
            <a:r>
              <a:rPr lang="en-US" altLang="en-US" i="1" dirty="0"/>
              <a:t>p − 1.</a:t>
            </a:r>
          </a:p>
          <a:p>
            <a:pPr lvl="1"/>
            <a:r>
              <a:rPr lang="en-US" altLang="en-US" i="1" dirty="0"/>
              <a:t>Lower values are favorable</a:t>
            </a:r>
          </a:p>
          <a:p>
            <a:r>
              <a:rPr lang="en-US" altLang="en-US" b="1" i="1" dirty="0"/>
              <a:t>Bisection Width:</a:t>
            </a:r>
            <a:r>
              <a:rPr lang="en-US" altLang="en-US" dirty="0"/>
              <a:t> The minimum number of wires you must cut to divide the network into two equal parts. The bisection width of a linear array is </a:t>
            </a:r>
            <a:r>
              <a:rPr lang="en-US" altLang="en-US" i="1" dirty="0"/>
              <a:t>1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What it tells about performance of a topology?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38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26146"/>
            <a:ext cx="8323551" cy="815755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Evaluating Static Interconnections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i="1" dirty="0"/>
              <a:t>The parameters to evaluate a static interconnection:-  </a:t>
            </a:r>
          </a:p>
          <a:p>
            <a:r>
              <a:rPr lang="en-US" altLang="en-US" b="1" i="1" dirty="0"/>
              <a:t>Arc-connectivity:</a:t>
            </a:r>
            <a:r>
              <a:rPr lang="en-US" altLang="en-US" i="1" dirty="0"/>
              <a:t> The minimum number of arcs or links that must be removed from the network, to break the network into two disconnected networks</a:t>
            </a:r>
          </a:p>
          <a:p>
            <a:pPr lvl="1"/>
            <a:r>
              <a:rPr lang="en-US" altLang="en-US" i="1" dirty="0"/>
              <a:t>Higher value are desirable</a:t>
            </a:r>
          </a:p>
          <a:p>
            <a:pPr lvl="1"/>
            <a:r>
              <a:rPr lang="en-US" altLang="en-US" dirty="0"/>
              <a:t>It is minimum number of the links that must be cut to separate the single node from the network</a:t>
            </a:r>
          </a:p>
          <a:p>
            <a:pPr lvl="1"/>
            <a:r>
              <a:rPr lang="en-US" altLang="en-US" dirty="0"/>
              <a:t>Higher values means, that incase of link failure there are multiple other routes to the node.</a:t>
            </a:r>
          </a:p>
          <a:p>
            <a:pPr lvl="1"/>
            <a:r>
              <a:rPr lang="en-US" altLang="en-US" dirty="0"/>
              <a:t>Arc-connectivity of linear array is  </a:t>
            </a:r>
            <a:r>
              <a:rPr lang="en-US" altLang="en-US" i="1" dirty="0"/>
              <a:t>1</a:t>
            </a:r>
            <a:r>
              <a:rPr lang="en-US" altLang="en-US" b="1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2 </a:t>
            </a:r>
            <a:r>
              <a:rPr lang="en-US" altLang="en-US" dirty="0"/>
              <a:t>for ring.</a:t>
            </a:r>
            <a:endParaRPr lang="en-US" altLang="en-US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992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/>
              <a:t>Evaluating Static Interconnections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0123BF-E49D-4887-85CD-D348AAE29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9" y="1280277"/>
            <a:ext cx="8286750" cy="398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0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7" y="1870669"/>
            <a:ext cx="8323551" cy="4987331"/>
          </a:xfrm>
        </p:spPr>
        <p:txBody>
          <a:bodyPr>
            <a:normAutofit/>
          </a:bodyPr>
          <a:lstStyle/>
          <a:p>
            <a:pPr algn="just"/>
            <a:r>
              <a:rPr lang="en-US" altLang="en-US" b="1" dirty="0"/>
              <a:t>A Quick Review </a:t>
            </a:r>
          </a:p>
          <a:p>
            <a:pPr algn="just"/>
            <a:endParaRPr lang="en-US" altLang="en-US" b="1" dirty="0"/>
          </a:p>
          <a:p>
            <a:pPr algn="just"/>
            <a:r>
              <a:rPr lang="en-US" altLang="en-US" b="1" dirty="0"/>
              <a:t>Static Interconnection vs Dynamic interconnections</a:t>
            </a:r>
          </a:p>
          <a:p>
            <a:pPr algn="just"/>
            <a:endParaRPr lang="en-US" altLang="en-US" b="1" dirty="0"/>
          </a:p>
          <a:p>
            <a:pPr algn="just"/>
            <a:r>
              <a:rPr lang="en-US" altLang="en-US" b="1" dirty="0"/>
              <a:t>Some Basic Interconnections</a:t>
            </a:r>
          </a:p>
          <a:p>
            <a:pPr algn="just"/>
            <a:endParaRPr lang="en-US" altLang="en-US" b="1" dirty="0"/>
          </a:p>
          <a:p>
            <a:pPr algn="just"/>
            <a:r>
              <a:rPr lang="en-US" altLang="en-US" b="1" dirty="0"/>
              <a:t>Evaluating Static Interconnections </a:t>
            </a:r>
          </a:p>
          <a:p>
            <a:pPr marL="0" indent="0" algn="just">
              <a:buNone/>
            </a:pPr>
            <a:endParaRPr lang="en-US" altLang="en-US" b="1" dirty="0"/>
          </a:p>
          <a:p>
            <a:pPr marL="0" indent="0" algn="just">
              <a:buNone/>
            </a:pPr>
            <a:endParaRPr lang="en-US" altLang="en-US" dirty="0"/>
          </a:p>
          <a:p>
            <a:pPr algn="just"/>
            <a:endParaRPr lang="en-US" altLang="en-US" dirty="0"/>
          </a:p>
          <a:p>
            <a:pPr marL="0" indent="0" algn="just">
              <a:buNone/>
            </a:pPr>
            <a:endParaRPr lang="en-US" alt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48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9799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09" y="967417"/>
            <a:ext cx="2834152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>
                <a:solidFill>
                  <a:srgbClr val="FEFFFF"/>
                </a:solidFill>
              </a:rPr>
              <a:t>Questions</a:t>
            </a: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4053016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1545BE9E-711D-438E-B83C-21C83592E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3319" y="972342"/>
            <a:ext cx="4230377" cy="423037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209" y="6135808"/>
            <a:ext cx="25665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kern="12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CS3006 - Spring 2022</a:t>
            </a:r>
          </a:p>
        </p:txBody>
      </p:sp>
    </p:spTree>
    <p:extLst>
      <p:ext uri="{BB962C8B-B14F-4D97-AF65-F5344CB8AC3E}">
        <p14:creationId xmlns:p14="http://schemas.microsoft.com/office/powerpoint/2010/main" val="685666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B38B-89BC-41E9-B368-C232B1E4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96C9-EC0E-473B-9040-9141FE96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Flynn, M., “Some Computer Organizations and Their Effectiveness,” IEEE Transactions on Computers, Vol. C-21, No. 9, September 1972.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Kumar, V.,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Grama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A., Gupta, A., &amp;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Karypis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G. (1994).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Introduction to parallel computing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(Vol. 110). Redwood City, CA: Benjamin/Cummings.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Quinn, M. J. Parallel Programming in C with MPI and OpenMP,(2003).</a:t>
            </a:r>
            <a:r>
              <a:rPr lang="en-US" sz="12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F1654-BAB9-49DC-9764-06648772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14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/>
              <a:t>Cache Coherence and snooping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a snooping system, all caches on the bus monitor (or snoop) the bus to determine if they have a copy of the block of data that is requested on the bus.</a:t>
            </a:r>
          </a:p>
          <a:p>
            <a:r>
              <a:rPr lang="en-US" dirty="0"/>
              <a:t>Every cache has a copy of the sharing status of every block of physical memory it has. </a:t>
            </a:r>
          </a:p>
          <a:p>
            <a:pPr marL="0" indent="0" fontAlgn="base">
              <a:buNone/>
            </a:pPr>
            <a:r>
              <a:rPr lang="en-US" b="1" i="1" dirty="0"/>
              <a:t>Snooping Protocol Types</a:t>
            </a:r>
          </a:p>
          <a:p>
            <a:r>
              <a:rPr lang="en-US" dirty="0"/>
              <a:t>Write-invalidate (mostly used)</a:t>
            </a:r>
          </a:p>
          <a:p>
            <a:pPr lvl="1"/>
            <a:r>
              <a:rPr lang="en-US" dirty="0"/>
              <a:t>The processor that is writing data causes copies in the caches of all other processors in the system to be rendered </a:t>
            </a:r>
            <a:r>
              <a:rPr lang="en-US" b="1" dirty="0"/>
              <a:t>invalid</a:t>
            </a:r>
            <a:r>
              <a:rPr lang="en-US" dirty="0"/>
              <a:t> before it changes its local copy.</a:t>
            </a:r>
          </a:p>
          <a:p>
            <a:r>
              <a:rPr lang="en-US" dirty="0"/>
              <a:t>Write-update</a:t>
            </a:r>
          </a:p>
          <a:p>
            <a:pPr lvl="1"/>
            <a:r>
              <a:rPr lang="en-US" dirty="0"/>
              <a:t>The processor that is writing the data broadcasts the new data over the bus </a:t>
            </a:r>
          </a:p>
          <a:p>
            <a:pPr lvl="1"/>
            <a:r>
              <a:rPr lang="en-US" dirty="0"/>
              <a:t>All caches that contain copies of the data are then updated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65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Review to the Previous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algn="just"/>
            <a:endParaRPr lang="en-US" altLang="en-US" dirty="0"/>
          </a:p>
          <a:p>
            <a:pPr algn="just"/>
            <a:r>
              <a:rPr lang="en-US" altLang="en-US" b="1" dirty="0"/>
              <a:t>Flynn’s Taxonomy</a:t>
            </a:r>
          </a:p>
          <a:p>
            <a:pPr lvl="1" algn="just"/>
            <a:r>
              <a:rPr lang="en-US" altLang="en-US" dirty="0"/>
              <a:t>SISD</a:t>
            </a:r>
          </a:p>
          <a:p>
            <a:pPr lvl="1" algn="just"/>
            <a:r>
              <a:rPr lang="en-US" altLang="en-US" dirty="0"/>
              <a:t>MISD</a:t>
            </a:r>
          </a:p>
          <a:p>
            <a:pPr lvl="1" algn="just"/>
            <a:r>
              <a:rPr lang="en-US" altLang="en-US" dirty="0"/>
              <a:t>SIMD</a:t>
            </a:r>
          </a:p>
          <a:p>
            <a:pPr lvl="1" algn="just"/>
            <a:r>
              <a:rPr lang="en-US" altLang="en-US" dirty="0"/>
              <a:t>MIMD</a:t>
            </a:r>
          </a:p>
          <a:p>
            <a:pPr algn="just"/>
            <a:r>
              <a:rPr lang="en-US" altLang="en-US" b="1" dirty="0"/>
              <a:t>PRAM Model</a:t>
            </a:r>
          </a:p>
          <a:p>
            <a:pPr lvl="1" algn="just"/>
            <a:r>
              <a:rPr lang="en-US" altLang="en-US" dirty="0"/>
              <a:t>Types</a:t>
            </a:r>
          </a:p>
          <a:p>
            <a:pPr lvl="1" algn="just"/>
            <a:r>
              <a:rPr lang="en-US" altLang="en-US" dirty="0"/>
              <a:t>Arbitration protocols</a:t>
            </a:r>
          </a:p>
          <a:p>
            <a:pPr algn="just"/>
            <a:r>
              <a:rPr lang="en-US" altLang="en-US" b="1" dirty="0"/>
              <a:t>Routing techniques and Costs</a:t>
            </a:r>
          </a:p>
          <a:p>
            <a:pPr algn="just"/>
            <a:endParaRPr lang="en-US" alt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5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1000" cy="4714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Interconnection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280277"/>
            <a:ext cx="8608049" cy="522720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sz="3200" dirty="0">
                <a:solidFill>
                  <a:srgbClr val="FF0000"/>
                </a:solidFill>
              </a:rPr>
              <a:t>Main problem is how to do interconnections of the CPUs to each other and to the memory</a:t>
            </a:r>
          </a:p>
          <a:p>
            <a:pPr eaLnBrk="1" hangingPunct="1">
              <a:lnSpc>
                <a:spcPct val="80000"/>
              </a:lnSpc>
            </a:pPr>
            <a:endParaRPr lang="en-US" sz="32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3200" dirty="0"/>
              <a:t>There are three main network topologies available: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solidFill>
                  <a:srgbClr val="009900"/>
                </a:solidFill>
              </a:rPr>
              <a:t>Crossbar </a:t>
            </a:r>
            <a:r>
              <a:rPr lang="en-US" sz="2800" dirty="0"/>
              <a:t>(n</a:t>
            </a:r>
            <a:r>
              <a:rPr lang="en-US" sz="2800" baseline="30000" dirty="0"/>
              <a:t>2</a:t>
            </a:r>
            <a:r>
              <a:rPr lang="en-US" sz="2800" dirty="0"/>
              <a:t> connections – data path without sharing)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solidFill>
                  <a:srgbClr val="009900"/>
                </a:solidFill>
                <a:sym typeface="Symbol" pitchFamily="1" charset="2"/>
              </a:rPr>
              <a:t>Multi-stages network</a:t>
            </a:r>
            <a:r>
              <a:rPr lang="en-US" sz="2800" dirty="0">
                <a:sym typeface="Symbol" pitchFamily="1" charset="2"/>
              </a:rPr>
              <a:t> (n log</a:t>
            </a:r>
            <a:r>
              <a:rPr lang="en-US" sz="2800" baseline="-25000" dirty="0"/>
              <a:t>2 </a:t>
            </a:r>
            <a:r>
              <a:rPr lang="en-US" sz="2800" dirty="0"/>
              <a:t>n connections - </a:t>
            </a:r>
            <a:r>
              <a:rPr lang="en-US" sz="2800" dirty="0">
                <a:sym typeface="Symbol" pitchFamily="1" charset="2"/>
              </a:rPr>
              <a:t>log</a:t>
            </a:r>
            <a:r>
              <a:rPr lang="en-US" sz="2800" baseline="-25000" dirty="0"/>
              <a:t>2 </a:t>
            </a:r>
            <a:r>
              <a:rPr lang="en-US" sz="2800" dirty="0"/>
              <a:t>n switching stages and shared on a path)</a:t>
            </a:r>
            <a:endParaRPr lang="en-US" sz="2800" dirty="0">
              <a:sym typeface="Symbol" pitchFamily="1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solidFill>
                  <a:srgbClr val="009900"/>
                </a:solidFill>
                <a:sym typeface="Symbol" pitchFamily="1" charset="2"/>
              </a:rPr>
              <a:t>Central </a:t>
            </a:r>
            <a:r>
              <a:rPr lang="en-US" sz="2800" dirty="0" err="1">
                <a:solidFill>
                  <a:srgbClr val="009900"/>
                </a:solidFill>
                <a:sym typeface="Symbol" pitchFamily="1" charset="2"/>
              </a:rPr>
              <a:t>databus</a:t>
            </a:r>
            <a:r>
              <a:rPr lang="en-US" sz="2800" dirty="0">
                <a:solidFill>
                  <a:srgbClr val="009900"/>
                </a:solidFill>
                <a:sym typeface="Symbol" pitchFamily="1" charset="2"/>
              </a:rPr>
              <a:t> </a:t>
            </a:r>
            <a:r>
              <a:rPr lang="en-US" sz="2800" dirty="0">
                <a:sym typeface="Symbol" pitchFamily="1" charset="2"/>
              </a:rPr>
              <a:t>(1 connections - n shared)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41273-61DE-4F9B-88AB-E42FC161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04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Interconnection Networks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299094" y="1577752"/>
            <a:ext cx="720725" cy="457200"/>
            <a:chOff x="170" y="1200"/>
            <a:chExt cx="454" cy="288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92" y="1200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70" y="1238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r>
                <a:rPr lang="en-US" sz="2000"/>
                <a:t>CPU</a:t>
              </a:r>
              <a:endParaRPr lang="en-US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477019" y="1577752"/>
            <a:ext cx="720725" cy="457200"/>
            <a:chOff x="170" y="1200"/>
            <a:chExt cx="454" cy="288"/>
          </a:xfrm>
        </p:grpSpPr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192" y="1200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70" y="1238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r>
                <a:rPr lang="en-US" sz="2000"/>
                <a:t>CPU</a:t>
              </a: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2315219" y="1577752"/>
            <a:ext cx="720725" cy="457200"/>
            <a:chOff x="170" y="1200"/>
            <a:chExt cx="454" cy="288"/>
          </a:xfrm>
        </p:grpSpPr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192" y="1200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70" y="1238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r>
                <a:rPr lang="en-US" sz="2000"/>
                <a:t>CPU</a:t>
              </a:r>
              <a:endParaRPr lang="en-US"/>
            </a:p>
          </p:txBody>
        </p:sp>
      </p:grp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57819" y="2339752"/>
            <a:ext cx="2819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123007" y="2339752"/>
            <a:ext cx="1116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2000"/>
              <a:t>Network</a:t>
            </a:r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1858019" y="203495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620019" y="203495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562619" y="203495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29"/>
          <p:cNvGrpSpPr>
            <a:grpSpLocks/>
          </p:cNvGrpSpPr>
          <p:nvPr/>
        </p:nvGrpSpPr>
        <p:grpSpPr bwMode="auto">
          <a:xfrm>
            <a:off x="5134619" y="1882552"/>
            <a:ext cx="1676400" cy="1066800"/>
            <a:chOff x="2832" y="1344"/>
            <a:chExt cx="1968" cy="672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832" y="134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32" y="144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832" y="153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832" y="1632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832" y="1728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832" y="182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2832" y="192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832" y="201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30"/>
          <p:cNvGrpSpPr>
            <a:grpSpLocks/>
          </p:cNvGrpSpPr>
          <p:nvPr/>
        </p:nvGrpSpPr>
        <p:grpSpPr bwMode="auto">
          <a:xfrm rot="5400000">
            <a:off x="5096519" y="1920652"/>
            <a:ext cx="1752600" cy="1066800"/>
            <a:chOff x="2832" y="1344"/>
            <a:chExt cx="1968" cy="672"/>
          </a:xfrm>
        </p:grpSpPr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832" y="134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2832" y="144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2832" y="153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2832" y="1632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2832" y="1728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2832" y="182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2832" y="192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832" y="201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677419" y="173015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0</a:t>
            </a:r>
            <a:endParaRPr lang="en-US"/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4671069" y="279695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7</a:t>
            </a:r>
            <a:endParaRPr lang="en-US"/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5287019" y="119675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0</a:t>
            </a:r>
            <a:endParaRPr lang="en-US"/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6353819" y="119675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7</a:t>
            </a:r>
            <a:endParaRPr lang="en-US"/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448819" y="2187352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2000"/>
              <a:t>IN</a:t>
            </a:r>
            <a:endParaRPr lang="en-US"/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5668019" y="1196752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2000"/>
              <a:t>OUT</a:t>
            </a:r>
            <a:endParaRPr lang="en-US"/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4886969" y="5647308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dirty="0">
                <a:latin typeface="Lucida Grande" pitchFamily="1" charset="0"/>
                <a:sym typeface="Symbol" pitchFamily="1" charset="2"/>
              </a:rPr>
              <a:t>-network</a:t>
            </a:r>
            <a:endParaRPr lang="en-US" dirty="0"/>
          </a:p>
        </p:txBody>
      </p: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4982219" y="3558952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8"/>
          <p:cNvSpPr>
            <a:spLocks noChangeArrowheads="1"/>
          </p:cNvSpPr>
          <p:nvPr/>
        </p:nvSpPr>
        <p:spPr bwMode="auto">
          <a:xfrm>
            <a:off x="6277619" y="3558952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9"/>
          <p:cNvSpPr>
            <a:spLocks noChangeArrowheads="1"/>
          </p:cNvSpPr>
          <p:nvPr/>
        </p:nvSpPr>
        <p:spPr bwMode="auto">
          <a:xfrm>
            <a:off x="5591819" y="3558952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4982219" y="4092352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5591819" y="4092352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2"/>
          <p:cNvSpPr>
            <a:spLocks noChangeArrowheads="1"/>
          </p:cNvSpPr>
          <p:nvPr/>
        </p:nvSpPr>
        <p:spPr bwMode="auto">
          <a:xfrm>
            <a:off x="6277619" y="4092352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3"/>
          <p:cNvSpPr>
            <a:spLocks noChangeArrowheads="1"/>
          </p:cNvSpPr>
          <p:nvPr/>
        </p:nvSpPr>
        <p:spPr bwMode="auto">
          <a:xfrm>
            <a:off x="4982219" y="4625752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5591819" y="4625752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6277619" y="4625752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4982219" y="5159152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5591819" y="5159152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6277619" y="5159152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60"/>
          <p:cNvSpPr txBox="1">
            <a:spLocks noChangeArrowheads="1"/>
          </p:cNvSpPr>
          <p:nvPr/>
        </p:nvSpPr>
        <p:spPr bwMode="auto">
          <a:xfrm>
            <a:off x="4213869" y="333035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0</a:t>
            </a:r>
            <a:endParaRPr lang="en-US"/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7115819" y="340655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0</a:t>
            </a:r>
            <a:endParaRPr lang="en-US"/>
          </a:p>
        </p:txBody>
      </p:sp>
      <p:sp>
        <p:nvSpPr>
          <p:cNvPr id="60" name="Text Box 62"/>
          <p:cNvSpPr txBox="1">
            <a:spLocks noChangeArrowheads="1"/>
          </p:cNvSpPr>
          <p:nvPr/>
        </p:nvSpPr>
        <p:spPr bwMode="auto">
          <a:xfrm>
            <a:off x="4213869" y="5325840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7</a:t>
            </a:r>
            <a:endParaRPr lang="en-US"/>
          </a:p>
        </p:txBody>
      </p:sp>
      <p:sp>
        <p:nvSpPr>
          <p:cNvPr id="61" name="Text Box 63"/>
          <p:cNvSpPr txBox="1">
            <a:spLocks noChangeArrowheads="1"/>
          </p:cNvSpPr>
          <p:nvPr/>
        </p:nvSpPr>
        <p:spPr bwMode="auto">
          <a:xfrm>
            <a:off x="7109469" y="531155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7</a:t>
            </a:r>
            <a:endParaRPr lang="en-US"/>
          </a:p>
        </p:txBody>
      </p:sp>
      <p:sp>
        <p:nvSpPr>
          <p:cNvPr id="62" name="Text Box 64"/>
          <p:cNvSpPr txBox="1">
            <a:spLocks noChangeArrowheads="1"/>
          </p:cNvSpPr>
          <p:nvPr/>
        </p:nvSpPr>
        <p:spPr bwMode="auto">
          <a:xfrm>
            <a:off x="7039619" y="2263552"/>
            <a:ext cx="142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/>
              <a:t>Crossbar</a:t>
            </a:r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 flipV="1">
            <a:off x="3305819" y="2415952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66"/>
          <p:cNvSpPr>
            <a:spLocks noChangeShapeType="1"/>
          </p:cNvSpPr>
          <p:nvPr/>
        </p:nvSpPr>
        <p:spPr bwMode="auto">
          <a:xfrm>
            <a:off x="3305819" y="2568352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7"/>
          <p:cNvSpPr>
            <a:spLocks noChangeShapeType="1"/>
          </p:cNvSpPr>
          <p:nvPr/>
        </p:nvSpPr>
        <p:spPr bwMode="auto">
          <a:xfrm flipH="1">
            <a:off x="2924819" y="2568352"/>
            <a:ext cx="381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68"/>
          <p:cNvSpPr>
            <a:spLocks noChangeShapeType="1"/>
          </p:cNvSpPr>
          <p:nvPr/>
        </p:nvSpPr>
        <p:spPr bwMode="auto">
          <a:xfrm>
            <a:off x="4448819" y="363515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9"/>
          <p:cNvSpPr>
            <a:spLocks noChangeShapeType="1"/>
          </p:cNvSpPr>
          <p:nvPr/>
        </p:nvSpPr>
        <p:spPr bwMode="auto">
          <a:xfrm>
            <a:off x="5363219" y="363515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70"/>
          <p:cNvSpPr>
            <a:spLocks noChangeShapeType="1"/>
          </p:cNvSpPr>
          <p:nvPr/>
        </p:nvSpPr>
        <p:spPr bwMode="auto">
          <a:xfrm>
            <a:off x="5972819" y="363515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71"/>
          <p:cNvSpPr>
            <a:spLocks noChangeShapeType="1"/>
          </p:cNvSpPr>
          <p:nvPr/>
        </p:nvSpPr>
        <p:spPr bwMode="auto">
          <a:xfrm>
            <a:off x="6658619" y="363515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76"/>
          <p:cNvSpPr>
            <a:spLocks noChangeShapeType="1"/>
          </p:cNvSpPr>
          <p:nvPr/>
        </p:nvSpPr>
        <p:spPr bwMode="auto">
          <a:xfrm>
            <a:off x="4448819" y="538775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84"/>
          <p:cNvSpPr>
            <a:spLocks noChangeShapeType="1"/>
          </p:cNvSpPr>
          <p:nvPr/>
        </p:nvSpPr>
        <p:spPr bwMode="auto">
          <a:xfrm>
            <a:off x="6658619" y="538775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86"/>
          <p:cNvSpPr>
            <a:spLocks noChangeArrowheads="1"/>
          </p:cNvSpPr>
          <p:nvPr/>
        </p:nvSpPr>
        <p:spPr bwMode="auto">
          <a:xfrm>
            <a:off x="943619" y="5159152"/>
            <a:ext cx="2286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87"/>
          <p:cNvSpPr>
            <a:spLocks noChangeShapeType="1"/>
          </p:cNvSpPr>
          <p:nvPr/>
        </p:nvSpPr>
        <p:spPr bwMode="auto">
          <a:xfrm flipH="1" flipV="1">
            <a:off x="638819" y="4701952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88"/>
          <p:cNvSpPr>
            <a:spLocks noChangeShapeType="1"/>
          </p:cNvSpPr>
          <p:nvPr/>
        </p:nvSpPr>
        <p:spPr bwMode="auto">
          <a:xfrm flipH="1">
            <a:off x="638819" y="5235352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89"/>
          <p:cNvSpPr txBox="1">
            <a:spLocks noChangeArrowheads="1"/>
          </p:cNvSpPr>
          <p:nvPr/>
        </p:nvSpPr>
        <p:spPr bwMode="auto">
          <a:xfrm>
            <a:off x="334019" y="439715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0</a:t>
            </a:r>
            <a:endParaRPr lang="en-US"/>
          </a:p>
        </p:txBody>
      </p:sp>
      <p:sp>
        <p:nvSpPr>
          <p:cNvPr id="76" name="Text Box 90"/>
          <p:cNvSpPr txBox="1">
            <a:spLocks noChangeArrowheads="1"/>
          </p:cNvSpPr>
          <p:nvPr/>
        </p:nvSpPr>
        <p:spPr bwMode="auto">
          <a:xfrm>
            <a:off x="334019" y="569255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7</a:t>
            </a:r>
            <a:endParaRPr lang="en-US"/>
          </a:p>
        </p:txBody>
      </p:sp>
      <p:sp>
        <p:nvSpPr>
          <p:cNvPr id="77" name="Text Box 91"/>
          <p:cNvSpPr txBox="1">
            <a:spLocks noChangeArrowheads="1"/>
          </p:cNvSpPr>
          <p:nvPr/>
        </p:nvSpPr>
        <p:spPr bwMode="auto">
          <a:xfrm>
            <a:off x="3458219" y="561635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7</a:t>
            </a:r>
            <a:endParaRPr lang="en-US"/>
          </a:p>
        </p:txBody>
      </p:sp>
      <p:sp>
        <p:nvSpPr>
          <p:cNvPr id="78" name="Text Box 92"/>
          <p:cNvSpPr txBox="1">
            <a:spLocks noChangeArrowheads="1"/>
          </p:cNvSpPr>
          <p:nvPr/>
        </p:nvSpPr>
        <p:spPr bwMode="auto">
          <a:xfrm>
            <a:off x="3458219" y="454955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0</a:t>
            </a:r>
            <a:endParaRPr lang="en-US"/>
          </a:p>
        </p:txBody>
      </p:sp>
      <p:sp>
        <p:nvSpPr>
          <p:cNvPr id="79" name="Line 93"/>
          <p:cNvSpPr>
            <a:spLocks noChangeShapeType="1"/>
          </p:cNvSpPr>
          <p:nvPr/>
        </p:nvSpPr>
        <p:spPr bwMode="auto">
          <a:xfrm>
            <a:off x="3229619" y="5235352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94"/>
          <p:cNvSpPr>
            <a:spLocks noChangeShapeType="1"/>
          </p:cNvSpPr>
          <p:nvPr/>
        </p:nvSpPr>
        <p:spPr bwMode="auto">
          <a:xfrm flipV="1">
            <a:off x="3229619" y="4854352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 Box 95"/>
          <p:cNvSpPr txBox="1">
            <a:spLocks noChangeArrowheads="1"/>
          </p:cNvSpPr>
          <p:nvPr/>
        </p:nvSpPr>
        <p:spPr bwMode="auto">
          <a:xfrm>
            <a:off x="943619" y="4701952"/>
            <a:ext cx="233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/>
              <a:t>Central databus</a:t>
            </a:r>
          </a:p>
        </p:txBody>
      </p:sp>
      <p:sp>
        <p:nvSpPr>
          <p:cNvPr id="82" name="Line 96"/>
          <p:cNvSpPr>
            <a:spLocks noChangeShapeType="1"/>
          </p:cNvSpPr>
          <p:nvPr/>
        </p:nvSpPr>
        <p:spPr bwMode="auto">
          <a:xfrm>
            <a:off x="4448819" y="3863752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97"/>
          <p:cNvSpPr>
            <a:spLocks noChangeShapeType="1"/>
          </p:cNvSpPr>
          <p:nvPr/>
        </p:nvSpPr>
        <p:spPr bwMode="auto">
          <a:xfrm>
            <a:off x="4448819" y="4092352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98"/>
          <p:cNvSpPr>
            <a:spLocks noChangeShapeType="1"/>
          </p:cNvSpPr>
          <p:nvPr/>
        </p:nvSpPr>
        <p:spPr bwMode="auto">
          <a:xfrm>
            <a:off x="4448819" y="4397152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99"/>
          <p:cNvSpPr>
            <a:spLocks noChangeShapeType="1"/>
          </p:cNvSpPr>
          <p:nvPr/>
        </p:nvSpPr>
        <p:spPr bwMode="auto">
          <a:xfrm flipV="1">
            <a:off x="4448819" y="3787552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100"/>
          <p:cNvSpPr>
            <a:spLocks noChangeShapeType="1"/>
          </p:cNvSpPr>
          <p:nvPr/>
        </p:nvSpPr>
        <p:spPr bwMode="auto">
          <a:xfrm flipV="1">
            <a:off x="4448819" y="4397152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101"/>
          <p:cNvSpPr>
            <a:spLocks noChangeShapeType="1"/>
          </p:cNvSpPr>
          <p:nvPr/>
        </p:nvSpPr>
        <p:spPr bwMode="auto">
          <a:xfrm flipV="1">
            <a:off x="4448819" y="4854352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102"/>
          <p:cNvSpPr>
            <a:spLocks noChangeShapeType="1"/>
          </p:cNvSpPr>
          <p:nvPr/>
        </p:nvSpPr>
        <p:spPr bwMode="auto">
          <a:xfrm>
            <a:off x="5363219" y="538775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103"/>
          <p:cNvSpPr>
            <a:spLocks noChangeShapeType="1"/>
          </p:cNvSpPr>
          <p:nvPr/>
        </p:nvSpPr>
        <p:spPr bwMode="auto">
          <a:xfrm>
            <a:off x="5972819" y="538775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04"/>
          <p:cNvSpPr>
            <a:spLocks noChangeShapeType="1"/>
          </p:cNvSpPr>
          <p:nvPr/>
        </p:nvSpPr>
        <p:spPr bwMode="auto">
          <a:xfrm>
            <a:off x="5363219" y="3787552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105"/>
          <p:cNvSpPr>
            <a:spLocks noChangeShapeType="1"/>
          </p:cNvSpPr>
          <p:nvPr/>
        </p:nvSpPr>
        <p:spPr bwMode="auto">
          <a:xfrm>
            <a:off x="5363219" y="4092352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06"/>
          <p:cNvSpPr>
            <a:spLocks noChangeShapeType="1"/>
          </p:cNvSpPr>
          <p:nvPr/>
        </p:nvSpPr>
        <p:spPr bwMode="auto">
          <a:xfrm>
            <a:off x="5363219" y="4397152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107"/>
          <p:cNvSpPr>
            <a:spLocks noChangeShapeType="1"/>
          </p:cNvSpPr>
          <p:nvPr/>
        </p:nvSpPr>
        <p:spPr bwMode="auto">
          <a:xfrm flipV="1">
            <a:off x="5363219" y="3787552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108"/>
          <p:cNvSpPr>
            <a:spLocks noChangeShapeType="1"/>
          </p:cNvSpPr>
          <p:nvPr/>
        </p:nvSpPr>
        <p:spPr bwMode="auto">
          <a:xfrm flipV="1">
            <a:off x="5363219" y="4320952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109"/>
          <p:cNvSpPr>
            <a:spLocks noChangeShapeType="1"/>
          </p:cNvSpPr>
          <p:nvPr/>
        </p:nvSpPr>
        <p:spPr bwMode="auto">
          <a:xfrm flipV="1">
            <a:off x="5363219" y="4854352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110"/>
          <p:cNvSpPr>
            <a:spLocks noChangeShapeType="1"/>
          </p:cNvSpPr>
          <p:nvPr/>
        </p:nvSpPr>
        <p:spPr bwMode="auto">
          <a:xfrm>
            <a:off x="5972819" y="3787552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111"/>
          <p:cNvSpPr>
            <a:spLocks noChangeShapeType="1"/>
          </p:cNvSpPr>
          <p:nvPr/>
        </p:nvSpPr>
        <p:spPr bwMode="auto">
          <a:xfrm>
            <a:off x="5972819" y="4168552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112"/>
          <p:cNvSpPr>
            <a:spLocks noChangeShapeType="1"/>
          </p:cNvSpPr>
          <p:nvPr/>
        </p:nvSpPr>
        <p:spPr bwMode="auto">
          <a:xfrm>
            <a:off x="5972819" y="4320952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113"/>
          <p:cNvSpPr>
            <a:spLocks noChangeShapeType="1"/>
          </p:cNvSpPr>
          <p:nvPr/>
        </p:nvSpPr>
        <p:spPr bwMode="auto">
          <a:xfrm flipV="1">
            <a:off x="5972819" y="3787552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114"/>
          <p:cNvSpPr>
            <a:spLocks noChangeShapeType="1"/>
          </p:cNvSpPr>
          <p:nvPr/>
        </p:nvSpPr>
        <p:spPr bwMode="auto">
          <a:xfrm flipV="1">
            <a:off x="5972819" y="4397152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15"/>
          <p:cNvSpPr>
            <a:spLocks noChangeShapeType="1"/>
          </p:cNvSpPr>
          <p:nvPr/>
        </p:nvSpPr>
        <p:spPr bwMode="auto">
          <a:xfrm flipV="1">
            <a:off x="5972819" y="4854352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Text Box 116"/>
          <p:cNvSpPr txBox="1">
            <a:spLocks noChangeArrowheads="1"/>
          </p:cNvSpPr>
          <p:nvPr/>
        </p:nvSpPr>
        <p:spPr bwMode="auto">
          <a:xfrm>
            <a:off x="3305819" y="5082952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2000"/>
              <a:t>OUT</a:t>
            </a:r>
            <a:endParaRPr lang="en-US"/>
          </a:p>
        </p:txBody>
      </p:sp>
      <p:sp>
        <p:nvSpPr>
          <p:cNvPr id="103" name="Text Box 117"/>
          <p:cNvSpPr txBox="1">
            <a:spLocks noChangeArrowheads="1"/>
          </p:cNvSpPr>
          <p:nvPr/>
        </p:nvSpPr>
        <p:spPr bwMode="auto">
          <a:xfrm>
            <a:off x="6963419" y="4305077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2000"/>
              <a:t>OUT</a:t>
            </a:r>
            <a:endParaRPr lang="en-US"/>
          </a:p>
        </p:txBody>
      </p:sp>
      <p:sp>
        <p:nvSpPr>
          <p:cNvPr id="104" name="Text Box 120"/>
          <p:cNvSpPr txBox="1">
            <a:spLocks noChangeArrowheads="1"/>
          </p:cNvSpPr>
          <p:nvPr/>
        </p:nvSpPr>
        <p:spPr bwMode="auto">
          <a:xfrm>
            <a:off x="3915419" y="4244752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2000"/>
              <a:t>IN</a:t>
            </a:r>
            <a:endParaRPr lang="en-US"/>
          </a:p>
        </p:txBody>
      </p:sp>
      <p:sp>
        <p:nvSpPr>
          <p:cNvPr id="105" name="Text Box 121"/>
          <p:cNvSpPr txBox="1">
            <a:spLocks noChangeArrowheads="1"/>
          </p:cNvSpPr>
          <p:nvPr/>
        </p:nvSpPr>
        <p:spPr bwMode="auto">
          <a:xfrm>
            <a:off x="334019" y="5067077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2000"/>
              <a:t>IN</a:t>
            </a:r>
            <a:endParaRPr lang="en-US"/>
          </a:p>
        </p:txBody>
      </p:sp>
      <p:grpSp>
        <p:nvGrpSpPr>
          <p:cNvPr id="106" name="Group 6"/>
          <p:cNvGrpSpPr>
            <a:grpSpLocks/>
          </p:cNvGrpSpPr>
          <p:nvPr/>
        </p:nvGrpSpPr>
        <p:grpSpPr bwMode="auto">
          <a:xfrm>
            <a:off x="253751" y="3031484"/>
            <a:ext cx="782638" cy="460375"/>
            <a:chOff x="153" y="1200"/>
            <a:chExt cx="493" cy="290"/>
          </a:xfrm>
        </p:grpSpPr>
        <p:sp>
          <p:nvSpPr>
            <p:cNvPr id="107" name="AutoShape 4"/>
            <p:cNvSpPr>
              <a:spLocks noChangeArrowheads="1"/>
            </p:cNvSpPr>
            <p:nvPr/>
          </p:nvSpPr>
          <p:spPr bwMode="auto">
            <a:xfrm>
              <a:off x="192" y="1200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Text Box 5"/>
            <p:cNvSpPr txBox="1">
              <a:spLocks noChangeArrowheads="1"/>
            </p:cNvSpPr>
            <p:nvPr/>
          </p:nvSpPr>
          <p:spPr bwMode="auto">
            <a:xfrm>
              <a:off x="153" y="1238"/>
              <a:ext cx="4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r>
                <a:rPr lang="en-US" sz="2000" dirty="0"/>
                <a:t>MEM</a:t>
              </a:r>
              <a:endParaRPr lang="en-US" dirty="0"/>
            </a:p>
          </p:txBody>
        </p:sp>
      </p:grpSp>
      <p:sp>
        <p:nvSpPr>
          <p:cNvPr id="115" name="Line 17"/>
          <p:cNvSpPr>
            <a:spLocks noChangeShapeType="1"/>
          </p:cNvSpPr>
          <p:nvPr/>
        </p:nvSpPr>
        <p:spPr bwMode="auto">
          <a:xfrm>
            <a:off x="1849998" y="272075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8"/>
          <p:cNvSpPr>
            <a:spLocks noChangeShapeType="1"/>
          </p:cNvSpPr>
          <p:nvPr/>
        </p:nvSpPr>
        <p:spPr bwMode="auto">
          <a:xfrm>
            <a:off x="2611998" y="272075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9"/>
          <p:cNvSpPr>
            <a:spLocks noChangeShapeType="1"/>
          </p:cNvSpPr>
          <p:nvPr/>
        </p:nvSpPr>
        <p:spPr bwMode="auto">
          <a:xfrm>
            <a:off x="554598" y="272075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9" name="Group 6"/>
          <p:cNvGrpSpPr>
            <a:grpSpLocks/>
          </p:cNvGrpSpPr>
          <p:nvPr/>
        </p:nvGrpSpPr>
        <p:grpSpPr bwMode="auto">
          <a:xfrm>
            <a:off x="1446062" y="3031484"/>
            <a:ext cx="782638" cy="460375"/>
            <a:chOff x="153" y="1200"/>
            <a:chExt cx="493" cy="290"/>
          </a:xfrm>
        </p:grpSpPr>
        <p:sp>
          <p:nvSpPr>
            <p:cNvPr id="120" name="AutoShape 4"/>
            <p:cNvSpPr>
              <a:spLocks noChangeArrowheads="1"/>
            </p:cNvSpPr>
            <p:nvPr/>
          </p:nvSpPr>
          <p:spPr bwMode="auto">
            <a:xfrm>
              <a:off x="192" y="1200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Text Box 5"/>
            <p:cNvSpPr txBox="1">
              <a:spLocks noChangeArrowheads="1"/>
            </p:cNvSpPr>
            <p:nvPr/>
          </p:nvSpPr>
          <p:spPr bwMode="auto">
            <a:xfrm>
              <a:off x="153" y="1238"/>
              <a:ext cx="4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r>
                <a:rPr lang="en-US" sz="2000" dirty="0"/>
                <a:t>MEM</a:t>
              </a:r>
              <a:endParaRPr lang="en-US" dirty="0"/>
            </a:p>
          </p:txBody>
        </p:sp>
      </p:grpSp>
      <p:grpSp>
        <p:nvGrpSpPr>
          <p:cNvPr id="122" name="Group 6"/>
          <p:cNvGrpSpPr>
            <a:grpSpLocks/>
          </p:cNvGrpSpPr>
          <p:nvPr/>
        </p:nvGrpSpPr>
        <p:grpSpPr bwMode="auto">
          <a:xfrm>
            <a:off x="2228700" y="3025552"/>
            <a:ext cx="782638" cy="460375"/>
            <a:chOff x="153" y="1200"/>
            <a:chExt cx="493" cy="290"/>
          </a:xfrm>
        </p:grpSpPr>
        <p:sp>
          <p:nvSpPr>
            <p:cNvPr id="123" name="AutoShape 4"/>
            <p:cNvSpPr>
              <a:spLocks noChangeArrowheads="1"/>
            </p:cNvSpPr>
            <p:nvPr/>
          </p:nvSpPr>
          <p:spPr bwMode="auto">
            <a:xfrm>
              <a:off x="192" y="1200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Text Box 5"/>
            <p:cNvSpPr txBox="1">
              <a:spLocks noChangeArrowheads="1"/>
            </p:cNvSpPr>
            <p:nvPr/>
          </p:nvSpPr>
          <p:spPr bwMode="auto">
            <a:xfrm>
              <a:off x="153" y="1238"/>
              <a:ext cx="4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r>
                <a:rPr lang="en-US" sz="2000" dirty="0"/>
                <a:t>MEM</a:t>
              </a:r>
              <a:endParaRPr lang="en-US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0EFAD-18C0-41BE-B823-751FCE42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74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/>
              <a:t>Static vs Dynamic Interconnections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r>
              <a:rPr lang="en-US" altLang="en-US" dirty="0"/>
              <a:t>Interconnection networks carry data between processors and to memory. </a:t>
            </a:r>
          </a:p>
          <a:p>
            <a:r>
              <a:rPr lang="en-US" altLang="en-US" dirty="0"/>
              <a:t>Interconnects are made of processing elements, switches and links (wires, fiber). </a:t>
            </a:r>
          </a:p>
          <a:p>
            <a:r>
              <a:rPr lang="en-US" altLang="en-US" dirty="0"/>
              <a:t>Interconnects are classified as static or dynamic. </a:t>
            </a:r>
          </a:p>
          <a:p>
            <a:r>
              <a:rPr lang="en-US" altLang="en-US" b="1" dirty="0"/>
              <a:t>Static</a:t>
            </a:r>
            <a:r>
              <a:rPr lang="en-US" altLang="en-US" dirty="0"/>
              <a:t> networks consist of point-to-point communication links among processing nodes and are also referred to as </a:t>
            </a:r>
            <a:r>
              <a:rPr lang="en-US" altLang="en-US" i="1" dirty="0"/>
              <a:t>direct</a:t>
            </a:r>
            <a:r>
              <a:rPr lang="en-US" altLang="en-US" dirty="0"/>
              <a:t> networks. </a:t>
            </a:r>
          </a:p>
          <a:p>
            <a:r>
              <a:rPr lang="en-US" altLang="en-US" b="1" dirty="0"/>
              <a:t>Dynamic</a:t>
            </a:r>
            <a:r>
              <a:rPr lang="en-US" altLang="en-US" dirty="0"/>
              <a:t> networks are built using switches and communication links. Dynamic networks are also referred to as </a:t>
            </a:r>
            <a:r>
              <a:rPr lang="en-US" altLang="en-US" i="1" dirty="0"/>
              <a:t>indirect</a:t>
            </a:r>
            <a:r>
              <a:rPr lang="en-US" altLang="en-US" dirty="0"/>
              <a:t> networks. </a:t>
            </a:r>
          </a:p>
          <a:p>
            <a:pPr algn="just"/>
            <a:endParaRPr lang="en-US" alt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/>
              <a:t>Static vs Dynamic Interconnections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4" descr="m2">
            <a:extLst>
              <a:ext uri="{FF2B5EF4-FFF2-40B4-BE49-F238E27FC236}">
                <a16:creationId xmlns:a16="http://schemas.microsoft.com/office/drawing/2014/main" id="{4078B549-75C7-45ED-B187-00B1CDC217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5009" y="957944"/>
            <a:ext cx="7795968" cy="43325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4FA8FA46-790C-4FA6-B7DE-29E98DC07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33400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Classification of interconnection networks: (a) a static network; and (b) a dynamic network.</a:t>
            </a:r>
          </a:p>
        </p:txBody>
      </p:sp>
    </p:spTree>
    <p:extLst>
      <p:ext uri="{BB962C8B-B14F-4D97-AF65-F5344CB8AC3E}">
        <p14:creationId xmlns:p14="http://schemas.microsoft.com/office/powerpoint/2010/main" val="34646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89" y="142188"/>
            <a:ext cx="855011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Network Topologies: </a:t>
            </a:r>
            <a:br>
              <a:rPr lang="en-US" altLang="en-US" dirty="0"/>
            </a:br>
            <a:r>
              <a:rPr lang="en-US" altLang="en-US" dirty="0"/>
              <a:t>Linear Arrays, Meshes, and </a:t>
            </a:r>
            <a:r>
              <a:rPr lang="en-US" altLang="en-US" i="1" dirty="0"/>
              <a:t>k-d</a:t>
            </a:r>
            <a:r>
              <a:rPr lang="en-US" altLang="en-US" dirty="0"/>
              <a:t> Meshes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329263"/>
            <a:ext cx="8323551" cy="5577723"/>
          </a:xfrm>
        </p:spPr>
        <p:txBody>
          <a:bodyPr>
            <a:normAutofit/>
          </a:bodyPr>
          <a:lstStyle/>
          <a:p>
            <a:r>
              <a:rPr lang="en-US" altLang="en-US" dirty="0"/>
              <a:t>Each processor is connected to every other processor (Complete connected network).</a:t>
            </a:r>
          </a:p>
          <a:p>
            <a:r>
              <a:rPr lang="en-US" altLang="en-US" dirty="0"/>
              <a:t>The number of links in the network scales as </a:t>
            </a:r>
            <a:r>
              <a:rPr lang="en-US" altLang="en-US" i="1" dirty="0"/>
              <a:t>O(p</a:t>
            </a:r>
            <a:r>
              <a:rPr lang="en-US" altLang="en-US" i="1" baseline="30000" dirty="0"/>
              <a:t>2</a:t>
            </a:r>
            <a:r>
              <a:rPr lang="en-US" altLang="en-US" i="1" dirty="0"/>
              <a:t>).</a:t>
            </a:r>
          </a:p>
          <a:p>
            <a:r>
              <a:rPr lang="en-US" altLang="en-US" dirty="0"/>
              <a:t>While the performance scales very well, the hardware complexity is not realizable for large values of </a:t>
            </a:r>
            <a:r>
              <a:rPr lang="en-US" altLang="en-US" i="1" dirty="0"/>
              <a:t>p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Star connected networks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9" name="Picture 8" descr="A picture containing building, window, drawing&#10;&#10;Description automatically generated">
            <a:extLst>
              <a:ext uri="{FF2B5EF4-FFF2-40B4-BE49-F238E27FC236}">
                <a16:creationId xmlns:a16="http://schemas.microsoft.com/office/drawing/2014/main" id="{913C23F4-CCFD-43BE-B141-E004EB4C5F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549" y="3516062"/>
            <a:ext cx="2927233" cy="280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2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89" y="142188"/>
            <a:ext cx="855011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Network Topologies: </a:t>
            </a:r>
            <a:br>
              <a:rPr lang="en-US" altLang="en-US" dirty="0"/>
            </a:br>
            <a:r>
              <a:rPr lang="en-US" altLang="en-US" dirty="0"/>
              <a:t>Linear Arrays, Meshes, and </a:t>
            </a:r>
            <a:r>
              <a:rPr lang="en-US" altLang="en-US" i="1" dirty="0"/>
              <a:t>k-d</a:t>
            </a:r>
            <a:r>
              <a:rPr lang="en-US" altLang="en-US" dirty="0"/>
              <a:t> Meshes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329263"/>
            <a:ext cx="8323551" cy="5577723"/>
          </a:xfrm>
        </p:spPr>
        <p:txBody>
          <a:bodyPr>
            <a:normAutofit/>
          </a:bodyPr>
          <a:lstStyle/>
          <a:p>
            <a:r>
              <a:rPr lang="en-US" altLang="en-US" dirty="0"/>
              <a:t>In a linear array, each node has two neighbors, one to its left and one to its right. </a:t>
            </a:r>
          </a:p>
          <a:p>
            <a:r>
              <a:rPr lang="en-US" altLang="en-US" dirty="0"/>
              <a:t>If the nodes at either end are connected, we refer to it as a 1-D torus or a ring.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5" descr="la">
            <a:extLst>
              <a:ext uri="{FF2B5EF4-FFF2-40B4-BE49-F238E27FC236}">
                <a16:creationId xmlns:a16="http://schemas.microsoft.com/office/drawing/2014/main" id="{F54FBB22-2D04-4B5D-ACAF-B6334A19E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7" t="-10747" r="-1497" b="-10747"/>
          <a:stretch>
            <a:fillRect/>
          </a:stretch>
        </p:blipFill>
        <p:spPr>
          <a:xfrm>
            <a:off x="1425575" y="3429000"/>
            <a:ext cx="6292850" cy="103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497F0E47-FA41-433B-A621-6CC915772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169" y="4745419"/>
            <a:ext cx="723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Linear arrays: (a) with no wraparound links; (b) with wraparound link.</a:t>
            </a:r>
          </a:p>
        </p:txBody>
      </p:sp>
    </p:spTree>
    <p:extLst>
      <p:ext uri="{BB962C8B-B14F-4D97-AF65-F5344CB8AC3E}">
        <p14:creationId xmlns:p14="http://schemas.microsoft.com/office/powerpoint/2010/main" val="3050770562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1469</Words>
  <Application>Microsoft Office PowerPoint</Application>
  <PresentationFormat>On-screen Show (4:3)</PresentationFormat>
  <Paragraphs>220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Gothic</vt:lpstr>
      <vt:lpstr>Lucida Grande</vt:lpstr>
      <vt:lpstr>Monotype Sorts</vt:lpstr>
      <vt:lpstr>Wingdings</vt:lpstr>
      <vt:lpstr>Wingdings 3</vt:lpstr>
      <vt:lpstr>1_Wisp</vt:lpstr>
      <vt:lpstr>PowerPoint Presentation</vt:lpstr>
      <vt:lpstr>Agenda</vt:lpstr>
      <vt:lpstr>Quick Review to the Previous Lecture</vt:lpstr>
      <vt:lpstr>Interconnection Networks</vt:lpstr>
      <vt:lpstr>Interconnection Networks</vt:lpstr>
      <vt:lpstr>Static vs Dynamic Interconnections </vt:lpstr>
      <vt:lpstr>Static vs Dynamic Interconnections </vt:lpstr>
      <vt:lpstr>Network Topologies:  Linear Arrays, Meshes, and k-d Meshes</vt:lpstr>
      <vt:lpstr>Network Topologies:  Linear Arrays, Meshes, and k-d Meshes</vt:lpstr>
      <vt:lpstr>Network Topologies:  Linear Arrays, Meshes, and k-d Meshes</vt:lpstr>
      <vt:lpstr>Network Topologies:  Linear Arrays, Meshes, and k-d Meshes</vt:lpstr>
      <vt:lpstr>Network Topologies:  Linear Arrays, Meshes, and k-d Meshes</vt:lpstr>
      <vt:lpstr>Network Topologies:  Tree based Networks</vt:lpstr>
      <vt:lpstr>Network Topologies:  Tree based Networks</vt:lpstr>
      <vt:lpstr>Network Topologies:  Tree based Networks</vt:lpstr>
      <vt:lpstr>Network Topologies:  Tree based Networks</vt:lpstr>
      <vt:lpstr>Evaluating Static Interconnections </vt:lpstr>
      <vt:lpstr>Evaluating Static Interconnections </vt:lpstr>
      <vt:lpstr>Evaluating Static Interconnections </vt:lpstr>
      <vt:lpstr>Questions</vt:lpstr>
      <vt:lpstr>References</vt:lpstr>
      <vt:lpstr>Cache Coherence and snooping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CS416 – Parallel and Distributed Computing</dc:title>
  <dc:creator>Muhammad Husnain</dc:creator>
  <cp:lastModifiedBy>Dr.Rana Asif Rehman</cp:lastModifiedBy>
  <cp:revision>110</cp:revision>
  <dcterms:created xsi:type="dcterms:W3CDTF">2020-02-07T07:53:43Z</dcterms:created>
  <dcterms:modified xsi:type="dcterms:W3CDTF">2022-02-28T09:45:50Z</dcterms:modified>
</cp:coreProperties>
</file>