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5" r:id="rId2"/>
  </p:sldMasterIdLst>
  <p:notesMasterIdLst>
    <p:notesMasterId r:id="rId31"/>
  </p:notesMasterIdLst>
  <p:sldIdLst>
    <p:sldId id="311" r:id="rId3"/>
    <p:sldId id="283" r:id="rId4"/>
    <p:sldId id="281" r:id="rId5"/>
    <p:sldId id="391" r:id="rId6"/>
    <p:sldId id="392" r:id="rId7"/>
    <p:sldId id="397" r:id="rId8"/>
    <p:sldId id="400" r:id="rId9"/>
    <p:sldId id="257" r:id="rId10"/>
    <p:sldId id="261" r:id="rId11"/>
    <p:sldId id="401" r:id="rId12"/>
    <p:sldId id="402" r:id="rId13"/>
    <p:sldId id="259" r:id="rId14"/>
    <p:sldId id="260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280" r:id="rId29"/>
    <p:sldId id="285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77044" autoAdjust="0"/>
  </p:normalViewPr>
  <p:slideViewPr>
    <p:cSldViewPr snapToGrid="0">
      <p:cViewPr varScale="1">
        <p:scale>
          <a:sx n="65" d="100"/>
          <a:sy n="65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tasks may use data produced by other tasks and thus may need to wait for these tasks to finish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86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records are 10.</a:t>
            </a:r>
          </a:p>
          <a:p>
            <a:r>
              <a:rPr lang="en-US" dirty="0"/>
              <a:t>Select ID, model, year, color  from </a:t>
            </a:r>
            <a:r>
              <a:rPr lang="en-US" dirty="0" err="1"/>
              <a:t>dbtable</a:t>
            </a:r>
            <a:r>
              <a:rPr lang="en-US" dirty="0"/>
              <a:t> where model=‘civic’ and year=‘2001’ and (color=‘White’ OR color=‘Green’)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1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Granularity: roughness (means consisting of small grains or particles)</a:t>
            </a:r>
          </a:p>
          <a:p>
            <a:r>
              <a:rPr lang="en-US" dirty="0"/>
              <a:t>Go to the previous slides for better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previous slides for better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41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2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91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04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63/27. Although max degree of concurrency is same (40 in both cases), average degree is different. So, shape of graph also effects degree of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09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path length=sum of weights along critical path= 4,4,7,8</a:t>
            </a:r>
          </a:p>
          <a:p>
            <a:r>
              <a:rPr lang="en-US" dirty="0"/>
              <a:t>Average concurrency= 15/4,15/4, 2, 15/8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5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in dense matrix-vector diagram, all the tasks can be shown independent in dependency graph. Since originally there is only one copy of the vector </a:t>
            </a:r>
            <a:r>
              <a:rPr lang="en-US" i="1" dirty="0"/>
              <a:t>b</a:t>
            </a:r>
            <a:r>
              <a:rPr lang="en-US" dirty="0"/>
              <a:t>, tasks may have to send and receive messages for all of them to access the entire vector in the distributed-memory paradigm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67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all the tasks can be shown independent in dependency graph of matrix-vector multiplication. Since originally there is only one copy of the vector </a:t>
            </a:r>
            <a:r>
              <a:rPr lang="en-US" i="1" dirty="0"/>
              <a:t>b</a:t>
            </a:r>
            <a:r>
              <a:rPr lang="en-US" dirty="0"/>
              <a:t>, tasks may have to send and receive messages for all of them to access the entire vector in the distributed-memory paradigm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11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task is assigned computation of single element of output vector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Furthermore, we make task(</a:t>
            </a:r>
            <a:r>
              <a:rPr lang="en-US" dirty="0" err="1"/>
              <a:t>i</a:t>
            </a:r>
            <a:r>
              <a:rPr lang="en-US" dirty="0"/>
              <a:t>) the owner of row A[</a:t>
            </a:r>
            <a:r>
              <a:rPr lang="en-US" dirty="0" err="1"/>
              <a:t>i</a:t>
            </a:r>
            <a:r>
              <a:rPr lang="en-US" dirty="0"/>
              <a:t>,*]  and input vector element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simple words: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Tasks: each task computes an entry of y[]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Assign </a:t>
            </a:r>
            <a:r>
              <a:rPr lang="en-US" dirty="0" err="1"/>
              <a:t>ith</a:t>
            </a:r>
            <a:r>
              <a:rPr lang="en-US" dirty="0"/>
              <a:t> row of A to Task </a:t>
            </a:r>
            <a:r>
              <a:rPr lang="en-US" dirty="0" err="1"/>
              <a:t>i</a:t>
            </a:r>
            <a:r>
              <a:rPr lang="en-US" dirty="0"/>
              <a:t>. Also assign b[</a:t>
            </a:r>
            <a:r>
              <a:rPr lang="en-US" dirty="0" err="1"/>
              <a:t>i</a:t>
            </a:r>
            <a:r>
              <a:rPr lang="en-US" dirty="0"/>
              <a:t>] to Task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733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parallel program must have several processes active and simultaneously working on different tasks to gain a significant speedup over the sequential program.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13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in 3.7 (b), Task 5 is assigned to P2?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039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749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5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is logical agent for computation over a physical processing element(processor).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4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divided into tasks (chunks), could be of same and different size</a:t>
            </a:r>
          </a:p>
          <a:p>
            <a:r>
              <a:rPr lang="en-US" dirty="0"/>
              <a:t>We could use task dependency graph to explain decomposition e.g. adding 8 numbers using 4 processors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of each y[</a:t>
            </a:r>
            <a:r>
              <a:rPr lang="en-US" dirty="0" err="1"/>
              <a:t>i</a:t>
            </a:r>
            <a:r>
              <a:rPr lang="en-US" dirty="0"/>
              <a:t>] is regarded as a single task.</a:t>
            </a:r>
          </a:p>
          <a:p>
            <a:r>
              <a:rPr lang="en-US" dirty="0"/>
              <a:t>Matrix multiplication rule: no. of columns in first matrix A should be equal to no. of rows in second b</a:t>
            </a:r>
          </a:p>
          <a:p>
            <a:r>
              <a:rPr lang="en-US" dirty="0"/>
              <a:t>Resulting matrix would have the no. of rows equivalent of first matrix and no. of columns of second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of three y[</a:t>
            </a:r>
            <a:r>
              <a:rPr lang="en-US" dirty="0" err="1"/>
              <a:t>i</a:t>
            </a:r>
            <a:r>
              <a:rPr lang="en-US" dirty="0"/>
              <a:t>] entries is regarded as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419F0-6452-4AD1-BCD7-0C5B9575DA32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C69B9-EB02-4266-BE56-CE8CA0175C8A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4C9F9-5401-4324-A020-4A06A6F697F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3FEA1-AD8E-495B-AF5B-97091AB9A443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04CFA8-56AC-402F-91EF-B7689117A64D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BDBB49-9784-47A5-8D93-37F078FDEECB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E8F71-2CCB-413A-84EA-A6038010E8E1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2A765-0103-465B-B87F-9C2D8551D3D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390825-726A-4290-B1FA-E6CFDBAF4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C75E7-A1B4-4C1E-9AAA-70B4DF8EA6CB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534C-95E0-478F-BC3D-F255E983D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AF31A6-7FB2-414F-BB81-7C6D5EC91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5E086-3A8E-4B55-94AD-9110BD0A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97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85DF1B-94BF-4D55-B257-2A3617FF2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2C4E-11DD-4310-B613-0B71CE2B40A2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13D893-2150-4E93-AF16-22F05236D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8753E6-CB17-4174-B22B-901DA30F5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8984-779F-4E1B-BEB2-FD85CC148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5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7DA78D-FEE0-488A-AB1E-AB213AFE0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5E0A9-72E4-405E-AFAF-CA0F06694238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7CD23C-F8FD-44C2-BAEB-D8E250BBE0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22DB1-DCD8-4FE8-9192-E3671D28E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BFE71-4B6F-41C0-8A16-3110CB50E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8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3654946C-B206-4B5D-ABAB-11C82D78241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8767-D5DA-4F6F-BA4E-2D8825768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C7A6-0F91-497E-A073-8047FF2B427A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191FC-69E2-4148-9805-0E29EF4FE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046E4-4AFD-49C0-8DD9-3BDB364BD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B592-EB70-4F99-B74D-6070AB171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38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BCC5D8-2B96-4710-9967-181D5D132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29B6D-BD74-41D0-80EF-7958E8E6BF11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D45BA0-7817-4344-A4F5-6078A6186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7C6B9C-9FF0-42C4-BBF3-D2508EDA9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E6E-587F-4650-BF3F-3C4C10B82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7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ED7A68-7804-4FF1-86FF-1C96373BF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8EA1C-87CC-4B7A-BCEF-61EDB382BB0A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2EB3BA-1369-4705-9542-1FCA1195C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7FDC17-657B-46CB-B6DD-AD730FC27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81642-3EB0-42EB-A519-9A8804B5A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525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FE7836-AA2A-44B6-8F26-C19200581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F8301-056D-4FB0-BB0C-4131CE15A01E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EAF873-5BCE-4DBC-89C5-1F8DDCC10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6E6DFA-05A4-43D5-AD2A-A0B191F7E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B4EA-B1A3-4EE9-9C80-CB1686161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922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CCF18-D096-4DCB-A757-71D207F68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4D8AC-2C53-4E0B-A637-EE1F2002A108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9D878-5455-4C79-9F44-2FC1A4144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2D157-1E65-4DB4-A664-65B87A1EA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60582-FC10-43D5-9F5A-1419C006B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682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89125-8AC4-48FF-A297-124BF82DE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5951-2850-4BE3-9244-02A9A24E5EFB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2493B-BB44-4FC2-B044-2EA8C844A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53541-BF10-401E-BDEE-BFDCC4EDF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5229-4E9A-42CA-8B65-A2CB0B4EB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4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0E3F5D-C99A-46E7-9B67-7ED9D57C6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69973-64FE-4BAF-9CC7-14449134D9D3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74A9F2-E51D-4E0E-8EB5-C48B7477A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64C02-EFA9-4E2E-A4C5-85E6942F7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AD80-993F-4319-8E13-124679F75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17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0557DE-538E-45E8-BCBE-AF9173234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0879-D1A8-4719-BD84-3BC84B7A5078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34529-F85C-4C58-8B5E-9F0D26056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B9C28E-DABD-4624-BFA8-0214FC17E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1E0C-E36C-44FF-A121-7203DE4C10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94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35371-CBDE-40E7-939E-96F8DBB2F4D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2BC67E19-A5E2-423A-909A-44DD6F92627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AB920-CD22-48E0-9608-5B1EA817E9A2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2ACC3-5B66-4E19-AC04-B495E554B9A7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82E35-406E-4C12-A495-71BFDB281EDC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E3730F-3C71-4B40-B5BA-26AE7D5AA69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5BFEB-C294-4C7F-96B6-B06820FACA78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616DD-C1E3-4AFB-A047-6C0E9CC949F1}" type="datetime1">
              <a:rPr lang="en-US" altLang="en-US" smtClean="0">
                <a:solidFill>
                  <a:srgbClr val="000000"/>
                </a:solidFill>
              </a:rPr>
              <a:t>3/6/2022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09D9E6-FA27-45CB-8931-E57B127C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A020F2-8448-45A8-BE78-735D265AA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115B1D-19B7-4707-A8A2-BE0A9356AB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A22D15C1-0D7C-4BC6-AB6F-59406E3DC493}" type="datetime1">
              <a:rPr lang="en-US" altLang="en-US" smtClean="0"/>
              <a:t>3/6/2022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87F903-0266-4451-B1E1-5DC3572992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CS3006 - Spring 2022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0C15D1-9990-4AEA-B42E-29BB5B5E0F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5F135EE-4B33-4D80-ACB1-1B8F78CFD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4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5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Parallel Algorithm Design Life Cycle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7</a:t>
            </a:r>
            <a:r>
              <a:rPr lang="en-GB" sz="3200" baseline="30000" dirty="0"/>
              <a:t>th</a:t>
            </a:r>
            <a:r>
              <a:rPr lang="en-GB" sz="3200" dirty="0"/>
              <a:t>  March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Task-Dependency Graph</a:t>
            </a:r>
          </a:p>
          <a:p>
            <a:r>
              <a:rPr lang="en-US" dirty="0"/>
              <a:t>The tasks in the previous examples are independent and can be performed in any sequence.</a:t>
            </a:r>
          </a:p>
          <a:p>
            <a:r>
              <a:rPr lang="en-US" dirty="0"/>
              <a:t>In most of the problems, there exist some sort of dependencies between the tasks.</a:t>
            </a:r>
          </a:p>
          <a:p>
            <a:r>
              <a:rPr lang="en-US" dirty="0"/>
              <a:t>An abstraction used to express such </a:t>
            </a:r>
            <a:r>
              <a:rPr lang="en-US" b="1" dirty="0"/>
              <a:t>dependencies</a:t>
            </a:r>
            <a:r>
              <a:rPr lang="en-US" dirty="0"/>
              <a:t> among tasks and their </a:t>
            </a:r>
            <a:r>
              <a:rPr lang="en-US" b="1" dirty="0"/>
              <a:t>relative order of execution</a:t>
            </a:r>
            <a:r>
              <a:rPr lang="en-US" dirty="0"/>
              <a:t> is known as a </a:t>
            </a:r>
            <a:r>
              <a:rPr lang="en-US" b="1" dirty="0"/>
              <a:t>task-dependency graph</a:t>
            </a:r>
          </a:p>
          <a:p>
            <a:r>
              <a:rPr lang="en-US" dirty="0"/>
              <a:t>It is a </a:t>
            </a:r>
            <a:r>
              <a:rPr lang="en-US" b="1" dirty="0"/>
              <a:t>directed acyclic graph</a:t>
            </a:r>
            <a:r>
              <a:rPr lang="en-US" dirty="0"/>
              <a:t> in which node are tasks and the directed edges indicate the dependencies between them</a:t>
            </a:r>
          </a:p>
          <a:p>
            <a:r>
              <a:rPr lang="en-US" dirty="0"/>
              <a:t>The task corresponding to a node can be executed when all tasks connected to this node by incoming edges have completed.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0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527C7B7F-A895-4318-AAB9-8EE95948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886"/>
            <a:ext cx="8683625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0C7E6F-CEC1-4688-B664-62C67A9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7474BD13-8774-4490-9F2C-021304E8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0675"/>
            <a:ext cx="8683625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5A90B-85DC-4E6B-98BD-E750186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A375624E-9575-4CEC-AD5D-DBEC2FB2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4"/>
            <a:ext cx="8474725" cy="681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D282D-B642-497B-9A0F-1B5015D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Granularity</a:t>
            </a:r>
          </a:p>
          <a:p>
            <a:r>
              <a:rPr lang="en-US" dirty="0"/>
              <a:t>The </a:t>
            </a:r>
            <a:r>
              <a:rPr lang="en-US" b="1" dirty="0"/>
              <a:t>number and sizes</a:t>
            </a:r>
            <a:r>
              <a:rPr lang="en-US" dirty="0"/>
              <a:t> of tasks into which a problem is decomposed determines the </a:t>
            </a:r>
            <a:r>
              <a:rPr lang="en-US" b="1" i="1" dirty="0"/>
              <a:t>granularity </a:t>
            </a:r>
            <a:r>
              <a:rPr lang="en-US" dirty="0"/>
              <a:t>of the decomposition</a:t>
            </a:r>
          </a:p>
          <a:p>
            <a:pPr lvl="1"/>
            <a:r>
              <a:rPr lang="en-US" dirty="0"/>
              <a:t>A decomposition into a large number of small tasks is called </a:t>
            </a:r>
            <a:r>
              <a:rPr lang="en-US" b="1" i="1" dirty="0"/>
              <a:t>fine-grained</a:t>
            </a:r>
          </a:p>
          <a:p>
            <a:pPr lvl="1"/>
            <a:r>
              <a:rPr lang="en-US" dirty="0"/>
              <a:t>A decomposition into a small number of large tasks is called </a:t>
            </a:r>
            <a:r>
              <a:rPr lang="en-US" b="1" i="1" dirty="0"/>
              <a:t>coarse-grained</a:t>
            </a:r>
          </a:p>
          <a:p>
            <a:r>
              <a:rPr lang="en-US" dirty="0"/>
              <a:t>For matrix-vector multiplication Figure 3.1 would usually be considered fine-grained </a:t>
            </a:r>
          </a:p>
          <a:p>
            <a:r>
              <a:rPr lang="en-US" dirty="0"/>
              <a:t>Figure 3.4 shows a coarse-grained decomposition as each tasks computes </a:t>
            </a:r>
            <a:r>
              <a:rPr lang="en-US" i="1" dirty="0"/>
              <a:t>n</a:t>
            </a:r>
            <a:r>
              <a:rPr lang="en-US" dirty="0"/>
              <a:t>/4 of the entries of the output vector of length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75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Maximum Degree of Concurrency </a:t>
            </a:r>
          </a:p>
          <a:p>
            <a:r>
              <a:rPr lang="en-US" dirty="0"/>
              <a:t>The maximum number of tasks that can be executed simultaneously in a parallel program at any given time is known as its </a:t>
            </a:r>
            <a:r>
              <a:rPr lang="en-US" i="1" dirty="0"/>
              <a:t>maximum degree of concurrency</a:t>
            </a:r>
          </a:p>
          <a:p>
            <a:r>
              <a:rPr lang="en-US" dirty="0"/>
              <a:t>Usually, it is always less than total number of tasks due to dependencies.</a:t>
            </a:r>
          </a:p>
          <a:p>
            <a:r>
              <a:rPr lang="en-US" dirty="0"/>
              <a:t> E.g., max-degree of concurrency in the task-graphs of Figures 3.2 and 3.3 is 4.</a:t>
            </a:r>
          </a:p>
          <a:p>
            <a:r>
              <a:rPr lang="en-US" b="1" dirty="0"/>
              <a:t>Rule of thumb: </a:t>
            </a:r>
            <a:r>
              <a:rPr lang="en-US" dirty="0"/>
              <a:t>For task-dependency graphs that are trees, the maximum degree of concurrency </a:t>
            </a:r>
            <a:r>
              <a:rPr lang="en-US" b="1" dirty="0"/>
              <a:t>is always equal to the number of leaves in the tree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3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DDCE7-96C6-480E-8A61-56928529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8" y="1647427"/>
            <a:ext cx="6900618" cy="506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Determine Maximum Degree of Concurrency?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5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r>
              <a:rPr lang="en-US" dirty="0"/>
              <a:t>A relatively better measure for the performance of a parallel program</a:t>
            </a:r>
          </a:p>
          <a:p>
            <a:r>
              <a:rPr lang="en-US" dirty="0"/>
              <a:t>The average number of tasks that can run concurrently over the entire duration of execution of the program</a:t>
            </a:r>
          </a:p>
          <a:p>
            <a:r>
              <a:rPr lang="en-US" dirty="0"/>
              <a:t>The ratio of the </a:t>
            </a:r>
            <a:r>
              <a:rPr lang="en-US" b="1" i="1" dirty="0"/>
              <a:t>total amount of work</a:t>
            </a:r>
            <a:r>
              <a:rPr lang="en-US" dirty="0"/>
              <a:t> to the </a:t>
            </a:r>
            <a:r>
              <a:rPr lang="en-US" b="1" i="1" dirty="0"/>
              <a:t>critical-path length</a:t>
            </a:r>
          </a:p>
          <a:p>
            <a:pPr lvl="1"/>
            <a:r>
              <a:rPr lang="en-US" dirty="0"/>
              <a:t>So, what is the critical path in the graph</a:t>
            </a:r>
            <a:r>
              <a:rPr lang="en-US" b="1" dirty="0"/>
              <a:t>?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8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r>
              <a:rPr lang="en-US" b="1" dirty="0"/>
              <a:t>Critical Path: </a:t>
            </a:r>
            <a:r>
              <a:rPr lang="en-US" dirty="0"/>
              <a:t>The longest directed path between any pair of start and finish nodes is known as the critical path.</a:t>
            </a:r>
            <a:r>
              <a:rPr lang="en-US" b="1" dirty="0"/>
              <a:t> </a:t>
            </a:r>
          </a:p>
          <a:p>
            <a:r>
              <a:rPr lang="en-US" b="1" dirty="0"/>
              <a:t>Critical Path Length</a:t>
            </a:r>
            <a:r>
              <a:rPr lang="en-US" b="1" i="1" dirty="0"/>
              <a:t>: </a:t>
            </a:r>
            <a:r>
              <a:rPr lang="en-US" dirty="0"/>
              <a:t>The sum of the weights of nodes along this path</a:t>
            </a:r>
          </a:p>
          <a:p>
            <a:pPr lvl="1"/>
            <a:r>
              <a:rPr lang="en-US" dirty="0"/>
              <a:t>the weight of a node is the size or the amount of work associated with the corresponding task.</a:t>
            </a:r>
          </a:p>
          <a:p>
            <a:r>
              <a:rPr lang="en-US" dirty="0"/>
              <a:t>A shorter critical path favors a higher average-degree of concurrency.</a:t>
            </a:r>
          </a:p>
          <a:p>
            <a:r>
              <a:rPr lang="en-US" dirty="0"/>
              <a:t>Both, maximum and average degree of concurrency increases as tasks become smaller(finer)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14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D8D519B-40B0-4AA6-A3B0-E15DDF79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619841"/>
            <a:ext cx="8323551" cy="361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5522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Critical path lengths:</a:t>
            </a:r>
            <a:r>
              <a:rPr lang="en-US" sz="2000" dirty="0"/>
              <a:t> 27 and 34 </a:t>
            </a:r>
          </a:p>
          <a:p>
            <a:pPr marL="0" indent="0">
              <a:buNone/>
            </a:pPr>
            <a:r>
              <a:rPr lang="en-US" sz="2000" b="1" dirty="0"/>
              <a:t>Total amount of work:</a:t>
            </a:r>
            <a:r>
              <a:rPr lang="en-US" sz="2000" dirty="0"/>
              <a:t> 63 and 64</a:t>
            </a:r>
          </a:p>
          <a:p>
            <a:pPr marL="0" indent="0">
              <a:buNone/>
            </a:pPr>
            <a:r>
              <a:rPr lang="en-US" sz="2000" b="1" dirty="0"/>
              <a:t>Average degree of concurrency</a:t>
            </a:r>
            <a:r>
              <a:rPr lang="en-US" sz="2000" dirty="0"/>
              <a:t>: 2.33 and 1.88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6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Quick Review </a:t>
            </a:r>
          </a:p>
          <a:p>
            <a:r>
              <a:rPr lang="en-US" altLang="en-US" dirty="0"/>
              <a:t>Parallel Algorithm Design Life Cycle</a:t>
            </a:r>
          </a:p>
          <a:p>
            <a:r>
              <a:rPr lang="en-US" altLang="en-US" dirty="0"/>
              <a:t>Tasks, Decomposition, and Task-dependency graphs</a:t>
            </a:r>
          </a:p>
          <a:p>
            <a:r>
              <a:rPr lang="en-US" altLang="en-US" dirty="0"/>
              <a:t>Granularity</a:t>
            </a:r>
          </a:p>
          <a:p>
            <a:pPr lvl="1"/>
            <a:r>
              <a:rPr lang="en-US" altLang="en-US" dirty="0"/>
              <a:t>Fine-grained</a:t>
            </a:r>
          </a:p>
          <a:p>
            <a:pPr lvl="1"/>
            <a:r>
              <a:rPr lang="en-US" altLang="en-US" dirty="0"/>
              <a:t>Coarse-grained</a:t>
            </a:r>
          </a:p>
          <a:p>
            <a:r>
              <a:rPr lang="en-US" altLang="en-US" dirty="0"/>
              <a:t>Concurrency</a:t>
            </a:r>
          </a:p>
          <a:p>
            <a:pPr lvl="1"/>
            <a:r>
              <a:rPr lang="en-US" altLang="en-US" dirty="0"/>
              <a:t>Max-degree of concurrency</a:t>
            </a:r>
          </a:p>
          <a:p>
            <a:pPr lvl="1"/>
            <a:r>
              <a:rPr lang="en-US" altLang="en-US" dirty="0"/>
              <a:t>Critical path length</a:t>
            </a:r>
          </a:p>
          <a:p>
            <a:pPr lvl="1"/>
            <a:r>
              <a:rPr lang="en-US" altLang="en-US" dirty="0"/>
              <a:t>Average-degree of concurrency</a:t>
            </a:r>
          </a:p>
          <a:p>
            <a:r>
              <a:rPr lang="en-US" altLang="en-US" dirty="0"/>
              <a:t>Task-interaction Diagrams</a:t>
            </a:r>
          </a:p>
          <a:p>
            <a:pPr lvl="1"/>
            <a:r>
              <a:rPr lang="en-US" altLang="en-US" dirty="0"/>
              <a:t>Processes and mapping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DDCE7-96C6-480E-8A61-56928529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8" y="2171700"/>
            <a:ext cx="6900618" cy="4544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Determine critical path length and average-concurrency?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74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</a:t>
            </a:r>
          </a:p>
          <a:p>
            <a:r>
              <a:rPr lang="en-US" dirty="0"/>
              <a:t>Depicts pattern of interaction between the tasks</a:t>
            </a:r>
          </a:p>
          <a:p>
            <a:r>
              <a:rPr lang="en-US" dirty="0"/>
              <a:t>Dependency graphs only show that how output of first task becomes input to the next level task.</a:t>
            </a:r>
          </a:p>
          <a:p>
            <a:r>
              <a:rPr lang="en-US" dirty="0"/>
              <a:t>But how the tasks interact with each other  to access distributed data is only depicted by task interaction graphs</a:t>
            </a:r>
          </a:p>
          <a:p>
            <a:r>
              <a:rPr lang="en-US" dirty="0"/>
              <a:t>The nodes in a task-interaction graph represent tasks</a:t>
            </a:r>
          </a:p>
          <a:p>
            <a:r>
              <a:rPr lang="en-US" dirty="0"/>
              <a:t>The edges connect tasks that interact with each other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72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</a:t>
            </a:r>
          </a:p>
          <a:p>
            <a:r>
              <a:rPr lang="en-US" dirty="0"/>
              <a:t>The edges in a task interaction graph are usually </a:t>
            </a:r>
            <a:r>
              <a:rPr lang="en-US" b="1" dirty="0"/>
              <a:t>undirected</a:t>
            </a:r>
          </a:p>
          <a:p>
            <a:pPr lvl="1"/>
            <a:r>
              <a:rPr lang="en-US"/>
              <a:t>but </a:t>
            </a:r>
            <a:r>
              <a:rPr lang="en-US" dirty="0"/>
              <a:t>directed edges can be used to indicate the direction of flow of data, if it is unidirectional.</a:t>
            </a:r>
          </a:p>
          <a:p>
            <a:r>
              <a:rPr lang="en-US" dirty="0"/>
              <a:t>The edge-set of a task-interaction graph is usually a </a:t>
            </a:r>
            <a:r>
              <a:rPr lang="en-US" b="1" dirty="0"/>
              <a:t>superset</a:t>
            </a:r>
            <a:r>
              <a:rPr lang="en-US" dirty="0"/>
              <a:t> of the edge-set of the task-dependency graph</a:t>
            </a:r>
          </a:p>
          <a:p>
            <a:r>
              <a:rPr lang="en-US" dirty="0"/>
              <a:t>In database query processing example, the task-interaction graph is the </a:t>
            </a:r>
            <a:r>
              <a:rPr lang="en-US" b="1" dirty="0"/>
              <a:t>same</a:t>
            </a:r>
            <a:r>
              <a:rPr lang="en-US" dirty="0"/>
              <a:t> as the task-dependency graph.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6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3B878926-C00A-421A-B6D3-ACAC7F8D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793276"/>
            <a:ext cx="8683625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 (</a:t>
            </a:r>
            <a:r>
              <a:rPr lang="en-US" dirty="0"/>
              <a:t>Sparse-matrix multiplication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87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Mapping</a:t>
            </a:r>
          </a:p>
          <a:p>
            <a:r>
              <a:rPr lang="en-US" dirty="0"/>
              <a:t>Logical processing or computing agent that performs tasks is called </a:t>
            </a:r>
            <a:r>
              <a:rPr lang="en-US" b="1" dirty="0"/>
              <a:t>process</a:t>
            </a:r>
            <a:r>
              <a:rPr lang="en-US" dirty="0"/>
              <a:t>.</a:t>
            </a:r>
          </a:p>
          <a:p>
            <a:r>
              <a:rPr lang="en-US" dirty="0"/>
              <a:t>The mechanism by which tasks are assigned to processes for execution is called </a:t>
            </a:r>
            <a:r>
              <a:rPr lang="en-US" b="1" i="1" dirty="0"/>
              <a:t>mapping.</a:t>
            </a:r>
          </a:p>
          <a:p>
            <a:r>
              <a:rPr lang="en-US" dirty="0"/>
              <a:t>Multiple tasks can be mapped on a single process </a:t>
            </a:r>
            <a:endParaRPr lang="en-US" b="1" i="1" dirty="0"/>
          </a:p>
          <a:p>
            <a:r>
              <a:rPr lang="en-US" dirty="0"/>
              <a:t>Independent task should be mapped onto different processes</a:t>
            </a:r>
          </a:p>
          <a:p>
            <a:r>
              <a:rPr lang="en-US" dirty="0"/>
              <a:t>Map tasks with high mutual-interactions onto a single process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20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5F692957-5E38-4CED-879F-1328103C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1755459"/>
            <a:ext cx="868362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Mapping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8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Processors</a:t>
            </a:r>
          </a:p>
          <a:p>
            <a:r>
              <a:rPr lang="en-US" b="1" dirty="0"/>
              <a:t>Processes </a:t>
            </a:r>
            <a:r>
              <a:rPr lang="en-US" dirty="0"/>
              <a:t>are logical computing agents that perform tasks</a:t>
            </a:r>
          </a:p>
          <a:p>
            <a:r>
              <a:rPr lang="en-US" b="1" dirty="0"/>
              <a:t>Processors</a:t>
            </a:r>
            <a:r>
              <a:rPr lang="en-US" dirty="0"/>
              <a:t> are the hardware units that physically perform computations</a:t>
            </a:r>
          </a:p>
          <a:p>
            <a:r>
              <a:rPr lang="en-US" dirty="0"/>
              <a:t>Depending on the problem, multiple processes can be mapped on a single processor</a:t>
            </a:r>
          </a:p>
          <a:p>
            <a:r>
              <a:rPr lang="en-US" dirty="0"/>
              <a:t>But, in most of the cases, there is one-to-one correspondence between processors and processes</a:t>
            </a:r>
          </a:p>
          <a:p>
            <a:r>
              <a:rPr lang="en-US" dirty="0"/>
              <a:t>So, we assume that there are as many processes as the number of physical CPUs on the parallel computer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21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to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Static vs Dynamic Interconnections</a:t>
            </a:r>
          </a:p>
          <a:p>
            <a:pPr algn="just"/>
            <a:r>
              <a:rPr lang="en-US" altLang="en-US" dirty="0"/>
              <a:t>Network Topologies</a:t>
            </a:r>
          </a:p>
          <a:p>
            <a:pPr lvl="1" algn="just"/>
            <a:r>
              <a:rPr lang="en-US" altLang="en-US" dirty="0"/>
              <a:t>Linear array</a:t>
            </a:r>
          </a:p>
          <a:p>
            <a:pPr lvl="1" algn="just"/>
            <a:r>
              <a:rPr lang="en-US" altLang="en-US" dirty="0"/>
              <a:t>Star</a:t>
            </a:r>
          </a:p>
          <a:p>
            <a:pPr lvl="1" algn="just"/>
            <a:r>
              <a:rPr lang="en-US" altLang="en-US" dirty="0"/>
              <a:t>Mesh</a:t>
            </a:r>
          </a:p>
          <a:p>
            <a:pPr lvl="1" algn="just"/>
            <a:r>
              <a:rPr lang="en-US" altLang="en-US" dirty="0"/>
              <a:t>Tree</a:t>
            </a:r>
          </a:p>
          <a:p>
            <a:pPr lvl="1" algn="just"/>
            <a:r>
              <a:rPr lang="en-US" altLang="en-US" dirty="0"/>
              <a:t>Fully-connected</a:t>
            </a:r>
          </a:p>
          <a:p>
            <a:pPr lvl="1" algn="just"/>
            <a:r>
              <a:rPr lang="en-US" altLang="en-US" dirty="0"/>
              <a:t>Hypercube</a:t>
            </a:r>
          </a:p>
          <a:p>
            <a:pPr algn="just"/>
            <a:r>
              <a:rPr lang="en-US" altLang="en-US" dirty="0"/>
              <a:t>Evaluating Static interconnections </a:t>
            </a:r>
          </a:p>
          <a:p>
            <a:pPr lvl="1" algn="just"/>
            <a:r>
              <a:rPr lang="en-US" altLang="en-US" dirty="0"/>
              <a:t>Cost</a:t>
            </a:r>
          </a:p>
          <a:p>
            <a:pPr lvl="1" algn="just"/>
            <a:r>
              <a:rPr lang="en-US" altLang="en-US" dirty="0"/>
              <a:t>Diameter </a:t>
            </a:r>
          </a:p>
          <a:p>
            <a:pPr lvl="1" algn="just"/>
            <a:r>
              <a:rPr lang="en-US" altLang="en-US" dirty="0"/>
              <a:t>Bisection-width </a:t>
            </a:r>
          </a:p>
          <a:p>
            <a:pPr lvl="1" algn="just"/>
            <a:r>
              <a:rPr lang="en-US" altLang="en-US" dirty="0"/>
              <a:t>Arc-connectivity</a:t>
            </a:r>
          </a:p>
          <a:p>
            <a:pPr algn="just"/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644" y="2759546"/>
            <a:ext cx="6908944" cy="1452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Principles of Parallel Algorithm Design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6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7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Steps in Parallel Algorithm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Identification:</a:t>
            </a:r>
            <a:r>
              <a:rPr lang="en-US" altLang="en-US" dirty="0"/>
              <a:t> Identifying portions of the work that can be performed concurrently.</a:t>
            </a:r>
          </a:p>
          <a:p>
            <a:pPr marL="857250" lvl="1" indent="-457200"/>
            <a:r>
              <a:rPr lang="en-US" altLang="en-US" dirty="0"/>
              <a:t>Work-units are also known as tasks</a:t>
            </a:r>
          </a:p>
          <a:p>
            <a:pPr marL="857250" lvl="1" indent="-457200"/>
            <a:r>
              <a:rPr lang="en-US" altLang="en-US" dirty="0"/>
              <a:t>E.g., Initializing two mega-arrays are two tasks and can be performed in parallel  </a:t>
            </a:r>
            <a:endParaRPr lang="en-US" alt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Mapping: </a:t>
            </a:r>
            <a:r>
              <a:rPr lang="en-US" altLang="en-US" dirty="0"/>
              <a:t>The process of mapping concurrent pieces of the work or tasks onto multiple processes running in parallel.</a:t>
            </a:r>
          </a:p>
          <a:p>
            <a:pPr marL="857250" lvl="1" indent="-457200"/>
            <a:r>
              <a:rPr lang="en-US" altLang="en-US" dirty="0"/>
              <a:t>Multiple processes can be physically mapped  on a single processor.</a:t>
            </a:r>
          </a:p>
          <a:p>
            <a:pPr marL="400050" lvl="1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/>
              <a:t>Steps in Parallel Algorithm Design</a:t>
            </a:r>
            <a:endParaRPr lang="en-US" alt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Data Partitioning:</a:t>
            </a:r>
            <a:r>
              <a:rPr lang="en-US" altLang="en-US" dirty="0"/>
              <a:t> Distributing the input, output, and intermediate data associated with the program.</a:t>
            </a:r>
            <a:endParaRPr lang="en-US" altLang="en-US" b="1" dirty="0"/>
          </a:p>
          <a:p>
            <a:pPr lvl="1" indent="-342900"/>
            <a:r>
              <a:rPr lang="en-US" altLang="en-US" dirty="0"/>
              <a:t>One way is to copy whole data at each processing node</a:t>
            </a:r>
          </a:p>
          <a:p>
            <a:pPr lvl="2" indent="-342900"/>
            <a:r>
              <a:rPr lang="en-US" altLang="en-US" dirty="0"/>
              <a:t>Memory challenges for huge-size problems</a:t>
            </a:r>
          </a:p>
          <a:p>
            <a:pPr marL="857250" lvl="1" indent="-457200"/>
            <a:r>
              <a:rPr lang="en-US" altLang="en-US" dirty="0"/>
              <a:t>Other way is to give fragments of data to each processing node</a:t>
            </a:r>
          </a:p>
          <a:p>
            <a:pPr marL="1257300" lvl="2" indent="-457200"/>
            <a:r>
              <a:rPr lang="en-US" altLang="en-US" dirty="0"/>
              <a:t>Communication overheads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Defining Access Protocol</a:t>
            </a:r>
            <a:r>
              <a:rPr lang="en-US" altLang="en-US" dirty="0"/>
              <a:t>: Managing accesses to data shared by multiple processors (i.e., managing communication).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Synchronizing</a:t>
            </a:r>
            <a:r>
              <a:rPr lang="en-US" altLang="en-US" dirty="0"/>
              <a:t> the processors at various stages of the parallel program execution.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r>
              <a:rPr lang="en-US" b="1" dirty="0"/>
              <a:t>Decomposition: </a:t>
            </a:r>
          </a:p>
          <a:p>
            <a:pPr lvl="1"/>
            <a:r>
              <a:rPr lang="en-US" dirty="0"/>
              <a:t>The process of dividing a computation into smaller parts, some or all of which may potentially be executed in parallel.</a:t>
            </a:r>
          </a:p>
          <a:p>
            <a:r>
              <a:rPr lang="en-US" b="1" i="1" dirty="0"/>
              <a:t>Tasks</a:t>
            </a:r>
          </a:p>
          <a:p>
            <a:pPr lvl="1"/>
            <a:r>
              <a:rPr lang="en-US" b="1" dirty="0"/>
              <a:t>Programmer-defined units of computation </a:t>
            </a:r>
            <a:r>
              <a:rPr lang="en-US" dirty="0"/>
              <a:t>into which the main computation is subdivided by means of decomposition</a:t>
            </a:r>
          </a:p>
          <a:p>
            <a:pPr lvl="1"/>
            <a:r>
              <a:rPr lang="en-US" dirty="0"/>
              <a:t>Tasks can be of </a:t>
            </a:r>
            <a:r>
              <a:rPr lang="en-US" b="1" dirty="0"/>
              <a:t>arbitrary size</a:t>
            </a:r>
            <a:r>
              <a:rPr lang="en-US" dirty="0"/>
              <a:t>, but once defined, they are regarded as </a:t>
            </a:r>
            <a:r>
              <a:rPr lang="en-US" b="1" dirty="0"/>
              <a:t>indivisible units of computation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tasks into which a problem is decomposed may not all be of the same size</a:t>
            </a:r>
          </a:p>
          <a:p>
            <a:pPr lvl="1"/>
            <a:r>
              <a:rPr lang="en-US" dirty="0"/>
              <a:t>Simultaneous execution of multiple tasks is the key to reducing the time required to solve the entire problem.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8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885A35B9-09AC-433C-8AD5-A5D8E1EC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143000"/>
            <a:ext cx="86836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8768F9-FA2E-4CC1-9001-B809EED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87281F59-C661-417D-BDD5-B166F2F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143000"/>
            <a:ext cx="868362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58C6B9-4489-40FA-9C3E-ACAD0CB6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1795</Words>
  <Application>Microsoft Office PowerPoint</Application>
  <PresentationFormat>On-screen Show (4:3)</PresentationFormat>
  <Paragraphs>233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Monotype Sorts</vt:lpstr>
      <vt:lpstr>Wingdings 3</vt:lpstr>
      <vt:lpstr>1_Wisp</vt:lpstr>
      <vt:lpstr>Default Design</vt:lpstr>
      <vt:lpstr>PowerPoint Presentation</vt:lpstr>
      <vt:lpstr>Agenda</vt:lpstr>
      <vt:lpstr>Quick Review to the Previous Lecture</vt:lpstr>
      <vt:lpstr>Principles of Parallel Algorithm Design </vt:lpstr>
      <vt:lpstr>Principles of Parallel Algorithm Design</vt:lpstr>
      <vt:lpstr>Principles of Parallel Algorithm Design</vt:lpstr>
      <vt:lpstr>Principles of Parallel Algorithm Design</vt:lpstr>
      <vt:lpstr>PowerPoint Presentation</vt:lpstr>
      <vt:lpstr>PowerPoint Presentation</vt:lpstr>
      <vt:lpstr>Principles of Parallel Algorithm Design</vt:lpstr>
      <vt:lpstr>PowerPoint Presentation</vt:lpstr>
      <vt:lpstr>PowerPoint Presentation</vt:lpstr>
      <vt:lpstr>PowerPoint Presentation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144</cp:revision>
  <dcterms:created xsi:type="dcterms:W3CDTF">2020-02-07T07:53:43Z</dcterms:created>
  <dcterms:modified xsi:type="dcterms:W3CDTF">2022-03-06T19:01:44Z</dcterms:modified>
</cp:coreProperties>
</file>