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311" r:id="rId2"/>
    <p:sldId id="283" r:id="rId3"/>
    <p:sldId id="458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59" r:id="rId14"/>
    <p:sldId id="293" r:id="rId15"/>
    <p:sldId id="295" r:id="rId16"/>
    <p:sldId id="294" r:id="rId17"/>
    <p:sldId id="280" r:id="rId18"/>
    <p:sldId id="28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74" d="100"/>
          <a:sy n="74" d="100"/>
        </p:scale>
        <p:origin x="132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mapping on 16 processes.</a:t>
            </a:r>
          </a:p>
          <a:p>
            <a:r>
              <a:rPr lang="en-US" dirty="0"/>
              <a:t>Processes on the diagonals shall always have to computes maximal portions. </a:t>
            </a:r>
          </a:p>
          <a:p>
            <a:r>
              <a:rPr lang="en-US" dirty="0"/>
              <a:t>P12 shall never have to do any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1D-randomized block mapping</a:t>
            </a:r>
          </a:p>
          <a:p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Randomly permute set V, then assign block of elements to processes as in block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4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Permute the matrix</a:t>
            </a:r>
            <a:r>
              <a:rPr lang="en-US" dirty="0">
                <a:sym typeface="Wingdings" panose="05000000000000000000" pitchFamily="2" charset="2"/>
              </a:rPr>
              <a:t> use 2d block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Poor spatial locality</a:t>
            </a:r>
          </a:p>
          <a:p>
            <a:r>
              <a:rPr lang="en-US" dirty="0"/>
              <a:t>High inter-process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7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Lake Superior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the largest of the Great Lakes of North America,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lake of locality, each process shall have to communicate with many other  processes; resulting in high interaction overheads.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94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relatively better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5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 is to minimize amount of interaction and idling.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3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tasks and processes are closely related with owner compute rule.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know the size of tasks, size of data associated with each task, programming paradigm and characteristics of inter task interactions; then we should go for </a:t>
            </a:r>
            <a:r>
              <a:rPr lang="en-US"/>
              <a:t>static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array---n/p rows as blocks and n/p column as block</a:t>
            </a:r>
          </a:p>
          <a:p>
            <a:r>
              <a:rPr lang="en-US" dirty="0"/>
              <a:t>Row major order vs column major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7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P=p1*p2-----and each chunk of n/p1 * n/p2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Data-load balancing and higher level of fine-graining.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6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of the array is considered as a  task and is mapped to all the processes in round robin fashion</a:t>
            </a:r>
          </a:p>
          <a:p>
            <a:r>
              <a:rPr lang="en-US" dirty="0"/>
              <a:t>Extremely fine-grained distribution</a:t>
            </a:r>
          </a:p>
          <a:p>
            <a:r>
              <a:rPr lang="en-US" dirty="0"/>
              <a:t>Motive is to reduce the idle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that you make large number of small blocks and assign them to the processes in cyclic fashion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5A5F4-3190-4E07-9A91-338B9EB8096D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D37E39-B67E-4F24-A48B-9A021BD31E6F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26D1F-FAB7-4A47-B3F7-FBD27D5E5F62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73CB0-8A2C-4939-8FD6-769EDD3A3120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22C268-F86C-4BF2-BE5A-71C5BB7326EC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2585FE-E25A-4DFE-924B-13CE823AFFAC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CF9D5-5942-47F7-93B6-C0CEE0E23018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85E68-CB0A-4835-B170-CC54C713267C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C869143A-EEF6-456D-B3F4-4BCF5C6ACB6C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DD8A3-CBDC-431E-A9B8-D06B678A9EDE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7E67135D-17F2-4855-A120-42FA0BD2BA7C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4EDD7-661C-4C53-ACC4-79AB398EF3EF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E369-EF57-49FF-95E1-42B6B44B6ED6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CA8D5-62CF-436B-A43C-B2F87A255321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B9B6AA-27EA-411C-8365-1C902619D6BD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C1E8A-4A2A-46BD-89A0-00DA93479F4B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A8C1C-7B99-48DE-9FD3-84C9EF7CA303}" type="datetime1">
              <a:rPr lang="en-US" altLang="en-US" smtClean="0">
                <a:solidFill>
                  <a:srgbClr val="000000"/>
                </a:solidFill>
              </a:rPr>
              <a:t>3/13/2022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7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Mapping Schemes 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14th March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Block-Cyclic distribution (Issue)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47E0135-BAAE-431C-8D17-4FC50A68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" y="2286914"/>
            <a:ext cx="86836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32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Randomized-Block distribution (solution: 1D)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0C1B964-279A-41E2-9A32-C876F899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2558143"/>
            <a:ext cx="8683625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58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Randomized-Block distribution (solution: 2D)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0536050-D89F-46FC-9513-2E5DFA02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" y="2193471"/>
            <a:ext cx="8906489" cy="460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2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B9E7-8836-4AAB-AEDC-679A90A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29" y="1185565"/>
            <a:ext cx="7358814" cy="18842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randomized bock cyclic distribution is not always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BA485-A153-49EA-B28F-6386CAD4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9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>
            <a:extLst>
              <a:ext uri="{FF2B5EF4-FFF2-40B4-BE49-F238E27FC236}">
                <a16:creationId xmlns:a16="http://schemas.microsoft.com/office/drawing/2014/main" id="{775605DA-EAFD-4670-A693-A969D57F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18"/>
          <a:stretch>
            <a:fillRect/>
          </a:stretch>
        </p:blipFill>
        <p:spPr bwMode="auto">
          <a:xfrm>
            <a:off x="870857" y="1711631"/>
            <a:ext cx="7402286" cy="42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DB592-3498-4FEA-8C7A-F607831E9205}"/>
              </a:ext>
            </a:extLst>
          </p:cNvPr>
          <p:cNvSpPr txBox="1"/>
          <p:nvPr/>
        </p:nvSpPr>
        <p:spPr>
          <a:xfrm>
            <a:off x="870857" y="855208"/>
            <a:ext cx="748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simulation model (using a mesh of tasks) for finding dispersion of water contaminant in a lake at different intervals of time</a:t>
            </a:r>
            <a:r>
              <a:rPr lang="en-US" b="1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B3AB-FBEF-484D-AC55-9782BE9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8A24869F-484B-4AD9-BA71-3C1042AA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2"/>
          <a:stretch>
            <a:fillRect/>
          </a:stretch>
        </p:blipFill>
        <p:spPr bwMode="auto">
          <a:xfrm>
            <a:off x="79375" y="914400"/>
            <a:ext cx="8683625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AB3591-CEF7-44CC-A72A-27963ABB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>
            <a:extLst>
              <a:ext uri="{FF2B5EF4-FFF2-40B4-BE49-F238E27FC236}">
                <a16:creationId xmlns:a16="http://schemas.microsoft.com/office/drawing/2014/main" id="{B9E2630B-C7C1-40E1-BC31-0AFF44F1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68362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23262-DC9F-47B9-BFDB-DF44D0C9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CS3006 - Spring 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49" y="605828"/>
            <a:ext cx="8323551" cy="8157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728481"/>
            <a:ext cx="8323551" cy="4987331"/>
          </a:xfrm>
        </p:spPr>
        <p:txBody>
          <a:bodyPr>
            <a:normAutofit/>
          </a:bodyPr>
          <a:lstStyle/>
          <a:p>
            <a:r>
              <a:rPr lang="en-US" altLang="en-US" dirty="0"/>
              <a:t>A Quick Review</a:t>
            </a:r>
          </a:p>
          <a:p>
            <a:pPr lvl="1" algn="just"/>
            <a:r>
              <a:rPr lang="en-US" b="1" dirty="0"/>
              <a:t>Decomposition Techniques</a:t>
            </a:r>
            <a:endParaRPr lang="en-US" dirty="0"/>
          </a:p>
          <a:p>
            <a:pPr algn="just"/>
            <a:r>
              <a:rPr lang="en-US" b="1" dirty="0"/>
              <a:t>Distribution Schemes</a:t>
            </a:r>
          </a:p>
          <a:p>
            <a:pPr lvl="1" algn="just"/>
            <a:r>
              <a:rPr lang="en-US" dirty="0"/>
              <a:t>Block-distribution </a:t>
            </a:r>
          </a:p>
          <a:p>
            <a:pPr lvl="2" algn="just"/>
            <a:r>
              <a:rPr lang="en-US" dirty="0"/>
              <a:t>Row-wise</a:t>
            </a:r>
          </a:p>
          <a:p>
            <a:pPr lvl="2" algn="just"/>
            <a:r>
              <a:rPr lang="en-US" dirty="0"/>
              <a:t>Column-wise </a:t>
            </a:r>
          </a:p>
          <a:p>
            <a:pPr lvl="2" algn="just"/>
            <a:r>
              <a:rPr lang="en-US" dirty="0"/>
              <a:t>1D and  2D</a:t>
            </a:r>
          </a:p>
          <a:p>
            <a:pPr lvl="1" algn="just"/>
            <a:r>
              <a:rPr lang="en-US" dirty="0"/>
              <a:t>Cyclic and Block-cyclic</a:t>
            </a:r>
            <a:endParaRPr lang="en-US" alt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Mapping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Static Mapping</a:t>
            </a:r>
          </a:p>
          <a:p>
            <a:pPr algn="just"/>
            <a:r>
              <a:rPr lang="en-US" dirty="0"/>
              <a:t>Distributing the tasks among the processes before execution of the program</a:t>
            </a:r>
          </a:p>
          <a:p>
            <a:pPr lvl="1" algn="just"/>
            <a:r>
              <a:rPr lang="en-US" dirty="0"/>
              <a:t>E.g., usually used in situation where total number of tasks and their sizes are known before the execution of the program</a:t>
            </a:r>
          </a:p>
          <a:p>
            <a:pPr algn="just"/>
            <a:r>
              <a:rPr lang="en-US" dirty="0"/>
              <a:t>Easy to implement in massage passing paradigm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Dynamic Mapping</a:t>
            </a:r>
          </a:p>
          <a:p>
            <a:pPr algn="just"/>
            <a:r>
              <a:rPr lang="en-US" dirty="0"/>
              <a:t>When total number of tasks are not known a priori</a:t>
            </a:r>
          </a:p>
          <a:p>
            <a:pPr algn="just"/>
            <a:r>
              <a:rPr lang="en-US" dirty="0"/>
              <a:t>(OR) when task sizes are unknown</a:t>
            </a:r>
          </a:p>
          <a:p>
            <a:pPr lvl="1" algn="just"/>
            <a:r>
              <a:rPr lang="en-US" dirty="0"/>
              <a:t>In this case static mapping can lead to serious load-imbalances.			</a:t>
            </a:r>
          </a:p>
          <a:p>
            <a:pPr lvl="1"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Both static and Dynamic Mappings are equally easy in shared memory paradigm											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90" y="142188"/>
            <a:ext cx="8440880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Schemes for Static Task-Process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517928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</a:p>
          <a:p>
            <a:r>
              <a:rPr lang="en-US" dirty="0"/>
              <a:t>In a decomposition based on partitioning data, </a:t>
            </a:r>
            <a:r>
              <a:rPr lang="en-US" b="1" dirty="0"/>
              <a:t>mapping</a:t>
            </a:r>
            <a:r>
              <a:rPr lang="en-US" dirty="0"/>
              <a:t> the relevant </a:t>
            </a:r>
            <a:r>
              <a:rPr lang="en-US" b="1" dirty="0"/>
              <a:t>data</a:t>
            </a:r>
            <a:r>
              <a:rPr lang="en-US" dirty="0"/>
              <a:t> onto the processes is equivalent to </a:t>
            </a:r>
            <a:r>
              <a:rPr lang="en-US" b="1" dirty="0"/>
              <a:t>mapping tasks</a:t>
            </a:r>
            <a:r>
              <a:rPr lang="en-US" dirty="0"/>
              <a:t> onto processes *</a:t>
            </a:r>
          </a:p>
          <a:p>
            <a:r>
              <a:rPr lang="en-US" dirty="0"/>
              <a:t>Commonly used array mapping schemes:</a:t>
            </a:r>
          </a:p>
          <a:p>
            <a:pPr lvl="1"/>
            <a:r>
              <a:rPr lang="en-US" dirty="0"/>
              <a:t>Block distribution</a:t>
            </a:r>
          </a:p>
          <a:p>
            <a:pPr lvl="2"/>
            <a:r>
              <a:rPr lang="en-US" dirty="0"/>
              <a:t>1D and 2D</a:t>
            </a:r>
          </a:p>
          <a:p>
            <a:pPr lvl="1"/>
            <a:r>
              <a:rPr lang="en-US" dirty="0"/>
              <a:t>Cyclic and block-cyclic distribution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Block distribution (1D)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EDD17EE-79EE-4CAA-A05A-C5CB85E1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" y="2383972"/>
            <a:ext cx="8659935" cy="369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Block distribution (2D)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339B62A-7FFD-473C-B409-166EB471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0" y="2498271"/>
            <a:ext cx="8814296" cy="379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86EE696-C568-4472-8370-B0329B5B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"/>
            <a:ext cx="9135089" cy="664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74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Cyclic distribution (HERE array size=4 x 4 and p=4)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0C8D5A1-D2E9-4BC6-8CA8-048E7A087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56292"/>
              </p:ext>
            </p:extLst>
          </p:nvPr>
        </p:nvGraphicFramePr>
        <p:xfrm>
          <a:off x="2584712" y="2489675"/>
          <a:ext cx="3974576" cy="3283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3644">
                  <a:extLst>
                    <a:ext uri="{9D8B030D-6E8A-4147-A177-3AD203B41FA5}">
                      <a16:colId xmlns:a16="http://schemas.microsoft.com/office/drawing/2014/main" val="619750477"/>
                    </a:ext>
                  </a:extLst>
                </a:gridCol>
                <a:gridCol w="993644">
                  <a:extLst>
                    <a:ext uri="{9D8B030D-6E8A-4147-A177-3AD203B41FA5}">
                      <a16:colId xmlns:a16="http://schemas.microsoft.com/office/drawing/2014/main" val="2093516492"/>
                    </a:ext>
                  </a:extLst>
                </a:gridCol>
                <a:gridCol w="993644">
                  <a:extLst>
                    <a:ext uri="{9D8B030D-6E8A-4147-A177-3AD203B41FA5}">
                      <a16:colId xmlns:a16="http://schemas.microsoft.com/office/drawing/2014/main" val="72325286"/>
                    </a:ext>
                  </a:extLst>
                </a:gridCol>
                <a:gridCol w="993644">
                  <a:extLst>
                    <a:ext uri="{9D8B030D-6E8A-4147-A177-3AD203B41FA5}">
                      <a16:colId xmlns:a16="http://schemas.microsoft.com/office/drawing/2014/main" val="975169763"/>
                    </a:ext>
                  </a:extLst>
                </a:gridCol>
              </a:tblGrid>
              <a:tr h="8209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153377"/>
                  </a:ext>
                </a:extLst>
              </a:tr>
              <a:tr h="8209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44514"/>
                  </a:ext>
                </a:extLst>
              </a:tr>
              <a:tr h="8209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403584"/>
                  </a:ext>
                </a:extLst>
              </a:tr>
              <a:tr h="8209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1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Schemes for Static Mapping</a:t>
            </a:r>
            <a:br>
              <a:rPr lang="en-US" sz="2700" b="0" dirty="0"/>
            </a:br>
            <a:r>
              <a:rPr lang="en-US" sz="2700" b="0" dirty="0"/>
              <a:t>(Mappings based on Data Partitioning 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Array Distribution Schemes</a:t>
            </a:r>
            <a:r>
              <a:rPr lang="en-US" dirty="0"/>
              <a:t>:</a:t>
            </a:r>
          </a:p>
          <a:p>
            <a:r>
              <a:rPr lang="en-US" dirty="0"/>
              <a:t>Block-Cyclic distribution (1D and 2D)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922C3A-DB0E-4D42-9B83-26DDB63DF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7" y="2173720"/>
            <a:ext cx="7956221" cy="415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036891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807</Words>
  <Application>Microsoft Office PowerPoint</Application>
  <PresentationFormat>On-screen Show (4:3)</PresentationFormat>
  <Paragraphs>138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Century</vt:lpstr>
      <vt:lpstr>Century Gothic</vt:lpstr>
      <vt:lpstr>Monotype Sorts</vt:lpstr>
      <vt:lpstr>Wingdings 3</vt:lpstr>
      <vt:lpstr>1_Wisp</vt:lpstr>
      <vt:lpstr>PowerPoint Presentation</vt:lpstr>
      <vt:lpstr>Agenda</vt:lpstr>
      <vt:lpstr>Mapping Schemes</vt:lpstr>
      <vt:lpstr>Schemes for Static Task-Process Mapping (Mappings based on Data Partitioning )</vt:lpstr>
      <vt:lpstr>Schemes for Static Mapping (Mappings based on Data Partitioning )</vt:lpstr>
      <vt:lpstr>Schemes for Static Mapping (Mappings based on Data Partitioning )</vt:lpstr>
      <vt:lpstr>PowerPoint Presentation</vt:lpstr>
      <vt:lpstr>Schemes for Static Mapping (Mappings based on Data Partitioning )</vt:lpstr>
      <vt:lpstr>Schemes for Static Mapping (Mappings based on Data Partitioning )</vt:lpstr>
      <vt:lpstr>Schemes for Static Mapping (Mappings based on Data Partitioning )</vt:lpstr>
      <vt:lpstr>Schemes for Static Mapping (Mappings based on Data Partitioning )</vt:lpstr>
      <vt:lpstr>Schemes for Static Mapping (Mappings based on Data Partitioning )</vt:lpstr>
      <vt:lpstr>Why randomized bock cyclic distribution is not always used?</vt:lpstr>
      <vt:lpstr>PowerPoint Presentation</vt:lpstr>
      <vt:lpstr>PowerPoint Presentation</vt:lpstr>
      <vt:lpstr>PowerPoint Presentation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75</cp:revision>
  <cp:lastPrinted>2021-10-11T09:32:48Z</cp:lastPrinted>
  <dcterms:created xsi:type="dcterms:W3CDTF">2020-02-25T04:15:16Z</dcterms:created>
  <dcterms:modified xsi:type="dcterms:W3CDTF">2022-03-13T16:00:24Z</dcterms:modified>
</cp:coreProperties>
</file>