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7" r:id="rId2"/>
    <p:sldId id="256" r:id="rId3"/>
    <p:sldId id="257" r:id="rId4"/>
    <p:sldId id="258" r:id="rId5"/>
    <p:sldId id="269" r:id="rId6"/>
    <p:sldId id="270" r:id="rId7"/>
    <p:sldId id="272" r:id="rId8"/>
    <p:sldId id="260" r:id="rId9"/>
    <p:sldId id="271" r:id="rId10"/>
    <p:sldId id="261" r:id="rId11"/>
    <p:sldId id="262" r:id="rId12"/>
    <p:sldId id="263" r:id="rId13"/>
    <p:sldId id="264" r:id="rId14"/>
    <p:sldId id="265" r:id="rId15"/>
    <p:sldId id="268" r:id="rId16"/>
    <p:sldId id="266" r:id="rId17"/>
  </p:sldIdLst>
  <p:sldSz cx="18288000" cy="10287000"/>
  <p:notesSz cx="6858000" cy="9144000"/>
  <p:embeddedFontLst>
    <p:embeddedFont>
      <p:font typeface="Clear Sans Regular Bold" panose="020B0604020202020204" charset="0"/>
      <p:regular r:id="rId18"/>
    </p:embeddedFont>
    <p:embeddedFont>
      <p:font typeface="Clear Sans Regular" panose="020B0604020202020204" charset="0"/>
      <p:regular r:id="rId19"/>
    </p:embeddedFont>
    <p:embeddedFont>
      <p:font typeface="Calibri" panose="020F0502020204030204" pitchFamily="34" charset="0"/>
      <p:regular r:id="rId20"/>
      <p:bold r:id="rId21"/>
      <p:italic r:id="rId22"/>
      <p:boldItalic r:id="rId23"/>
    </p:embeddedFont>
    <p:embeddedFont>
      <p:font typeface="Hammersmith One" panose="020B0604020202020204" charset="0"/>
      <p:regular r:id="rId24"/>
    </p:embeddedFont>
    <p:embeddedFont>
      <p:font typeface="Arial Black" panose="020B0A04020102020204" pitchFamily="34" charset="0"/>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7" d="100"/>
          <a:sy n="57" d="100"/>
        </p:scale>
        <p:origin x="34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ductoreshop/18249480734" TargetMode="External"/><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2.jpeg"/><Relationship Id="rId3" Type="http://schemas.openxmlformats.org/officeDocument/2006/relationships/image" Target="../media/image18.svg"/><Relationship Id="rId7" Type="http://schemas.openxmlformats.org/officeDocument/2006/relationships/image" Target="../media/image19.png"/><Relationship Id="rId12" Type="http://schemas.openxmlformats.org/officeDocument/2006/relationships/image" Target="../media/image3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21.png"/><Relationship Id="rId5" Type="http://schemas.openxmlformats.org/officeDocument/2006/relationships/image" Target="../media/image5.svg"/><Relationship Id="rId10" Type="http://schemas.openxmlformats.org/officeDocument/2006/relationships/image" Target="../media/image28.svg"/><Relationship Id="rId4" Type="http://schemas.openxmlformats.org/officeDocument/2006/relationships/image" Target="../media/image4.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32.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39.svg"/><Relationship Id="rId10" Type="http://schemas.openxmlformats.org/officeDocument/2006/relationships/image" Target="../media/image5.jpeg"/><Relationship Id="rId4" Type="http://schemas.openxmlformats.org/officeDocument/2006/relationships/image" Target="../media/image26.png"/><Relationship Id="rId9"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hyperlink" Target="https://www.flickr.com/photos/43672572@N05/4486802621/" TargetMode="External"/><Relationship Id="rId2" Type="http://schemas.openxmlformats.org/officeDocument/2006/relationships/image" Target="../media/image28.jpg"/><Relationship Id="rId1" Type="http://schemas.openxmlformats.org/officeDocument/2006/relationships/slideLayout" Target="../slideLayouts/slideLayout9.xml"/><Relationship Id="rId6" Type="http://schemas.openxmlformats.org/officeDocument/2006/relationships/image" Target="../media/image5.jpeg"/><Relationship Id="rId5" Type="http://schemas.openxmlformats.org/officeDocument/2006/relationships/image" Target="../media/image30.jpeg"/><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1.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jpeg"/><Relationship Id="rId3" Type="http://schemas.openxmlformats.org/officeDocument/2006/relationships/image" Target="../media/image18.svg"/><Relationship Id="rId7" Type="http://schemas.openxmlformats.org/officeDocument/2006/relationships/image" Target="../media/image20.svg"/><Relationship Id="rId12" Type="http://schemas.openxmlformats.org/officeDocument/2006/relationships/image" Target="../media/image24.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5.svg"/><Relationship Id="rId10"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2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extLst>
              <a:ext uri="{837473B0-CC2E-450A-ABE3-18F120FF3D39}">
                <a1611:picAttrSrcUrl xmlns:a1611="http://schemas.microsoft.com/office/drawing/2016/11/main" xmlns="" r:id="rId3"/>
              </a:ext>
            </a:extLst>
          </a:blip>
          <a:srcRect/>
          <a:stretch>
            <a:fillRect t="-9000" b="-9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F6BD75D-FD63-4821-86C7-BA83FE3F9F33}"/>
              </a:ext>
            </a:extLst>
          </p:cNvPr>
          <p:cNvSpPr>
            <a:spLocks noGrp="1"/>
          </p:cNvSpPr>
          <p:nvPr>
            <p:ph type="title"/>
          </p:nvPr>
        </p:nvSpPr>
        <p:spPr>
          <a:xfrm>
            <a:off x="457200" y="274638"/>
            <a:ext cx="8229600" cy="2049462"/>
          </a:xfrm>
        </p:spPr>
        <p:txBody>
          <a:bodyPr>
            <a:normAutofit fontScale="90000"/>
          </a:bodyPr>
          <a:lstStyle/>
          <a:p>
            <a:r>
              <a:rPr lang="en-US" sz="5300" b="1" dirty="0">
                <a:latin typeface="Clear Sans Regular" panose="020B0604020202020204" charset="0"/>
                <a:cs typeface="Clear Sans Regular" panose="020B0604020202020204" charset="0"/>
              </a:rPr>
              <a:t>NAME OF THE GROUP MEMBERS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FE2D9459-11F7-4D2C-9796-77F70A8341D8}"/>
              </a:ext>
            </a:extLst>
          </p:cNvPr>
          <p:cNvSpPr>
            <a:spLocks noGrp="1"/>
          </p:cNvSpPr>
          <p:nvPr>
            <p:ph sz="half" idx="1"/>
          </p:nvPr>
        </p:nvSpPr>
        <p:spPr>
          <a:xfrm>
            <a:off x="457200" y="2857500"/>
            <a:ext cx="5029200" cy="6724014"/>
          </a:xfrm>
        </p:spPr>
        <p:txBody>
          <a:bodyPr>
            <a:normAutofit fontScale="92500" lnSpcReduction="20000"/>
          </a:bodyPr>
          <a:lstStyle/>
          <a:p>
            <a:pPr marL="0" indent="0">
              <a:buNone/>
            </a:pPr>
            <a:r>
              <a:rPr lang="en-US" sz="4400" b="1" dirty="0">
                <a:latin typeface="Clear Sans Regular" panose="020B0604020202020204" charset="0"/>
                <a:cs typeface="Clear Sans Regular" panose="020B0604020202020204" charset="0"/>
              </a:rPr>
              <a:t>NAME</a:t>
            </a:r>
          </a:p>
          <a:p>
            <a:pPr marL="0" indent="0">
              <a:lnSpc>
                <a:spcPct val="170000"/>
              </a:lnSpc>
              <a:buNone/>
            </a:pPr>
            <a:r>
              <a:rPr lang="en-US" sz="4400" dirty="0">
                <a:latin typeface="Clear Sans Regular" panose="020B0604020202020204" charset="0"/>
                <a:cs typeface="Clear Sans Regular" panose="020B0604020202020204" charset="0"/>
              </a:rPr>
              <a:t>Asad Hayat</a:t>
            </a:r>
          </a:p>
          <a:p>
            <a:pPr marL="0" indent="0">
              <a:lnSpc>
                <a:spcPct val="170000"/>
              </a:lnSpc>
              <a:buNone/>
            </a:pPr>
            <a:r>
              <a:rPr lang="en-US" sz="4400" dirty="0">
                <a:latin typeface="Clear Sans Regular" panose="020B0604020202020204" charset="0"/>
                <a:cs typeface="Clear Sans Regular" panose="020B0604020202020204" charset="0"/>
              </a:rPr>
              <a:t>Akshay Sekhar Umar Tariq Butt Majed Nashat Khaqan Zaroof Mohammed Irfan</a:t>
            </a:r>
          </a:p>
        </p:txBody>
      </p:sp>
      <p:sp>
        <p:nvSpPr>
          <p:cNvPr id="7" name="Content Placeholder 6">
            <a:extLst>
              <a:ext uri="{FF2B5EF4-FFF2-40B4-BE49-F238E27FC236}">
                <a16:creationId xmlns:a16="http://schemas.microsoft.com/office/drawing/2014/main" xmlns="" id="{75C07871-B082-48A9-B3B0-CA611D77A2E8}"/>
              </a:ext>
            </a:extLst>
          </p:cNvPr>
          <p:cNvSpPr>
            <a:spLocks noGrp="1"/>
          </p:cNvSpPr>
          <p:nvPr>
            <p:ph sz="half" idx="2"/>
          </p:nvPr>
        </p:nvSpPr>
        <p:spPr>
          <a:xfrm>
            <a:off x="5638800" y="2705100"/>
            <a:ext cx="5029200" cy="6876414"/>
          </a:xfrm>
        </p:spPr>
        <p:txBody>
          <a:bodyPr>
            <a:normAutofit fontScale="92500" lnSpcReduction="20000"/>
          </a:bodyPr>
          <a:lstStyle/>
          <a:p>
            <a:pPr marL="0" indent="0">
              <a:buNone/>
            </a:pPr>
            <a:r>
              <a:rPr lang="en-US" sz="4300" b="1" dirty="0">
                <a:latin typeface="Clear Sans Regular" panose="020B0604020202020204" charset="0"/>
                <a:cs typeface="Clear Sans Regular" panose="020B0604020202020204" charset="0"/>
              </a:rPr>
              <a:t>STUDENT’S ID</a:t>
            </a:r>
          </a:p>
          <a:p>
            <a:endParaRPr lang="en-US" sz="4300" b="1" dirty="0">
              <a:latin typeface="Arial Black" panose="020B0A04020102020204" pitchFamily="34" charset="0"/>
              <a:cs typeface="Times New Roman" panose="02020603050405020304" pitchFamily="18" charset="0"/>
            </a:endParaRPr>
          </a:p>
          <a:p>
            <a:r>
              <a:rPr lang="en-US" sz="4300" dirty="0">
                <a:latin typeface="Clear Sans Regular" panose="020B0604020202020204" charset="0"/>
                <a:cs typeface="Clear Sans Regular" panose="020B0604020202020204" charset="0"/>
              </a:rPr>
              <a:t>S2151558</a:t>
            </a:r>
          </a:p>
          <a:p>
            <a:pPr>
              <a:lnSpc>
                <a:spcPct val="160000"/>
              </a:lnSpc>
            </a:pPr>
            <a:r>
              <a:rPr lang="en-US" sz="4300" dirty="0">
                <a:latin typeface="Clear Sans Regular" panose="020B0604020202020204" charset="0"/>
                <a:cs typeface="Clear Sans Regular" panose="020B0604020202020204" charset="0"/>
              </a:rPr>
              <a:t>S2152007</a:t>
            </a:r>
          </a:p>
          <a:p>
            <a:pPr>
              <a:lnSpc>
                <a:spcPct val="160000"/>
              </a:lnSpc>
            </a:pPr>
            <a:r>
              <a:rPr lang="en-US" sz="4300" dirty="0">
                <a:latin typeface="Clear Sans Regular" panose="020B0604020202020204" charset="0"/>
                <a:cs typeface="Clear Sans Regular" panose="020B0604020202020204" charset="0"/>
              </a:rPr>
              <a:t>S2164196</a:t>
            </a:r>
          </a:p>
          <a:p>
            <a:pPr>
              <a:lnSpc>
                <a:spcPct val="160000"/>
              </a:lnSpc>
            </a:pPr>
            <a:r>
              <a:rPr lang="en-US" sz="4300" dirty="0">
                <a:latin typeface="Clear Sans Regular" panose="020B0604020202020204" charset="0"/>
                <a:cs typeface="Clear Sans Regular" panose="020B0604020202020204" charset="0"/>
              </a:rPr>
              <a:t>S2164219</a:t>
            </a:r>
          </a:p>
          <a:p>
            <a:pPr>
              <a:lnSpc>
                <a:spcPct val="160000"/>
              </a:lnSpc>
            </a:pPr>
            <a:r>
              <a:rPr lang="en-US" sz="4300" dirty="0">
                <a:latin typeface="Clear Sans Regular" panose="020B0604020202020204" charset="0"/>
                <a:cs typeface="Clear Sans Regular" panose="020B0604020202020204" charset="0"/>
              </a:rPr>
              <a:t>S2164512</a:t>
            </a:r>
          </a:p>
          <a:p>
            <a:pPr>
              <a:lnSpc>
                <a:spcPct val="160000"/>
              </a:lnSpc>
            </a:pPr>
            <a:r>
              <a:rPr lang="en-US" sz="4300" dirty="0">
                <a:latin typeface="Clear Sans Regular" panose="020B0604020202020204" charset="0"/>
                <a:cs typeface="Clear Sans Regular" panose="020B0604020202020204" charset="0"/>
              </a:rPr>
              <a:t>S2165296</a:t>
            </a:r>
          </a:p>
          <a:p>
            <a:endParaRPr lang="en-US" sz="4400" dirty="0">
              <a:latin typeface="Arial Black" panose="020B0A04020102020204" pitchFamily="34" charset="0"/>
            </a:endParaRPr>
          </a:p>
          <a:p>
            <a:endParaRPr lang="en-US" sz="4400" dirty="0">
              <a:latin typeface="Arial Black" panose="020B0A04020102020204" pitchFamily="34" charset="0"/>
            </a:endParaRPr>
          </a:p>
          <a:p>
            <a:endParaRPr lang="en-US" sz="4400" dirty="0"/>
          </a:p>
        </p:txBody>
      </p:sp>
      <p:pic>
        <p:nvPicPr>
          <p:cNvPr id="5" name="Picture 8">
            <a:extLst>
              <a:ext uri="{FF2B5EF4-FFF2-40B4-BE49-F238E27FC236}">
                <a16:creationId xmlns:a16="http://schemas.microsoft.com/office/drawing/2014/main" xmlns="" id="{BF131865-3B6D-4D49-93A9-C97F1989A5A3}"/>
              </a:ext>
            </a:extLst>
          </p:cNvPr>
          <p:cNvPicPr>
            <a:picLocks noChangeAspect="1"/>
          </p:cNvPicPr>
          <p:nvPr/>
        </p:nvPicPr>
        <p:blipFill>
          <a:blip r:embed="rId4"/>
          <a:srcRect/>
          <a:stretch>
            <a:fillRect/>
          </a:stretch>
        </p:blipFill>
        <p:spPr>
          <a:xfrm>
            <a:off x="11582400" y="273050"/>
            <a:ext cx="5867400" cy="3879850"/>
          </a:xfrm>
          <a:prstGeom prst="rect">
            <a:avLst/>
          </a:prstGeom>
        </p:spPr>
      </p:pic>
      <p:pic>
        <p:nvPicPr>
          <p:cNvPr id="1026" name="Picture 2" descr="BMW to create up to 6,000 new jobs next year | Reuters">
            <a:extLst>
              <a:ext uri="{FF2B5EF4-FFF2-40B4-BE49-F238E27FC236}">
                <a16:creationId xmlns:a16="http://schemas.microsoft.com/office/drawing/2014/main" xmlns="" id="{2700BED6-C26E-4A06-A1AE-6248C54CAC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2400" y="4552315"/>
            <a:ext cx="62484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803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37686" y="468069"/>
            <a:ext cx="7230691" cy="1121262"/>
            <a:chOff x="0" y="0"/>
            <a:chExt cx="9640922" cy="1495017"/>
          </a:xfrm>
        </p:grpSpPr>
        <p:sp>
          <p:nvSpPr>
            <p:cNvPr id="3" name="TextBox 3"/>
            <p:cNvSpPr txBox="1"/>
            <p:nvPr/>
          </p:nvSpPr>
          <p:spPr>
            <a:xfrm>
              <a:off x="0" y="28575"/>
              <a:ext cx="9640922" cy="817245"/>
            </a:xfrm>
            <a:prstGeom prst="rect">
              <a:avLst/>
            </a:prstGeom>
          </p:spPr>
          <p:txBody>
            <a:bodyPr lIns="0" tIns="0" rIns="0" bIns="0" rtlCol="0" anchor="t">
              <a:spAutoFit/>
            </a:bodyPr>
            <a:lstStyle/>
            <a:p>
              <a:pPr marL="0" lvl="0" indent="0" algn="l">
                <a:lnSpc>
                  <a:spcPts val="4620"/>
                </a:lnSpc>
                <a:spcBef>
                  <a:spcPct val="0"/>
                </a:spcBef>
              </a:pPr>
              <a:r>
                <a:rPr lang="en-US" sz="4200" dirty="0">
                  <a:solidFill>
                    <a:srgbClr val="000000"/>
                  </a:solidFill>
                  <a:latin typeface="Clear Sans Regular" panose="020B0604020202020204" charset="0"/>
                  <a:cs typeface="Clear Sans Regular" panose="020B0604020202020204" charset="0"/>
                </a:rPr>
                <a:t>External Analysis (PESTLE)</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60" t="21264" r="6608" b="71845"/>
            <a:stretch>
              <a:fillRect/>
            </a:stretch>
          </p:blipFill>
          <p:spPr>
            <a:xfrm>
              <a:off x="0" y="1061640"/>
              <a:ext cx="5864091" cy="433377"/>
            </a:xfrm>
            <a:prstGeom prst="rect">
              <a:avLst/>
            </a:prstGeom>
          </p:spPr>
        </p:pic>
      </p:gr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60" t="21264" r="6608" b="71845"/>
          <a:stretch>
            <a:fillRect/>
          </a:stretch>
        </p:blipFill>
        <p:spPr>
          <a:xfrm rot="5400000">
            <a:off x="12761773" y="4742132"/>
            <a:ext cx="10861953" cy="802736"/>
          </a:xfrm>
          <a:prstGeom prst="rect">
            <a:avLst/>
          </a:prstGeom>
        </p:spPr>
      </p:pic>
      <p:pic>
        <p:nvPicPr>
          <p:cNvPr id="6" name="Picture 6"/>
          <p:cNvPicPr>
            <a:picLocks noChangeAspect="1"/>
          </p:cNvPicPr>
          <p:nvPr/>
        </p:nvPicPr>
        <p:blipFill>
          <a:blip r:embed="rId6"/>
          <a:srcRect l="7891" r="7891"/>
          <a:stretch>
            <a:fillRect/>
          </a:stretch>
        </p:blipFill>
        <p:spPr>
          <a:xfrm>
            <a:off x="15392434" y="-114649"/>
            <a:ext cx="1911917" cy="1703980"/>
          </a:xfrm>
          <a:prstGeom prst="rect">
            <a:avLst/>
          </a:prstGeom>
        </p:spPr>
      </p:pic>
      <p:grpSp>
        <p:nvGrpSpPr>
          <p:cNvPr id="7" name="Group 7"/>
          <p:cNvGrpSpPr/>
          <p:nvPr/>
        </p:nvGrpSpPr>
        <p:grpSpPr>
          <a:xfrm>
            <a:off x="7105984" y="2914979"/>
            <a:ext cx="5100733" cy="5917501"/>
            <a:chOff x="0" y="-28575"/>
            <a:chExt cx="6800977" cy="7890002"/>
          </a:xfrm>
        </p:grpSpPr>
        <p:sp>
          <p:nvSpPr>
            <p:cNvPr id="8" name="TextBox 8"/>
            <p:cNvSpPr txBox="1"/>
            <p:nvPr/>
          </p:nvSpPr>
          <p:spPr>
            <a:xfrm>
              <a:off x="0" y="-28575"/>
              <a:ext cx="6800977" cy="590762"/>
            </a:xfrm>
            <a:prstGeom prst="rect">
              <a:avLst/>
            </a:prstGeom>
          </p:spPr>
          <p:txBody>
            <a:bodyPr lIns="0" tIns="0" rIns="0" bIns="0" rtlCol="0" anchor="t">
              <a:spAutoFit/>
            </a:bodyPr>
            <a:lstStyle/>
            <a:p>
              <a:pPr marL="0" lvl="0" indent="0" algn="l">
                <a:lnSpc>
                  <a:spcPts val="3639"/>
                </a:lnSpc>
                <a:spcBef>
                  <a:spcPct val="0"/>
                </a:spcBef>
              </a:pPr>
              <a:r>
                <a:rPr lang="en-US" sz="2799" dirty="0">
                  <a:solidFill>
                    <a:srgbClr val="000000"/>
                  </a:solidFill>
                  <a:latin typeface="Clear Sans Regular" panose="020B0604020202020204" charset="0"/>
                  <a:cs typeface="Clear Sans Regular" panose="020B0604020202020204" charset="0"/>
                </a:rPr>
                <a:t>Legal Factors </a:t>
              </a:r>
            </a:p>
          </p:txBody>
        </p:sp>
        <p:sp>
          <p:nvSpPr>
            <p:cNvPr id="9" name="TextBox 9"/>
            <p:cNvSpPr txBox="1"/>
            <p:nvPr/>
          </p:nvSpPr>
          <p:spPr>
            <a:xfrm>
              <a:off x="0" y="759662"/>
              <a:ext cx="6800977" cy="7101765"/>
            </a:xfrm>
            <a:prstGeom prst="rect">
              <a:avLst/>
            </a:prstGeom>
          </p:spPr>
          <p:txBody>
            <a:bodyPr lIns="0" tIns="0" rIns="0" bIns="0" rtlCol="0" anchor="t">
              <a:spAutoFit/>
            </a:bodyPr>
            <a:lstStyle/>
            <a:p>
              <a:pPr marL="389101" lvl="1" indent="-194550" algn="just">
                <a:lnSpc>
                  <a:spcPts val="2523"/>
                </a:lnSpc>
                <a:buFont typeface="Arial"/>
                <a:buChar char="•"/>
              </a:pPr>
              <a:r>
                <a:rPr lang="en-US" sz="1802">
                  <a:solidFill>
                    <a:srgbClr val="000000"/>
                  </a:solidFill>
                  <a:latin typeface="Clear Sans Regular"/>
                </a:rPr>
                <a:t>There are certain legal factors that can impact the company , such as change in regulations and policies concerning automobile industry. </a:t>
              </a:r>
            </a:p>
            <a:p>
              <a:pPr algn="just">
                <a:lnSpc>
                  <a:spcPts val="2523"/>
                </a:lnSpc>
              </a:pPr>
              <a:endParaRPr lang="en-US" sz="1802" dirty="0">
                <a:solidFill>
                  <a:srgbClr val="000000"/>
                </a:solidFill>
                <a:latin typeface="Clear Sans Regular"/>
              </a:endParaRPr>
            </a:p>
            <a:p>
              <a:pPr marL="389101" lvl="1" indent="-194550" algn="just">
                <a:lnSpc>
                  <a:spcPts val="2523"/>
                </a:lnSpc>
                <a:buFont typeface="Arial"/>
                <a:buChar char="•"/>
              </a:pPr>
              <a:r>
                <a:rPr lang="en-US" sz="1802" dirty="0">
                  <a:solidFill>
                    <a:srgbClr val="000000"/>
                  </a:solidFill>
                  <a:latin typeface="Clear Sans Regular"/>
                </a:rPr>
                <a:t>Also, involvement of company in controversies and lawsuits can impact the organisational performance and sales.</a:t>
              </a:r>
            </a:p>
            <a:p>
              <a:pPr algn="just">
                <a:lnSpc>
                  <a:spcPts val="2523"/>
                </a:lnSpc>
              </a:pPr>
              <a:endParaRPr lang="en-US" sz="1802" dirty="0">
                <a:solidFill>
                  <a:srgbClr val="000000"/>
                </a:solidFill>
                <a:latin typeface="Clear Sans Regular"/>
              </a:endParaRPr>
            </a:p>
            <a:p>
              <a:pPr marL="389101" lvl="1" indent="-194550" algn="just">
                <a:lnSpc>
                  <a:spcPts val="2523"/>
                </a:lnSpc>
                <a:buFont typeface="Arial"/>
                <a:buChar char="•"/>
              </a:pPr>
              <a:r>
                <a:rPr lang="en-US" sz="1802" dirty="0">
                  <a:solidFill>
                    <a:srgbClr val="000000"/>
                  </a:solidFill>
                  <a:latin typeface="Clear Sans Regular"/>
                </a:rPr>
                <a:t>Regulations and  strict policies during  the COVID-19 , hindered the sales and production of the BMW company. </a:t>
              </a:r>
            </a:p>
            <a:p>
              <a:pPr algn="just">
                <a:lnSpc>
                  <a:spcPts val="2523"/>
                </a:lnSpc>
              </a:pPr>
              <a:endParaRPr lang="en-US" sz="1802" dirty="0">
                <a:solidFill>
                  <a:srgbClr val="000000"/>
                </a:solidFill>
                <a:latin typeface="Clear Sans Regular"/>
              </a:endParaRPr>
            </a:p>
            <a:p>
              <a:pPr marL="389101" lvl="1" indent="-194550" algn="just">
                <a:lnSpc>
                  <a:spcPts val="2523"/>
                </a:lnSpc>
                <a:buFont typeface="Arial"/>
                <a:buChar char="•"/>
              </a:pPr>
              <a:r>
                <a:rPr lang="en-US" sz="1802" dirty="0">
                  <a:solidFill>
                    <a:srgbClr val="000000"/>
                  </a:solidFill>
                  <a:latin typeface="Clear Sans Regular"/>
                </a:rPr>
                <a:t>Moreover, company has to follow certain laws and rules for its production and sales, these laws sometimes constrains the company profit margins.  </a:t>
              </a:r>
            </a:p>
          </p:txBody>
        </p:sp>
      </p:grpSp>
      <p:pic>
        <p:nvPicPr>
          <p:cNvPr id="10" name="Picture 10"/>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p:blipFill>
        <p:spPr>
          <a:xfrm>
            <a:off x="6941718" y="1790588"/>
            <a:ext cx="726810" cy="560305"/>
          </a:xfrm>
          <a:prstGeom prst="rect">
            <a:avLst/>
          </a:prstGeom>
        </p:spPr>
      </p:pic>
      <p:pic>
        <p:nvPicPr>
          <p:cNvPr id="11" name="Picture 11"/>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p:blipFill>
        <p:spPr>
          <a:xfrm>
            <a:off x="801080" y="2020643"/>
            <a:ext cx="648808" cy="512558"/>
          </a:xfrm>
          <a:prstGeom prst="rect">
            <a:avLst/>
          </a:prstGeom>
        </p:spPr>
      </p:pic>
      <p:pic>
        <p:nvPicPr>
          <p:cNvPr id="12" name="Picture 12"/>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rcRect/>
          <a:stretch>
            <a:fillRect/>
          </a:stretch>
        </p:blipFill>
        <p:spPr>
          <a:xfrm>
            <a:off x="12766736" y="1690394"/>
            <a:ext cx="693271" cy="660498"/>
          </a:xfrm>
          <a:prstGeom prst="rect">
            <a:avLst/>
          </a:prstGeom>
        </p:spPr>
      </p:pic>
      <p:pic>
        <p:nvPicPr>
          <p:cNvPr id="13" name="Picture 13"/>
          <p:cNvPicPr>
            <a:picLocks noChangeAspect="1"/>
          </p:cNvPicPr>
          <p:nvPr/>
        </p:nvPicPr>
        <p:blipFill>
          <a:blip r:embed="rId13">
            <a:alphaModFix amt="13000"/>
          </a:blip>
          <a:srcRect/>
          <a:stretch>
            <a:fillRect/>
          </a:stretch>
        </p:blipFill>
        <p:spPr>
          <a:xfrm>
            <a:off x="6742747" y="3771900"/>
            <a:ext cx="5987207" cy="5987207"/>
          </a:xfrm>
          <a:prstGeom prst="rect">
            <a:avLst/>
          </a:prstGeom>
        </p:spPr>
      </p:pic>
      <p:grpSp>
        <p:nvGrpSpPr>
          <p:cNvPr id="14" name="Group 14"/>
          <p:cNvGrpSpPr/>
          <p:nvPr/>
        </p:nvGrpSpPr>
        <p:grpSpPr>
          <a:xfrm>
            <a:off x="801080" y="2914980"/>
            <a:ext cx="5039917" cy="6625990"/>
            <a:chOff x="0" y="-28575"/>
            <a:chExt cx="6719889" cy="8834654"/>
          </a:xfrm>
        </p:grpSpPr>
        <p:sp>
          <p:nvSpPr>
            <p:cNvPr id="15" name="TextBox 15"/>
            <p:cNvSpPr txBox="1"/>
            <p:nvPr/>
          </p:nvSpPr>
          <p:spPr>
            <a:xfrm>
              <a:off x="0" y="-28575"/>
              <a:ext cx="6719889" cy="590762"/>
            </a:xfrm>
            <a:prstGeom prst="rect">
              <a:avLst/>
            </a:prstGeom>
          </p:spPr>
          <p:txBody>
            <a:bodyPr lIns="0" tIns="0" rIns="0" bIns="0" rtlCol="0" anchor="t">
              <a:spAutoFit/>
            </a:bodyPr>
            <a:lstStyle/>
            <a:p>
              <a:pPr algn="l">
                <a:lnSpc>
                  <a:spcPts val="3639"/>
                </a:lnSpc>
              </a:pPr>
              <a:r>
                <a:rPr lang="en-US" sz="2799" dirty="0">
                  <a:solidFill>
                    <a:srgbClr val="000000"/>
                  </a:solidFill>
                  <a:latin typeface="Clear Sans Regular" panose="020B0604020202020204" charset="0"/>
                  <a:cs typeface="Clear Sans Regular" panose="020B0604020202020204" charset="0"/>
                </a:rPr>
                <a:t>Technological Factors</a:t>
              </a:r>
            </a:p>
          </p:txBody>
        </p:sp>
        <p:sp>
          <p:nvSpPr>
            <p:cNvPr id="16" name="TextBox 16"/>
            <p:cNvSpPr txBox="1"/>
            <p:nvPr/>
          </p:nvSpPr>
          <p:spPr>
            <a:xfrm>
              <a:off x="0" y="715915"/>
              <a:ext cx="6719889" cy="8090164"/>
            </a:xfrm>
            <a:prstGeom prst="rect">
              <a:avLst/>
            </a:prstGeom>
          </p:spPr>
          <p:txBody>
            <a:bodyPr lIns="0" tIns="0" rIns="0" bIns="0" rtlCol="0" anchor="t">
              <a:spAutoFit/>
            </a:bodyPr>
            <a:lstStyle/>
            <a:p>
              <a:pPr marL="388620" lvl="1" indent="-194310" algn="just">
                <a:lnSpc>
                  <a:spcPts val="2520"/>
                </a:lnSpc>
                <a:buFont typeface="Arial"/>
                <a:buChar char="•"/>
              </a:pPr>
              <a:r>
                <a:rPr lang="en-US" sz="1800" dirty="0">
                  <a:solidFill>
                    <a:srgbClr val="000000"/>
                  </a:solidFill>
                  <a:latin typeface="Clear Sans Regular" panose="020B0604020202020204" charset="0"/>
                  <a:cs typeface="Clear Sans Regular" panose="020B0604020202020204" charset="0"/>
                </a:rPr>
                <a:t>Technological factors plays a pivitol role in the sales and business growth of an organisation.</a:t>
              </a:r>
            </a:p>
            <a:p>
              <a:pPr algn="just">
                <a:lnSpc>
                  <a:spcPts val="2520"/>
                </a:lnSpc>
              </a:pPr>
              <a:endParaRPr lang="en-US" sz="1800" dirty="0">
                <a:solidFill>
                  <a:srgbClr val="000000"/>
                </a:solidFill>
                <a:latin typeface="Clear Sans Regular" panose="020B0604020202020204" charset="0"/>
                <a:cs typeface="Clear Sans Regular" panose="020B0604020202020204" charset="0"/>
              </a:endParaRPr>
            </a:p>
            <a:p>
              <a:pPr marL="388620" lvl="1" indent="-194310" algn="just">
                <a:lnSpc>
                  <a:spcPts val="2520"/>
                </a:lnSpc>
                <a:buFont typeface="Arial"/>
                <a:buChar char="•"/>
              </a:pPr>
              <a:r>
                <a:rPr lang="en-US" sz="1800" dirty="0">
                  <a:solidFill>
                    <a:srgbClr val="000000"/>
                  </a:solidFill>
                  <a:latin typeface="Clear Sans Regular" panose="020B0604020202020204" charset="0"/>
                  <a:cs typeface="Clear Sans Regular" panose="020B0604020202020204" charset="0"/>
                </a:rPr>
                <a:t>BMW is a reputed organisation, it can surely enhance its business by implementing the new technologies and advancements in its vechincles. </a:t>
              </a:r>
            </a:p>
            <a:p>
              <a:pPr algn="just">
                <a:lnSpc>
                  <a:spcPts val="2520"/>
                </a:lnSpc>
              </a:pPr>
              <a:endParaRPr lang="en-US" sz="1800" dirty="0">
                <a:solidFill>
                  <a:srgbClr val="000000"/>
                </a:solidFill>
                <a:latin typeface="Clear Sans Regular" panose="020B0604020202020204" charset="0"/>
                <a:cs typeface="Clear Sans Regular" panose="020B0604020202020204" charset="0"/>
              </a:endParaRPr>
            </a:p>
            <a:p>
              <a:pPr marL="388620" lvl="1" indent="-194310" algn="just">
                <a:lnSpc>
                  <a:spcPts val="2520"/>
                </a:lnSpc>
                <a:buFont typeface="Arial"/>
                <a:buChar char="•"/>
              </a:pPr>
              <a:r>
                <a:rPr lang="en-US" sz="1800" dirty="0">
                  <a:solidFill>
                    <a:srgbClr val="000000"/>
                  </a:solidFill>
                  <a:latin typeface="Clear Sans Regular" panose="020B0604020202020204" charset="0"/>
                  <a:cs typeface="Clear Sans Regular" panose="020B0604020202020204" charset="0"/>
                </a:rPr>
                <a:t>Technologies such as wifi and Bluetooth are interesting addition for caputuring the consumers mindset. </a:t>
              </a:r>
            </a:p>
            <a:p>
              <a:pPr algn="just">
                <a:lnSpc>
                  <a:spcPts val="2520"/>
                </a:lnSpc>
              </a:pPr>
              <a:endParaRPr lang="en-US" sz="1800" dirty="0">
                <a:solidFill>
                  <a:srgbClr val="000000"/>
                </a:solidFill>
                <a:latin typeface="Clear Sans Regular" panose="020B0604020202020204" charset="0"/>
                <a:cs typeface="Clear Sans Regular" panose="020B0604020202020204" charset="0"/>
              </a:endParaRPr>
            </a:p>
            <a:p>
              <a:pPr marL="388620" lvl="1" indent="-194310" algn="just">
                <a:lnSpc>
                  <a:spcPts val="2520"/>
                </a:lnSpc>
                <a:buFont typeface="Arial"/>
                <a:buChar char="•"/>
              </a:pPr>
              <a:r>
                <a:rPr lang="en-US" sz="1800" dirty="0">
                  <a:solidFill>
                    <a:srgbClr val="000000"/>
                  </a:solidFill>
                  <a:latin typeface="Clear Sans Regular" panose="020B0604020202020204" charset="0"/>
                  <a:cs typeface="Clear Sans Regular" panose="020B0604020202020204" charset="0"/>
                </a:rPr>
                <a:t>In addition to this, BMW is required to focus on R &amp; D and innovation of new technologies.</a:t>
              </a:r>
            </a:p>
            <a:p>
              <a:pPr algn="just">
                <a:lnSpc>
                  <a:spcPts val="2520"/>
                </a:lnSpc>
              </a:pPr>
              <a:endParaRPr lang="en-US" sz="1800" dirty="0">
                <a:solidFill>
                  <a:srgbClr val="000000"/>
                </a:solidFill>
                <a:latin typeface="Clear Sans Regular" panose="020B0604020202020204" charset="0"/>
                <a:cs typeface="Clear Sans Regular" panose="020B0604020202020204" charset="0"/>
              </a:endParaRPr>
            </a:p>
            <a:p>
              <a:pPr marL="388620" lvl="1" indent="-194310" algn="just">
                <a:lnSpc>
                  <a:spcPts val="2520"/>
                </a:lnSpc>
                <a:buFont typeface="Arial"/>
                <a:buChar char="•"/>
              </a:pPr>
              <a:r>
                <a:rPr lang="en-US" sz="1800" dirty="0">
                  <a:solidFill>
                    <a:srgbClr val="000000"/>
                  </a:solidFill>
                  <a:latin typeface="Clear Sans Regular" panose="020B0604020202020204" charset="0"/>
                  <a:cs typeface="Clear Sans Regular" panose="020B0604020202020204" charset="0"/>
                </a:rPr>
                <a:t>Moreover, Collaboration with reputed technological firms can be a valuable addition for the company. </a:t>
              </a:r>
            </a:p>
          </p:txBody>
        </p:sp>
      </p:grpSp>
      <p:grpSp>
        <p:nvGrpSpPr>
          <p:cNvPr id="17" name="Group 17"/>
          <p:cNvGrpSpPr/>
          <p:nvPr/>
        </p:nvGrpSpPr>
        <p:grpSpPr>
          <a:xfrm>
            <a:off x="12766736" y="2936411"/>
            <a:ext cx="4686820" cy="5593299"/>
            <a:chOff x="0" y="0"/>
            <a:chExt cx="6249093" cy="7457732"/>
          </a:xfrm>
        </p:grpSpPr>
        <p:sp>
          <p:nvSpPr>
            <p:cNvPr id="18" name="TextBox 18"/>
            <p:cNvSpPr txBox="1"/>
            <p:nvPr/>
          </p:nvSpPr>
          <p:spPr>
            <a:xfrm>
              <a:off x="0" y="-28575"/>
              <a:ext cx="6249093" cy="590762"/>
            </a:xfrm>
            <a:prstGeom prst="rect">
              <a:avLst/>
            </a:prstGeom>
          </p:spPr>
          <p:txBody>
            <a:bodyPr lIns="0" tIns="0" rIns="0" bIns="0" rtlCol="0" anchor="t">
              <a:spAutoFit/>
            </a:bodyPr>
            <a:lstStyle/>
            <a:p>
              <a:pPr marL="0" lvl="0" indent="0" algn="l">
                <a:lnSpc>
                  <a:spcPts val="3639"/>
                </a:lnSpc>
                <a:spcBef>
                  <a:spcPct val="0"/>
                </a:spcBef>
              </a:pPr>
              <a:r>
                <a:rPr lang="en-US" sz="2799" dirty="0">
                  <a:solidFill>
                    <a:srgbClr val="000000"/>
                  </a:solidFill>
                  <a:latin typeface="Clear Sans Regular" panose="020B0604020202020204" charset="0"/>
                  <a:cs typeface="Clear Sans Regular" panose="020B0604020202020204" charset="0"/>
                </a:rPr>
                <a:t>Environmental Factots</a:t>
              </a:r>
            </a:p>
          </p:txBody>
        </p:sp>
        <p:sp>
          <p:nvSpPr>
            <p:cNvPr id="19" name="TextBox 19"/>
            <p:cNvSpPr txBox="1"/>
            <p:nvPr/>
          </p:nvSpPr>
          <p:spPr>
            <a:xfrm>
              <a:off x="0" y="774992"/>
              <a:ext cx="6249093" cy="6682740"/>
            </a:xfrm>
            <a:prstGeom prst="rect">
              <a:avLst/>
            </a:prstGeom>
          </p:spPr>
          <p:txBody>
            <a:bodyPr lIns="0" tIns="0" rIns="0" bIns="0" rtlCol="0" anchor="t">
              <a:spAutoFit/>
            </a:bodyPr>
            <a:lstStyle/>
            <a:p>
              <a:pPr marL="388620" lvl="1" indent="-194310" algn="just">
                <a:lnSpc>
                  <a:spcPts val="2520"/>
                </a:lnSpc>
                <a:buFont typeface="Arial"/>
                <a:buChar char="•"/>
              </a:pPr>
              <a:r>
                <a:rPr lang="en-US" sz="1800">
                  <a:solidFill>
                    <a:srgbClr val="000000"/>
                  </a:solidFill>
                  <a:latin typeface="Clear Sans Regular"/>
                </a:rPr>
                <a:t>There are certain environmental factors which BMW company has to follow during its production.</a:t>
              </a:r>
            </a:p>
            <a:p>
              <a:pPr algn="just">
                <a:lnSpc>
                  <a:spcPts val="2520"/>
                </a:lnSpc>
              </a:pPr>
              <a:endParaRPr lang="en-US" sz="1800">
                <a:solidFill>
                  <a:srgbClr val="000000"/>
                </a:solidFill>
                <a:latin typeface="Clear Sans Regular"/>
              </a:endParaRPr>
            </a:p>
            <a:p>
              <a:pPr marL="388620" lvl="1" indent="-194310" algn="just">
                <a:lnSpc>
                  <a:spcPts val="2520"/>
                </a:lnSpc>
                <a:buFont typeface="Arial"/>
                <a:buChar char="•"/>
              </a:pPr>
              <a:r>
                <a:rPr lang="en-US" sz="1800">
                  <a:solidFill>
                    <a:srgbClr val="000000"/>
                  </a:solidFill>
                  <a:latin typeface="Clear Sans Regular"/>
                </a:rPr>
                <a:t>These environmental factors includes,  carbon emission and fuel utilisationby automobiles, ending up creating constraints for the company.</a:t>
              </a:r>
            </a:p>
            <a:p>
              <a:pPr algn="just">
                <a:lnSpc>
                  <a:spcPts val="2520"/>
                </a:lnSpc>
              </a:pPr>
              <a:endParaRPr lang="en-US" sz="1800">
                <a:solidFill>
                  <a:srgbClr val="000000"/>
                </a:solidFill>
                <a:latin typeface="Clear Sans Regular"/>
              </a:endParaRPr>
            </a:p>
            <a:p>
              <a:pPr marL="388620" lvl="1" indent="-194310" algn="just">
                <a:lnSpc>
                  <a:spcPts val="2520"/>
                </a:lnSpc>
                <a:buFont typeface="Arial"/>
                <a:buChar char="•"/>
              </a:pPr>
              <a:r>
                <a:rPr lang="en-US" sz="1800">
                  <a:solidFill>
                    <a:srgbClr val="000000"/>
                  </a:solidFill>
                  <a:latin typeface="Clear Sans Regular"/>
                </a:rPr>
                <a:t> Also, company has to follow certain carbon emissions laws and rules.</a:t>
              </a:r>
            </a:p>
            <a:p>
              <a:pPr algn="just">
                <a:lnSpc>
                  <a:spcPts val="2520"/>
                </a:lnSpc>
              </a:pPr>
              <a:endParaRPr lang="en-US" sz="1800">
                <a:solidFill>
                  <a:srgbClr val="000000"/>
                </a:solidFill>
                <a:latin typeface="Clear Sans Regular"/>
              </a:endParaRPr>
            </a:p>
            <a:p>
              <a:pPr marL="388620" lvl="1" indent="-194310" algn="just">
                <a:lnSpc>
                  <a:spcPts val="2520"/>
                </a:lnSpc>
                <a:buFont typeface="Arial"/>
                <a:buChar char="•"/>
              </a:pPr>
              <a:r>
                <a:rPr lang="en-US" sz="1800">
                  <a:solidFill>
                    <a:srgbClr val="000000"/>
                  </a:solidFill>
                  <a:latin typeface="Clear Sans Regular"/>
                </a:rPr>
                <a:t>Moreover, company is required to maintain sustainability during the group operations.</a:t>
              </a:r>
            </a:p>
            <a:p>
              <a:pPr algn="just">
                <a:lnSpc>
                  <a:spcPts val="2520"/>
                </a:lnSpc>
              </a:pPr>
              <a:r>
                <a:rPr lang="en-US" sz="1800">
                  <a:solidFill>
                    <a:srgbClr val="000000"/>
                  </a:solidFill>
                  <a:latin typeface="Clear Sans Regular"/>
                </a:rPr>
                <a:t> </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50" r="34"/>
          <a:stretch>
            <a:fillRect/>
          </a:stretch>
        </p:blipFill>
        <p:spPr>
          <a:xfrm rot="5400000">
            <a:off x="622726" y="5238578"/>
            <a:ext cx="405802" cy="406147"/>
          </a:xfrm>
          <a:prstGeom prst="rect">
            <a:avLst/>
          </a:prstGeom>
        </p:spPr>
      </p:pic>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50" r="34"/>
          <a:stretch>
            <a:fillRect/>
          </a:stretch>
        </p:blipFill>
        <p:spPr>
          <a:xfrm rot="5400000">
            <a:off x="6786567" y="5238578"/>
            <a:ext cx="405802" cy="406147"/>
          </a:xfrm>
          <a:prstGeom prst="rect">
            <a:avLst/>
          </a:prstGeom>
        </p:spPr>
      </p:pic>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50" r="34"/>
          <a:stretch>
            <a:fillRect/>
          </a:stretch>
        </p:blipFill>
        <p:spPr>
          <a:xfrm rot="5400000">
            <a:off x="12625897" y="5143328"/>
            <a:ext cx="405802" cy="406147"/>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60" t="21264" r="6608" b="71845"/>
          <a:stretch>
            <a:fillRect/>
          </a:stretch>
        </p:blipFill>
        <p:spPr>
          <a:xfrm flipH="1">
            <a:off x="-311280" y="9831612"/>
            <a:ext cx="18910559" cy="1397557"/>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5400000">
            <a:off x="16563201" y="1321983"/>
            <a:ext cx="689712" cy="702485"/>
          </a:xfrm>
          <a:prstGeom prst="rect">
            <a:avLst/>
          </a:prstGeom>
        </p:spPr>
      </p:pic>
      <p:pic>
        <p:nvPicPr>
          <p:cNvPr id="7" name="Picture 7"/>
          <p:cNvPicPr>
            <a:picLocks noChangeAspect="1"/>
          </p:cNvPicPr>
          <p:nvPr/>
        </p:nvPicPr>
        <p:blipFill>
          <a:blip r:embed="rId6"/>
          <a:srcRect t="14531" b="10851"/>
          <a:stretch>
            <a:fillRect/>
          </a:stretch>
        </p:blipFill>
        <p:spPr>
          <a:xfrm>
            <a:off x="-155640" y="-2822806"/>
            <a:ext cx="18599280" cy="6245156"/>
          </a:xfrm>
          <a:prstGeom prst="rect">
            <a:avLst/>
          </a:prstGeom>
        </p:spPr>
      </p:pic>
      <p:pic>
        <p:nvPicPr>
          <p:cNvPr id="8" name="Picture 8"/>
          <p:cNvPicPr>
            <a:picLocks noChangeAspect="1"/>
          </p:cNvPicPr>
          <p:nvPr/>
        </p:nvPicPr>
        <p:blipFill>
          <a:blip r:embed="rId7"/>
          <a:srcRect/>
          <a:stretch>
            <a:fillRect/>
          </a:stretch>
        </p:blipFill>
        <p:spPr>
          <a:xfrm>
            <a:off x="485565" y="-164106"/>
            <a:ext cx="2270226" cy="1703980"/>
          </a:xfrm>
          <a:prstGeom prst="rect">
            <a:avLst/>
          </a:prstGeom>
        </p:spPr>
      </p:pic>
      <p:grpSp>
        <p:nvGrpSpPr>
          <p:cNvPr id="9" name="Group 9"/>
          <p:cNvGrpSpPr/>
          <p:nvPr/>
        </p:nvGrpSpPr>
        <p:grpSpPr>
          <a:xfrm>
            <a:off x="1406125" y="5210175"/>
            <a:ext cx="4536605" cy="2619935"/>
            <a:chOff x="0" y="-38100"/>
            <a:chExt cx="6048807" cy="3493247"/>
          </a:xfrm>
        </p:grpSpPr>
        <p:sp>
          <p:nvSpPr>
            <p:cNvPr id="10" name="TextBox 10"/>
            <p:cNvSpPr txBox="1"/>
            <p:nvPr/>
          </p:nvSpPr>
          <p:spPr>
            <a:xfrm>
              <a:off x="0" y="-38100"/>
              <a:ext cx="6048807" cy="854935"/>
            </a:xfrm>
            <a:prstGeom prst="rect">
              <a:avLst/>
            </a:prstGeom>
          </p:spPr>
          <p:txBody>
            <a:bodyPr lIns="0" tIns="0" rIns="0" bIns="0" rtlCol="0" anchor="t">
              <a:spAutoFit/>
            </a:bodyPr>
            <a:lstStyle/>
            <a:p>
              <a:pPr>
                <a:lnSpc>
                  <a:spcPts val="5031"/>
                </a:lnSpc>
              </a:pPr>
              <a:r>
                <a:rPr lang="en-US" sz="3870" dirty="0">
                  <a:ln w="0"/>
                  <a:effectLst>
                    <a:outerShdw blurRad="38100" dist="19050" dir="2700000" algn="tl" rotWithShape="0">
                      <a:schemeClr val="dk1">
                        <a:alpha val="40000"/>
                      </a:schemeClr>
                    </a:outerShdw>
                  </a:effectLst>
                  <a:latin typeface="Hammersmith One"/>
                </a:rPr>
                <a:t>Unique </a:t>
              </a:r>
            </a:p>
          </p:txBody>
        </p:sp>
        <p:sp>
          <p:nvSpPr>
            <p:cNvPr id="11" name="TextBox 11"/>
            <p:cNvSpPr txBox="1"/>
            <p:nvPr/>
          </p:nvSpPr>
          <p:spPr>
            <a:xfrm>
              <a:off x="0" y="992935"/>
              <a:ext cx="6048807" cy="2462212"/>
            </a:xfrm>
            <a:prstGeom prst="rect">
              <a:avLst/>
            </a:prstGeom>
          </p:spPr>
          <p:txBody>
            <a:bodyPr lIns="0" tIns="0" rIns="0" bIns="0" rtlCol="0" anchor="t">
              <a:spAutoFit/>
            </a:bodyPr>
            <a:lstStyle/>
            <a:p>
              <a:pPr marL="0" lvl="0" indent="0" algn="just">
                <a:lnSpc>
                  <a:spcPts val="3639"/>
                </a:lnSpc>
                <a:spcBef>
                  <a:spcPct val="0"/>
                </a:spcBef>
              </a:pPr>
              <a:r>
                <a:rPr lang="en-US" sz="2599" dirty="0">
                  <a:solidFill>
                    <a:srgbClr val="000000"/>
                  </a:solidFill>
                  <a:latin typeface="Clear Sans Regular" panose="020B0604020202020204" charset="0"/>
                  <a:cs typeface="Clear Sans Regular" panose="020B0604020202020204" charset="0"/>
                </a:rPr>
                <a:t>BMW </a:t>
              </a:r>
              <a:r>
                <a:rPr lang="en-US" sz="2599" dirty="0">
                  <a:ln w="0"/>
                  <a:effectLst>
                    <a:outerShdw blurRad="38100" dist="19050" dir="2700000" algn="tl" rotWithShape="0">
                      <a:schemeClr val="dk1">
                        <a:alpha val="40000"/>
                      </a:schemeClr>
                    </a:outerShdw>
                  </a:effectLst>
                  <a:latin typeface="Clear Sans Regular" panose="020B0604020202020204" charset="0"/>
                  <a:cs typeface="Clear Sans Regular" panose="020B0604020202020204" charset="0"/>
                </a:rPr>
                <a:t>products are </a:t>
              </a:r>
              <a:r>
                <a:rPr lang="en-US" sz="2599" dirty="0">
                  <a:solidFill>
                    <a:srgbClr val="000000"/>
                  </a:solidFill>
                  <a:latin typeface="Clear Sans Regular" panose="020B0604020202020204" charset="0"/>
                  <a:cs typeface="Clear Sans Regular" panose="020B0604020202020204" charset="0"/>
                </a:rPr>
                <a:t>unique in its design and innovation, they are producing products different than its competitors</a:t>
              </a:r>
              <a:r>
                <a:rPr lang="en-US" sz="2599" dirty="0">
                  <a:solidFill>
                    <a:srgbClr val="000000"/>
                  </a:solidFill>
                  <a:latin typeface="Clear Sans Regular"/>
                </a:rPr>
                <a:t>.  </a:t>
              </a:r>
            </a:p>
          </p:txBody>
        </p:sp>
      </p:grpSp>
      <p:grpSp>
        <p:nvGrpSpPr>
          <p:cNvPr id="12" name="Group 12"/>
          <p:cNvGrpSpPr/>
          <p:nvPr/>
        </p:nvGrpSpPr>
        <p:grpSpPr>
          <a:xfrm>
            <a:off x="7594849" y="5122069"/>
            <a:ext cx="3515475" cy="3434438"/>
            <a:chOff x="0" y="-28575"/>
            <a:chExt cx="4687299" cy="4579250"/>
          </a:xfrm>
        </p:grpSpPr>
        <p:sp>
          <p:nvSpPr>
            <p:cNvPr id="13" name="TextBox 13"/>
            <p:cNvSpPr txBox="1"/>
            <p:nvPr/>
          </p:nvSpPr>
          <p:spPr>
            <a:xfrm>
              <a:off x="0" y="-28575"/>
              <a:ext cx="4687299" cy="731308"/>
            </a:xfrm>
            <a:prstGeom prst="rect">
              <a:avLst/>
            </a:prstGeom>
          </p:spPr>
          <p:txBody>
            <a:bodyPr lIns="0" tIns="0" rIns="0" bIns="0" rtlCol="0" anchor="t">
              <a:spAutoFit/>
            </a:bodyPr>
            <a:lstStyle/>
            <a:p>
              <a:pPr>
                <a:lnSpc>
                  <a:spcPts val="4550"/>
                </a:lnSpc>
              </a:pPr>
              <a:r>
                <a:rPr lang="en-US" sz="3500" dirty="0">
                  <a:solidFill>
                    <a:srgbClr val="000000"/>
                  </a:solidFill>
                  <a:latin typeface="Hammersmith One"/>
                </a:rPr>
                <a:t>Important </a:t>
              </a:r>
            </a:p>
          </p:txBody>
        </p:sp>
        <p:sp>
          <p:nvSpPr>
            <p:cNvPr id="14" name="TextBox 14"/>
            <p:cNvSpPr txBox="1"/>
            <p:nvPr/>
          </p:nvSpPr>
          <p:spPr>
            <a:xfrm>
              <a:off x="0" y="902839"/>
              <a:ext cx="4687299" cy="3647836"/>
            </a:xfrm>
            <a:prstGeom prst="rect">
              <a:avLst/>
            </a:prstGeom>
          </p:spPr>
          <p:txBody>
            <a:bodyPr lIns="0" tIns="0" rIns="0" bIns="0" rtlCol="0" anchor="t">
              <a:spAutoFit/>
            </a:bodyPr>
            <a:lstStyle/>
            <a:p>
              <a:pPr marL="0" lvl="0" indent="0" algn="just">
                <a:lnSpc>
                  <a:spcPts val="3640"/>
                </a:lnSpc>
                <a:spcBef>
                  <a:spcPct val="0"/>
                </a:spcBef>
              </a:pPr>
              <a:r>
                <a:rPr lang="en-US" sz="2600" dirty="0">
                  <a:solidFill>
                    <a:srgbClr val="000000"/>
                  </a:solidFill>
                  <a:latin typeface="Clear Sans Regular" panose="020B0604020202020204" charset="0"/>
                  <a:cs typeface="Clear Sans Regular" panose="020B0604020202020204" charset="0"/>
                </a:rPr>
                <a:t>BMW products are important for the company, as they are helping company to enhance its sales and productivity. </a:t>
              </a:r>
            </a:p>
          </p:txBody>
        </p:sp>
      </p:grpSp>
      <p:grpSp>
        <p:nvGrpSpPr>
          <p:cNvPr id="15" name="Group 15"/>
          <p:cNvGrpSpPr/>
          <p:nvPr/>
        </p:nvGrpSpPr>
        <p:grpSpPr>
          <a:xfrm>
            <a:off x="13381634" y="5122069"/>
            <a:ext cx="4359022" cy="2972772"/>
            <a:chOff x="0" y="-28575"/>
            <a:chExt cx="5812029" cy="3963696"/>
          </a:xfrm>
        </p:grpSpPr>
        <p:sp>
          <p:nvSpPr>
            <p:cNvPr id="16" name="TextBox 16"/>
            <p:cNvSpPr txBox="1"/>
            <p:nvPr/>
          </p:nvSpPr>
          <p:spPr>
            <a:xfrm>
              <a:off x="0" y="-28575"/>
              <a:ext cx="5812029" cy="731308"/>
            </a:xfrm>
            <a:prstGeom prst="rect">
              <a:avLst/>
            </a:prstGeom>
          </p:spPr>
          <p:txBody>
            <a:bodyPr lIns="0" tIns="0" rIns="0" bIns="0" rtlCol="0" anchor="t">
              <a:spAutoFit/>
            </a:bodyPr>
            <a:lstStyle/>
            <a:p>
              <a:pPr>
                <a:lnSpc>
                  <a:spcPts val="4550"/>
                </a:lnSpc>
              </a:pPr>
              <a:r>
                <a:rPr lang="en-US" sz="3500">
                  <a:solidFill>
                    <a:srgbClr val="000000"/>
                  </a:solidFill>
                  <a:latin typeface="Hammersmith One"/>
                </a:rPr>
                <a:t>Strategically well</a:t>
              </a:r>
            </a:p>
          </p:txBody>
        </p:sp>
        <p:sp>
          <p:nvSpPr>
            <p:cNvPr id="17" name="TextBox 17"/>
            <p:cNvSpPr txBox="1"/>
            <p:nvPr/>
          </p:nvSpPr>
          <p:spPr>
            <a:xfrm>
              <a:off x="0" y="902839"/>
              <a:ext cx="5812029" cy="3032282"/>
            </a:xfrm>
            <a:prstGeom prst="rect">
              <a:avLst/>
            </a:prstGeom>
          </p:spPr>
          <p:txBody>
            <a:bodyPr lIns="0" tIns="0" rIns="0" bIns="0" rtlCol="0" anchor="t">
              <a:spAutoFit/>
            </a:bodyPr>
            <a:lstStyle/>
            <a:p>
              <a:pPr marL="0" lvl="0" indent="0" algn="just">
                <a:lnSpc>
                  <a:spcPts val="3640"/>
                </a:lnSpc>
                <a:spcBef>
                  <a:spcPct val="0"/>
                </a:spcBef>
              </a:pPr>
              <a:r>
                <a:rPr lang="en-US" sz="2600" dirty="0">
                  <a:solidFill>
                    <a:srgbClr val="000000"/>
                  </a:solidFill>
                  <a:latin typeface="Clear Sans Regular" panose="020B0604020202020204" charset="0"/>
                  <a:cs typeface="Clear Sans Regular" panose="020B0604020202020204" charset="0"/>
                </a:rPr>
                <a:t>The products of BMW company are strategically well, it means it is hard for other automobile companies to copy their products. </a:t>
              </a:r>
            </a:p>
          </p:txBody>
        </p:sp>
      </p:grpSp>
      <p:sp>
        <p:nvSpPr>
          <p:cNvPr id="18" name="TextBox 18"/>
          <p:cNvSpPr txBox="1"/>
          <p:nvPr/>
        </p:nvSpPr>
        <p:spPr>
          <a:xfrm>
            <a:off x="-1171299" y="3858348"/>
            <a:ext cx="13084020" cy="698846"/>
          </a:xfrm>
          <a:prstGeom prst="rect">
            <a:avLst/>
          </a:prstGeom>
        </p:spPr>
        <p:txBody>
          <a:bodyPr lIns="0" tIns="0" rIns="0" bIns="0" rtlCol="0" anchor="t">
            <a:spAutoFit/>
          </a:bodyPr>
          <a:lstStyle/>
          <a:p>
            <a:pPr algn="ctr">
              <a:lnSpc>
                <a:spcPts val="5880"/>
              </a:lnSpc>
            </a:pPr>
            <a:r>
              <a:rPr lang="en-US" sz="4200" dirty="0">
                <a:ln w="0"/>
                <a:effectLst>
                  <a:outerShdw blurRad="38100" dist="19050" dir="2700000" algn="tl" rotWithShape="0">
                    <a:schemeClr val="dk1">
                      <a:alpha val="40000"/>
                    </a:schemeClr>
                  </a:outerShdw>
                </a:effectLst>
                <a:latin typeface="Clear Sans Regular" panose="020B0604020202020204" charset="0"/>
                <a:cs typeface="Clear Sans Regular" panose="020B0604020202020204" charset="0"/>
              </a:rPr>
              <a:t>Internal Analysis (Core Comptencies)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82503" y="-262325"/>
            <a:ext cx="6335537" cy="10811649"/>
          </a:xfrm>
          <a:prstGeom prst="rect">
            <a:avLst/>
          </a:prstGeom>
          <a:solidFill>
            <a:srgbClr val="25376D"/>
          </a:solidFill>
        </p:spPr>
      </p:sp>
      <p:sp>
        <p:nvSpPr>
          <p:cNvPr id="3" name="AutoShape 3"/>
          <p:cNvSpPr/>
          <p:nvPr/>
        </p:nvSpPr>
        <p:spPr>
          <a:xfrm>
            <a:off x="7100104" y="1755682"/>
            <a:ext cx="9953453" cy="0"/>
          </a:xfrm>
          <a:prstGeom prst="line">
            <a:avLst/>
          </a:prstGeom>
          <a:ln w="19050" cap="rnd">
            <a:solidFill>
              <a:srgbClr val="25376D"/>
            </a:solidFill>
            <a:prstDash val="solid"/>
            <a:headEnd type="none" w="sm" len="sm"/>
            <a:tailEnd type="none" w="sm" len="sm"/>
          </a:ln>
        </p:spPr>
      </p:sp>
      <p:grpSp>
        <p:nvGrpSpPr>
          <p:cNvPr id="4" name="Group 4"/>
          <p:cNvGrpSpPr/>
          <p:nvPr/>
        </p:nvGrpSpPr>
        <p:grpSpPr>
          <a:xfrm>
            <a:off x="576557" y="714374"/>
            <a:ext cx="4201793" cy="2391481"/>
            <a:chOff x="0" y="0"/>
            <a:chExt cx="5602390" cy="3188641"/>
          </a:xfrm>
        </p:grpSpPr>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60" t="21264" r="6608" b="71845"/>
            <a:stretch>
              <a:fillRect/>
            </a:stretch>
          </p:blipFill>
          <p:spPr>
            <a:xfrm>
              <a:off x="0" y="2825678"/>
              <a:ext cx="4911312" cy="362963"/>
            </a:xfrm>
            <a:prstGeom prst="rect">
              <a:avLst/>
            </a:prstGeom>
          </p:spPr>
        </p:pic>
        <p:sp>
          <p:nvSpPr>
            <p:cNvPr id="6" name="TextBox 6"/>
            <p:cNvSpPr txBox="1"/>
            <p:nvPr/>
          </p:nvSpPr>
          <p:spPr>
            <a:xfrm>
              <a:off x="0" y="57150"/>
              <a:ext cx="5602390" cy="2413423"/>
            </a:xfrm>
            <a:prstGeom prst="rect">
              <a:avLst/>
            </a:prstGeom>
          </p:spPr>
          <p:txBody>
            <a:bodyPr lIns="0" tIns="0" rIns="0" bIns="0" rtlCol="0" anchor="t">
              <a:spAutoFit/>
            </a:bodyPr>
            <a:lstStyle/>
            <a:p>
              <a:pPr marL="0" lvl="0" indent="0" algn="l">
                <a:lnSpc>
                  <a:spcPts val="7039"/>
                </a:lnSpc>
                <a:spcBef>
                  <a:spcPct val="0"/>
                </a:spcBef>
              </a:pPr>
              <a:r>
                <a:rPr lang="en-US" sz="6399" dirty="0">
                  <a:solidFill>
                    <a:srgbClr val="FFFFFF"/>
                  </a:solidFill>
                  <a:latin typeface="Hammersmith One Bold"/>
                </a:rPr>
                <a:t>Internal Analysis</a:t>
              </a:r>
            </a:p>
          </p:txBody>
        </p:sp>
      </p:grpSp>
      <p:grpSp>
        <p:nvGrpSpPr>
          <p:cNvPr id="7" name="Group 7"/>
          <p:cNvGrpSpPr/>
          <p:nvPr/>
        </p:nvGrpSpPr>
        <p:grpSpPr>
          <a:xfrm>
            <a:off x="7100104" y="1438359"/>
            <a:ext cx="10489778" cy="7737201"/>
            <a:chOff x="0" y="-28575"/>
            <a:chExt cx="13986371" cy="10316269"/>
          </a:xfrm>
        </p:grpSpPr>
        <p:sp>
          <p:nvSpPr>
            <p:cNvPr id="8" name="TextBox 8"/>
            <p:cNvSpPr txBox="1"/>
            <p:nvPr/>
          </p:nvSpPr>
          <p:spPr>
            <a:xfrm>
              <a:off x="0" y="-28575"/>
              <a:ext cx="13986371" cy="769174"/>
            </a:xfrm>
            <a:prstGeom prst="rect">
              <a:avLst/>
            </a:prstGeom>
          </p:spPr>
          <p:txBody>
            <a:bodyPr lIns="0" tIns="0" rIns="0" bIns="0" rtlCol="0" anchor="t">
              <a:spAutoFit/>
            </a:bodyPr>
            <a:lstStyle/>
            <a:p>
              <a:pPr marL="0" lvl="0" indent="0" algn="l">
                <a:lnSpc>
                  <a:spcPts val="4795"/>
                </a:lnSpc>
                <a:spcBef>
                  <a:spcPct val="0"/>
                </a:spcBef>
              </a:pPr>
              <a:endParaRPr/>
            </a:p>
          </p:txBody>
        </p:sp>
        <p:sp>
          <p:nvSpPr>
            <p:cNvPr id="9" name="TextBox 9"/>
            <p:cNvSpPr txBox="1"/>
            <p:nvPr/>
          </p:nvSpPr>
          <p:spPr>
            <a:xfrm>
              <a:off x="0" y="1099879"/>
              <a:ext cx="13986371" cy="9187815"/>
            </a:xfrm>
            <a:prstGeom prst="rect">
              <a:avLst/>
            </a:prstGeom>
          </p:spPr>
          <p:txBody>
            <a:bodyPr lIns="0" tIns="0" rIns="0" bIns="0" rtlCol="0" anchor="t">
              <a:spAutoFit/>
            </a:bodyPr>
            <a:lstStyle/>
            <a:p>
              <a:pPr marL="561341" lvl="1" indent="-280670" algn="just">
                <a:lnSpc>
                  <a:spcPts val="3640"/>
                </a:lnSpc>
                <a:buFont typeface="Arial"/>
                <a:buChar char="•"/>
              </a:pPr>
              <a:r>
                <a:rPr lang="en-US" sz="2600" dirty="0">
                  <a:solidFill>
                    <a:srgbClr val="000000"/>
                  </a:solidFill>
                  <a:latin typeface="Clear Sans Regular" panose="020B0604020202020204" charset="0"/>
                  <a:cs typeface="Clear Sans Regular" panose="020B0604020202020204" charset="0"/>
                </a:rPr>
                <a:t>The BMW company core competencies includes everything it does is underpinned by its innovative and active design philosophy.</a:t>
              </a:r>
            </a:p>
            <a:p>
              <a:pPr algn="just">
                <a:lnSpc>
                  <a:spcPts val="3640"/>
                </a:lnSpc>
              </a:pPr>
              <a:endParaRPr lang="en-US" sz="2600" dirty="0">
                <a:solidFill>
                  <a:srgbClr val="000000"/>
                </a:solidFill>
                <a:latin typeface="Clear Sans Regular" panose="020B0604020202020204" charset="0"/>
                <a:cs typeface="Clear Sans Regular" panose="020B0604020202020204" charset="0"/>
              </a:endParaRPr>
            </a:p>
            <a:p>
              <a:pPr marL="561341" lvl="1" indent="-280670" algn="just">
                <a:lnSpc>
                  <a:spcPts val="3640"/>
                </a:lnSpc>
                <a:buFont typeface="Arial"/>
                <a:buChar char="•"/>
              </a:pPr>
              <a:r>
                <a:rPr lang="en-US" sz="2600" dirty="0">
                  <a:solidFill>
                    <a:srgbClr val="000000"/>
                  </a:solidFill>
                  <a:latin typeface="Clear Sans Regular" panose="020B0604020202020204" charset="0"/>
                  <a:cs typeface="Clear Sans Regular" panose="020B0604020202020204" charset="0"/>
                </a:rPr>
                <a:t>The uniquesness of the BMW company has resulted in history of it’s unique and high performance speed  cars.</a:t>
              </a:r>
            </a:p>
            <a:p>
              <a:pPr algn="just">
                <a:lnSpc>
                  <a:spcPts val="3640"/>
                </a:lnSpc>
              </a:pPr>
              <a:endParaRPr lang="en-US" sz="2600" dirty="0">
                <a:solidFill>
                  <a:srgbClr val="000000"/>
                </a:solidFill>
                <a:latin typeface="Clear Sans Regular" panose="020B0604020202020204" charset="0"/>
                <a:cs typeface="Clear Sans Regular" panose="020B0604020202020204" charset="0"/>
              </a:endParaRPr>
            </a:p>
            <a:p>
              <a:pPr marL="561341" lvl="1" indent="-280670" algn="just">
                <a:lnSpc>
                  <a:spcPts val="3640"/>
                </a:lnSpc>
                <a:buFont typeface="Arial"/>
                <a:buChar char="•"/>
              </a:pPr>
              <a:r>
                <a:rPr lang="en-US" sz="2600" dirty="0">
                  <a:solidFill>
                    <a:srgbClr val="000000"/>
                  </a:solidFill>
                  <a:latin typeface="Clear Sans Regular" panose="020B0604020202020204" charset="0"/>
                  <a:cs typeface="Clear Sans Regular" panose="020B0604020202020204" charset="0"/>
                </a:rPr>
                <a:t>Even if the compatitors of the BMW company tries to match the speed of the cars, they are still unable to produce the complete and “ultimate driving experience” as provided by BMW.</a:t>
              </a:r>
            </a:p>
            <a:p>
              <a:pPr algn="just">
                <a:lnSpc>
                  <a:spcPts val="3640"/>
                </a:lnSpc>
              </a:pPr>
              <a:endParaRPr lang="en-US" sz="2600" dirty="0">
                <a:solidFill>
                  <a:srgbClr val="000000"/>
                </a:solidFill>
                <a:latin typeface="Clear Sans Regular" panose="020B0604020202020204" charset="0"/>
                <a:cs typeface="Clear Sans Regular" panose="020B0604020202020204" charset="0"/>
              </a:endParaRPr>
            </a:p>
            <a:p>
              <a:pPr marL="561341" lvl="1" indent="-280670" algn="just">
                <a:lnSpc>
                  <a:spcPts val="3640"/>
                </a:lnSpc>
                <a:buFont typeface="Arial"/>
                <a:buChar char="•"/>
              </a:pPr>
              <a:r>
                <a:rPr lang="en-US" sz="2600" dirty="0">
                  <a:solidFill>
                    <a:srgbClr val="000000"/>
                  </a:solidFill>
                  <a:latin typeface="Clear Sans Regular" panose="020B0604020202020204" charset="0"/>
                  <a:cs typeface="Clear Sans Regular" panose="020B0604020202020204" charset="0"/>
                </a:rPr>
                <a:t> BMW competitors are unable to produce such automobile products.</a:t>
              </a:r>
            </a:p>
            <a:p>
              <a:pPr algn="just">
                <a:lnSpc>
                  <a:spcPts val="3640"/>
                </a:lnSpc>
              </a:pPr>
              <a:endParaRPr lang="en-US" sz="2600" dirty="0">
                <a:solidFill>
                  <a:srgbClr val="000000"/>
                </a:solidFill>
                <a:latin typeface="Clear Sans Regular" panose="020B0604020202020204" charset="0"/>
                <a:cs typeface="Clear Sans Regular" panose="020B0604020202020204" charset="0"/>
              </a:endParaRPr>
            </a:p>
            <a:p>
              <a:pPr marL="561341" lvl="1" indent="-280670" algn="just">
                <a:lnSpc>
                  <a:spcPts val="3640"/>
                </a:lnSpc>
                <a:buFont typeface="Arial"/>
                <a:buChar char="•"/>
              </a:pPr>
              <a:r>
                <a:rPr lang="en-US" sz="2600" dirty="0">
                  <a:solidFill>
                    <a:srgbClr val="000000"/>
                  </a:solidFill>
                  <a:latin typeface="Clear Sans Regular" panose="020B0604020202020204" charset="0"/>
                  <a:cs typeface="Clear Sans Regular" panose="020B0604020202020204" charset="0"/>
                </a:rPr>
                <a:t>In short, BMW contains a complete premium  driving experience  for its consumers.</a:t>
              </a:r>
            </a:p>
          </p:txBody>
        </p:sp>
      </p:grpSp>
      <p:pic>
        <p:nvPicPr>
          <p:cNvPr id="10" name="Picture 10"/>
          <p:cNvPicPr>
            <a:picLocks noChangeAspect="1"/>
          </p:cNvPicPr>
          <p:nvPr/>
        </p:nvPicPr>
        <p:blipFill>
          <a:blip r:embed="rId4"/>
          <a:srcRect/>
          <a:stretch>
            <a:fillRect/>
          </a:stretch>
        </p:blipFill>
        <p:spPr>
          <a:xfrm>
            <a:off x="15186084" y="0"/>
            <a:ext cx="2073216" cy="1556109"/>
          </a:xfrm>
          <a:prstGeom prst="rect">
            <a:avLst/>
          </a:prstGeom>
        </p:spPr>
      </p:pic>
      <p:pic>
        <p:nvPicPr>
          <p:cNvPr id="11" name="Picture 11"/>
          <p:cNvPicPr>
            <a:picLocks noChangeAspect="1"/>
          </p:cNvPicPr>
          <p:nvPr/>
        </p:nvPicPr>
        <p:blipFill>
          <a:blip r:embed="rId4">
            <a:alphaModFix amt="13000"/>
          </a:blip>
          <a:srcRect l="9352" r="9352"/>
          <a:stretch>
            <a:fillRect/>
          </a:stretch>
        </p:blipFill>
        <p:spPr>
          <a:xfrm>
            <a:off x="9565247" y="3105855"/>
            <a:ext cx="6063783" cy="5598530"/>
          </a:xfrm>
          <a:prstGeom prst="rect">
            <a:avLst/>
          </a:prstGeom>
        </p:spPr>
      </p:pic>
      <p:pic>
        <p:nvPicPr>
          <p:cNvPr id="12" name="Picture 12"/>
          <p:cNvPicPr>
            <a:picLocks noChangeAspect="1"/>
          </p:cNvPicPr>
          <p:nvPr/>
        </p:nvPicPr>
        <p:blipFill>
          <a:blip r:embed="rId5"/>
          <a:srcRect t="9942" b="9942"/>
          <a:stretch>
            <a:fillRect/>
          </a:stretch>
        </p:blipFill>
        <p:spPr>
          <a:xfrm>
            <a:off x="0" y="3703546"/>
            <a:ext cx="6053034" cy="7274007"/>
          </a:xfrm>
          <a:prstGeom prst="rect">
            <a:avLst/>
          </a:prstGeom>
        </p:spPr>
      </p:pic>
      <p:grpSp>
        <p:nvGrpSpPr>
          <p:cNvPr id="13" name="Group 13"/>
          <p:cNvGrpSpPr/>
          <p:nvPr/>
        </p:nvGrpSpPr>
        <p:grpSpPr>
          <a:xfrm>
            <a:off x="7100104" y="860241"/>
            <a:ext cx="9953453" cy="1199099"/>
            <a:chOff x="0" y="0"/>
            <a:chExt cx="13271271" cy="1598799"/>
          </a:xfrm>
        </p:grpSpPr>
        <p:sp>
          <p:nvSpPr>
            <p:cNvPr id="14" name="TextBox 14"/>
            <p:cNvSpPr txBox="1"/>
            <p:nvPr/>
          </p:nvSpPr>
          <p:spPr>
            <a:xfrm>
              <a:off x="0" y="-47625"/>
              <a:ext cx="13271271" cy="949325"/>
            </a:xfrm>
            <a:prstGeom prst="rect">
              <a:avLst/>
            </a:prstGeom>
          </p:spPr>
          <p:txBody>
            <a:bodyPr lIns="0" tIns="0" rIns="0" bIns="0" rtlCol="0" anchor="t">
              <a:spAutoFit/>
            </a:bodyPr>
            <a:lstStyle/>
            <a:p>
              <a:pPr marL="0" lvl="0" indent="0" algn="l">
                <a:lnSpc>
                  <a:spcPts val="5849"/>
                </a:lnSpc>
                <a:spcBef>
                  <a:spcPct val="0"/>
                </a:spcBef>
              </a:pPr>
              <a:r>
                <a:rPr lang="en-US" sz="4499" dirty="0">
                  <a:solidFill>
                    <a:srgbClr val="000000"/>
                  </a:solidFill>
                  <a:latin typeface="Clear Sans Regular" panose="020B0604020202020204" charset="0"/>
                  <a:cs typeface="Clear Sans Regular" panose="020B0604020202020204" charset="0"/>
                </a:rPr>
                <a:t>Core competensies:</a:t>
              </a:r>
            </a:p>
          </p:txBody>
        </p:sp>
        <p:sp>
          <p:nvSpPr>
            <p:cNvPr id="15" name="TextBox 15"/>
            <p:cNvSpPr txBox="1"/>
            <p:nvPr/>
          </p:nvSpPr>
          <p:spPr>
            <a:xfrm>
              <a:off x="0" y="1114506"/>
              <a:ext cx="13271271" cy="484293"/>
            </a:xfrm>
            <a:prstGeom prst="rect">
              <a:avLst/>
            </a:prstGeom>
          </p:spPr>
          <p:txBody>
            <a:bodyPr lIns="0" tIns="0" rIns="0" bIns="0" rtlCol="0" anchor="t">
              <a:spAutoFit/>
            </a:bodyPr>
            <a:lstStyle/>
            <a:p>
              <a:pPr marL="0" lvl="0" indent="0" algn="l">
                <a:lnSpc>
                  <a:spcPts val="3079"/>
                </a:lnSpc>
                <a:spcBef>
                  <a:spcPct val="0"/>
                </a:spcBef>
              </a:pP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790884" y="2916479"/>
            <a:ext cx="7923342" cy="4911528"/>
            <a:chOff x="0" y="0"/>
            <a:chExt cx="10564457" cy="6548704"/>
          </a:xfrm>
        </p:grpSpPr>
        <p:sp>
          <p:nvSpPr>
            <p:cNvPr id="3" name="AutoShape 3"/>
            <p:cNvSpPr/>
            <p:nvPr/>
          </p:nvSpPr>
          <p:spPr>
            <a:xfrm rot="-10800000">
              <a:off x="0" y="0"/>
              <a:ext cx="7290105" cy="6548704"/>
            </a:xfrm>
            <a:prstGeom prst="rect">
              <a:avLst/>
            </a:prstGeom>
            <a:solidFill>
              <a:srgbClr val="25376D"/>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a:off x="5652929" y="1637176"/>
              <a:ext cx="6548704" cy="3274352"/>
            </a:xfrm>
            <a:prstGeom prst="rect">
              <a:avLst/>
            </a:prstGeom>
          </p:spPr>
        </p:pic>
      </p:grpSp>
      <p:grpSp>
        <p:nvGrpSpPr>
          <p:cNvPr id="5" name="Group 5"/>
          <p:cNvGrpSpPr/>
          <p:nvPr/>
        </p:nvGrpSpPr>
        <p:grpSpPr>
          <a:xfrm>
            <a:off x="867541" y="2916479"/>
            <a:ext cx="7923342" cy="4911528"/>
            <a:chOff x="0" y="0"/>
            <a:chExt cx="10564457" cy="6548704"/>
          </a:xfrm>
        </p:grpSpPr>
        <p:sp>
          <p:nvSpPr>
            <p:cNvPr id="6" name="AutoShape 6"/>
            <p:cNvSpPr/>
            <p:nvPr/>
          </p:nvSpPr>
          <p:spPr>
            <a:xfrm>
              <a:off x="3274352" y="0"/>
              <a:ext cx="7290105" cy="6548704"/>
            </a:xfrm>
            <a:prstGeom prst="rect">
              <a:avLst/>
            </a:prstGeom>
            <a:solidFill>
              <a:srgbClr val="000000"/>
            </a:solidFill>
          </p:spPr>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5400000">
              <a:off x="-1637176" y="1637176"/>
              <a:ext cx="6548704" cy="3274352"/>
            </a:xfrm>
            <a:prstGeom prst="rect">
              <a:avLst/>
            </a:prstGeom>
          </p:spPr>
        </p:pic>
      </p:grpSp>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7050484" y="3580908"/>
            <a:ext cx="3480800" cy="3480800"/>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160" t="21264" r="6608" b="71845"/>
          <a:stretch>
            <a:fillRect/>
          </a:stretch>
        </p:blipFill>
        <p:spPr>
          <a:xfrm flipH="1">
            <a:off x="-311280" y="9831612"/>
            <a:ext cx="18910559" cy="1397557"/>
          </a:xfrm>
          <a:prstGeom prst="rect">
            <a:avLst/>
          </a:prstGeom>
        </p:spPr>
      </p:pic>
      <p:pic>
        <p:nvPicPr>
          <p:cNvPr id="10" name="Picture 10"/>
          <p:cNvPicPr>
            <a:picLocks noChangeAspect="1"/>
          </p:cNvPicPr>
          <p:nvPr/>
        </p:nvPicPr>
        <p:blipFill>
          <a:blip r:embed="rId10"/>
          <a:srcRect l="2887" r="2887"/>
          <a:stretch>
            <a:fillRect/>
          </a:stretch>
        </p:blipFill>
        <p:spPr>
          <a:xfrm>
            <a:off x="597643" y="-104555"/>
            <a:ext cx="2806818" cy="2235846"/>
          </a:xfrm>
          <a:prstGeom prst="rect">
            <a:avLst/>
          </a:prstGeom>
        </p:spPr>
      </p:pic>
      <p:pic>
        <p:nvPicPr>
          <p:cNvPr id="11" name="Picture 11"/>
          <p:cNvPicPr>
            <a:picLocks noChangeAspect="1"/>
          </p:cNvPicPr>
          <p:nvPr/>
        </p:nvPicPr>
        <p:blipFill>
          <a:blip r:embed="rId10">
            <a:alphaModFix amt="12000"/>
          </a:blip>
          <a:srcRect l="23403" r="23403"/>
          <a:stretch>
            <a:fillRect/>
          </a:stretch>
        </p:blipFill>
        <p:spPr>
          <a:xfrm>
            <a:off x="7050484" y="2916479"/>
            <a:ext cx="3480800" cy="4911528"/>
          </a:xfrm>
          <a:prstGeom prst="rect">
            <a:avLst/>
          </a:prstGeom>
        </p:spPr>
      </p:pic>
      <p:grpSp>
        <p:nvGrpSpPr>
          <p:cNvPr id="12" name="Group 12"/>
          <p:cNvGrpSpPr/>
          <p:nvPr/>
        </p:nvGrpSpPr>
        <p:grpSpPr>
          <a:xfrm>
            <a:off x="11550522" y="3559477"/>
            <a:ext cx="4378578" cy="2992919"/>
            <a:chOff x="0" y="-28575"/>
            <a:chExt cx="5838104" cy="3990559"/>
          </a:xfrm>
        </p:grpSpPr>
        <p:sp>
          <p:nvSpPr>
            <p:cNvPr id="13" name="TextBox 13"/>
            <p:cNvSpPr txBox="1"/>
            <p:nvPr/>
          </p:nvSpPr>
          <p:spPr>
            <a:xfrm>
              <a:off x="0" y="-28575"/>
              <a:ext cx="5838104" cy="638175"/>
            </a:xfrm>
            <a:prstGeom prst="rect">
              <a:avLst/>
            </a:prstGeom>
          </p:spPr>
          <p:txBody>
            <a:bodyPr lIns="0" tIns="0" rIns="0" bIns="0" rtlCol="0" anchor="t">
              <a:spAutoFit/>
            </a:bodyPr>
            <a:lstStyle/>
            <a:p>
              <a:pPr marL="0" lvl="0" indent="0" algn="l">
                <a:lnSpc>
                  <a:spcPts val="3900"/>
                </a:lnSpc>
                <a:spcBef>
                  <a:spcPct val="0"/>
                </a:spcBef>
              </a:pPr>
              <a:r>
                <a:rPr lang="en-US" sz="3000" spc="120" dirty="0">
                  <a:solidFill>
                    <a:srgbClr val="FFFFFF"/>
                  </a:solidFill>
                  <a:latin typeface="Clear Sans Regular" panose="020B0604020202020204" charset="0"/>
                  <a:cs typeface="Clear Sans Regular" panose="020B0604020202020204" charset="0"/>
                </a:rPr>
                <a:t>BENEFITS</a:t>
              </a:r>
            </a:p>
          </p:txBody>
        </p:sp>
        <p:sp>
          <p:nvSpPr>
            <p:cNvPr id="14" name="TextBox 14"/>
            <p:cNvSpPr txBox="1"/>
            <p:nvPr/>
          </p:nvSpPr>
          <p:spPr>
            <a:xfrm>
              <a:off x="0" y="822405"/>
              <a:ext cx="5838104" cy="3139579"/>
            </a:xfrm>
            <a:prstGeom prst="rect">
              <a:avLst/>
            </a:prstGeom>
          </p:spPr>
          <p:txBody>
            <a:bodyPr lIns="0" tIns="0" rIns="0" bIns="0" rtlCol="0" anchor="t">
              <a:spAutoFit/>
            </a:bodyPr>
            <a:lstStyle/>
            <a:p>
              <a:pPr marL="474979" lvl="1" indent="-237490" algn="just">
                <a:lnSpc>
                  <a:spcPts val="3079"/>
                </a:lnSpc>
                <a:buFont typeface="Arial"/>
                <a:buChar char="•"/>
              </a:pPr>
              <a:r>
                <a:rPr lang="en-US" sz="2199" dirty="0">
                  <a:solidFill>
                    <a:srgbClr val="FFFFFF"/>
                  </a:solidFill>
                  <a:latin typeface="Clear Sans Regular" panose="020B0604020202020204" charset="0"/>
                  <a:cs typeface="Clear Sans Regular" panose="020B0604020202020204" charset="0"/>
                </a:rPr>
                <a:t>Value for money</a:t>
              </a:r>
            </a:p>
            <a:p>
              <a:pPr marL="474979" lvl="1" indent="-237490" algn="just">
                <a:lnSpc>
                  <a:spcPts val="3079"/>
                </a:lnSpc>
                <a:buFont typeface="Arial"/>
                <a:buChar char="•"/>
              </a:pPr>
              <a:r>
                <a:rPr lang="en-US" sz="2199" dirty="0">
                  <a:solidFill>
                    <a:srgbClr val="FFFFFF"/>
                  </a:solidFill>
                  <a:latin typeface="Clear Sans Regular" panose="020B0604020202020204" charset="0"/>
                  <a:cs typeface="Clear Sans Regular" panose="020B0604020202020204" charset="0"/>
                </a:rPr>
                <a:t>Varied options</a:t>
              </a:r>
            </a:p>
            <a:p>
              <a:pPr marL="474979" lvl="1" indent="-237490" algn="just">
                <a:lnSpc>
                  <a:spcPts val="3079"/>
                </a:lnSpc>
                <a:buFont typeface="Arial"/>
                <a:buChar char="•"/>
              </a:pPr>
              <a:r>
                <a:rPr lang="en-US" sz="2199" dirty="0">
                  <a:solidFill>
                    <a:srgbClr val="FFFFFF"/>
                  </a:solidFill>
                  <a:latin typeface="Clear Sans Regular" panose="020B0604020202020204" charset="0"/>
                  <a:cs typeface="Clear Sans Regular" panose="020B0604020202020204" charset="0"/>
                </a:rPr>
                <a:t>Great customer service</a:t>
              </a:r>
            </a:p>
            <a:p>
              <a:pPr marL="474979" lvl="1" indent="-237490" algn="just">
                <a:lnSpc>
                  <a:spcPts val="3079"/>
                </a:lnSpc>
                <a:buFont typeface="Arial"/>
                <a:buChar char="•"/>
              </a:pPr>
              <a:r>
                <a:rPr lang="en-US" sz="2199" dirty="0">
                  <a:solidFill>
                    <a:srgbClr val="FFFFFF"/>
                  </a:solidFill>
                  <a:latin typeface="Clear Sans Regular" panose="020B0604020202020204" charset="0"/>
                  <a:cs typeface="Clear Sans Regular" panose="020B0604020202020204" charset="0"/>
                </a:rPr>
                <a:t>Ultimate driving experience</a:t>
              </a:r>
            </a:p>
            <a:p>
              <a:pPr marL="474979" lvl="1" indent="-237490" algn="just">
                <a:lnSpc>
                  <a:spcPts val="3079"/>
                </a:lnSpc>
                <a:buFont typeface="Arial"/>
                <a:buChar char="•"/>
              </a:pPr>
              <a:r>
                <a:rPr lang="en-US" sz="2199" dirty="0">
                  <a:solidFill>
                    <a:srgbClr val="FFFFFF"/>
                  </a:solidFill>
                  <a:latin typeface="Clear Sans Regular" panose="020B0604020202020204" charset="0"/>
                  <a:cs typeface="Clear Sans Regular" panose="020B0604020202020204" charset="0"/>
                </a:rPr>
                <a:t>Well designed and stylish cars</a:t>
              </a:r>
            </a:p>
            <a:p>
              <a:pPr marL="474979" lvl="1" indent="-237490" algn="just">
                <a:lnSpc>
                  <a:spcPts val="3079"/>
                </a:lnSpc>
                <a:spcBef>
                  <a:spcPct val="0"/>
                </a:spcBef>
                <a:buFont typeface="Arial"/>
                <a:buChar char="•"/>
              </a:pPr>
              <a:r>
                <a:rPr lang="en-US" sz="2199" dirty="0">
                  <a:solidFill>
                    <a:srgbClr val="FFFFFF"/>
                  </a:solidFill>
                  <a:latin typeface="Clear Sans Regular" panose="020B0604020202020204" charset="0"/>
                  <a:cs typeface="Clear Sans Regular" panose="020B0604020202020204" charset="0"/>
                </a:rPr>
                <a:t>Technological  advancements </a:t>
              </a:r>
            </a:p>
          </p:txBody>
        </p:sp>
      </p:grpSp>
      <p:grpSp>
        <p:nvGrpSpPr>
          <p:cNvPr id="15" name="Group 15"/>
          <p:cNvGrpSpPr/>
          <p:nvPr/>
        </p:nvGrpSpPr>
        <p:grpSpPr>
          <a:xfrm>
            <a:off x="2733958" y="3460482"/>
            <a:ext cx="3906315" cy="3390463"/>
            <a:chOff x="0" y="-28575"/>
            <a:chExt cx="5208420" cy="4520618"/>
          </a:xfrm>
        </p:grpSpPr>
        <p:sp>
          <p:nvSpPr>
            <p:cNvPr id="16" name="TextBox 16"/>
            <p:cNvSpPr txBox="1"/>
            <p:nvPr/>
          </p:nvSpPr>
          <p:spPr>
            <a:xfrm>
              <a:off x="0" y="-28575"/>
              <a:ext cx="5208420" cy="638175"/>
            </a:xfrm>
            <a:prstGeom prst="rect">
              <a:avLst/>
            </a:prstGeom>
          </p:spPr>
          <p:txBody>
            <a:bodyPr lIns="0" tIns="0" rIns="0" bIns="0" rtlCol="0" anchor="t">
              <a:spAutoFit/>
            </a:bodyPr>
            <a:lstStyle/>
            <a:p>
              <a:pPr marL="0" lvl="0" indent="0" algn="l">
                <a:lnSpc>
                  <a:spcPts val="3900"/>
                </a:lnSpc>
                <a:spcBef>
                  <a:spcPct val="0"/>
                </a:spcBef>
              </a:pPr>
              <a:r>
                <a:rPr lang="en-US" sz="3000" spc="120" dirty="0">
                  <a:solidFill>
                    <a:srgbClr val="FFFFFF"/>
                  </a:solidFill>
                  <a:latin typeface="Clear Sans Regular" panose="020B0604020202020204" charset="0"/>
                  <a:cs typeface="Clear Sans Regular" panose="020B0604020202020204" charset="0"/>
                </a:rPr>
                <a:t>FEATURES</a:t>
              </a:r>
            </a:p>
          </p:txBody>
        </p:sp>
        <p:sp>
          <p:nvSpPr>
            <p:cNvPr id="17" name="TextBox 17"/>
            <p:cNvSpPr txBox="1"/>
            <p:nvPr/>
          </p:nvSpPr>
          <p:spPr>
            <a:xfrm>
              <a:off x="0" y="822405"/>
              <a:ext cx="5208420" cy="3669638"/>
            </a:xfrm>
            <a:prstGeom prst="rect">
              <a:avLst/>
            </a:prstGeom>
          </p:spPr>
          <p:txBody>
            <a:bodyPr lIns="0" tIns="0" rIns="0" bIns="0" rtlCol="0" anchor="t">
              <a:spAutoFit/>
            </a:bodyPr>
            <a:lstStyle/>
            <a:p>
              <a:pPr marL="474979" lvl="1" indent="-237490" algn="just">
                <a:lnSpc>
                  <a:spcPts val="3079"/>
                </a:lnSpc>
                <a:buFont typeface="Arial"/>
                <a:buChar char="•"/>
              </a:pPr>
              <a:r>
                <a:rPr lang="en-US" sz="2199" dirty="0">
                  <a:solidFill>
                    <a:srgbClr val="FFFFFF"/>
                  </a:solidFill>
                  <a:latin typeface="Clear Sans Regular" panose="020B0604020202020204" charset="0"/>
                  <a:cs typeface="Clear Sans Regular" panose="020B0604020202020204" charset="0"/>
                </a:rPr>
                <a:t>Top quality products</a:t>
              </a:r>
            </a:p>
            <a:p>
              <a:pPr marL="474979" lvl="1" indent="-237490" algn="just">
                <a:lnSpc>
                  <a:spcPts val="3079"/>
                </a:lnSpc>
                <a:buFont typeface="Arial"/>
                <a:buChar char="•"/>
              </a:pPr>
              <a:r>
                <a:rPr lang="en-US" sz="2199" dirty="0">
                  <a:solidFill>
                    <a:srgbClr val="FFFFFF"/>
                  </a:solidFill>
                  <a:latin typeface="Clear Sans Regular" panose="020B0604020202020204" charset="0"/>
                  <a:cs typeface="Clear Sans Regular" panose="020B0604020202020204" charset="0"/>
                </a:rPr>
                <a:t>Reputed brand  </a:t>
              </a:r>
            </a:p>
            <a:p>
              <a:pPr marL="474979" lvl="1" indent="-237490" algn="just">
                <a:lnSpc>
                  <a:spcPts val="3079"/>
                </a:lnSpc>
                <a:buFont typeface="Arial"/>
                <a:buChar char="•"/>
              </a:pPr>
              <a:r>
                <a:rPr lang="en-US" sz="2199" dirty="0">
                  <a:solidFill>
                    <a:srgbClr val="FFFFFF"/>
                  </a:solidFill>
                  <a:latin typeface="Clear Sans Regular" panose="020B0604020202020204" charset="0"/>
                  <a:cs typeface="Clear Sans Regular" panose="020B0604020202020204" charset="0"/>
                </a:rPr>
                <a:t>Budget-friendly</a:t>
              </a:r>
            </a:p>
            <a:p>
              <a:pPr marL="474979" lvl="1" indent="-237490" algn="just">
                <a:lnSpc>
                  <a:spcPts val="3079"/>
                </a:lnSpc>
                <a:buFont typeface="Arial"/>
                <a:buChar char="•"/>
              </a:pPr>
              <a:r>
                <a:rPr lang="en-US" sz="2199" dirty="0">
                  <a:solidFill>
                    <a:srgbClr val="FFFFFF"/>
                  </a:solidFill>
                  <a:latin typeface="Clear Sans Regular" panose="020B0604020202020204" charset="0"/>
                  <a:cs typeface="Clear Sans Regular" panose="020B0604020202020204" charset="0"/>
                </a:rPr>
                <a:t>Unique products</a:t>
              </a:r>
            </a:p>
            <a:p>
              <a:pPr marL="474979" lvl="1" indent="-237490" algn="just">
                <a:lnSpc>
                  <a:spcPts val="3079"/>
                </a:lnSpc>
                <a:buFont typeface="Arial"/>
                <a:buChar char="•"/>
              </a:pPr>
              <a:r>
                <a:rPr lang="en-US" sz="2199" dirty="0">
                  <a:solidFill>
                    <a:srgbClr val="FFFFFF"/>
                  </a:solidFill>
                  <a:latin typeface="Clear Sans Regular" panose="020B0604020202020204" charset="0"/>
                  <a:cs typeface="Clear Sans Regular" panose="020B0604020202020204" charset="0"/>
                </a:rPr>
                <a:t>Innovative products</a:t>
              </a:r>
            </a:p>
            <a:p>
              <a:pPr marL="474979" lvl="1" indent="-237490" algn="just">
                <a:lnSpc>
                  <a:spcPts val="3079"/>
                </a:lnSpc>
                <a:buFont typeface="Arial"/>
                <a:buChar char="•"/>
              </a:pPr>
              <a:r>
                <a:rPr lang="en-US" sz="2199" dirty="0">
                  <a:solidFill>
                    <a:srgbClr val="FFFFFF"/>
                  </a:solidFill>
                  <a:latin typeface="Clear Sans Regular" panose="020B0604020202020204" charset="0"/>
                  <a:cs typeface="Clear Sans Regular" panose="020B0604020202020204" charset="0"/>
                </a:rPr>
                <a:t>High speed luxury cars</a:t>
              </a:r>
            </a:p>
            <a:p>
              <a:pPr marL="474979" lvl="1" indent="-237490" algn="just">
                <a:lnSpc>
                  <a:spcPts val="3079"/>
                </a:lnSpc>
                <a:spcBef>
                  <a:spcPct val="0"/>
                </a:spcBef>
                <a:buFont typeface="Arial"/>
                <a:buChar char="•"/>
              </a:pPr>
              <a:r>
                <a:rPr lang="en-US" sz="2199" dirty="0">
                  <a:solidFill>
                    <a:srgbClr val="FFFFFF"/>
                  </a:solidFill>
                  <a:latin typeface="Clear Sans Regular" panose="020B0604020202020204" charset="0"/>
                  <a:cs typeface="Clear Sans Regular" panose="020B0604020202020204" charset="0"/>
                </a:rPr>
                <a:t>R &amp; D focused innovation  </a:t>
              </a:r>
            </a:p>
          </p:txBody>
        </p:sp>
      </p:grpSp>
      <p:sp>
        <p:nvSpPr>
          <p:cNvPr id="18" name="TextBox 18"/>
          <p:cNvSpPr txBox="1"/>
          <p:nvPr/>
        </p:nvSpPr>
        <p:spPr>
          <a:xfrm>
            <a:off x="7461181" y="4743458"/>
            <a:ext cx="2659407" cy="1127125"/>
          </a:xfrm>
          <a:prstGeom prst="rect">
            <a:avLst/>
          </a:prstGeom>
        </p:spPr>
        <p:txBody>
          <a:bodyPr lIns="0" tIns="0" rIns="0" bIns="0" rtlCol="0" anchor="t">
            <a:spAutoFit/>
          </a:bodyPr>
          <a:lstStyle/>
          <a:p>
            <a:pPr algn="ctr">
              <a:lnSpc>
                <a:spcPts val="4550"/>
              </a:lnSpc>
            </a:pPr>
            <a:r>
              <a:rPr lang="en-US" sz="3500">
                <a:solidFill>
                  <a:srgbClr val="000000"/>
                </a:solidFill>
                <a:latin typeface="Hammersmith One"/>
              </a:rPr>
              <a:t>Customer Centric</a:t>
            </a:r>
          </a:p>
        </p:txBody>
      </p:sp>
      <p:grpSp>
        <p:nvGrpSpPr>
          <p:cNvPr id="19" name="Group 19"/>
          <p:cNvGrpSpPr/>
          <p:nvPr/>
        </p:nvGrpSpPr>
        <p:grpSpPr>
          <a:xfrm>
            <a:off x="4687115" y="500790"/>
            <a:ext cx="9503816" cy="1383856"/>
            <a:chOff x="0" y="0"/>
            <a:chExt cx="12671755" cy="1845142"/>
          </a:xfrm>
        </p:grpSpPr>
        <p:sp>
          <p:nvSpPr>
            <p:cNvPr id="20" name="TextBox 20"/>
            <p:cNvSpPr txBox="1"/>
            <p:nvPr/>
          </p:nvSpPr>
          <p:spPr>
            <a:xfrm>
              <a:off x="507" y="57150"/>
              <a:ext cx="12671248" cy="1110378"/>
            </a:xfrm>
            <a:prstGeom prst="rect">
              <a:avLst/>
            </a:prstGeom>
          </p:spPr>
          <p:txBody>
            <a:bodyPr lIns="0" tIns="0" rIns="0" bIns="0" rtlCol="0" anchor="t">
              <a:spAutoFit/>
            </a:bodyPr>
            <a:lstStyle/>
            <a:p>
              <a:pPr marL="0" lvl="0" indent="0" algn="ctr">
                <a:lnSpc>
                  <a:spcPts val="6351"/>
                </a:lnSpc>
                <a:spcBef>
                  <a:spcPct val="0"/>
                </a:spcBef>
              </a:pPr>
              <a:r>
                <a:rPr lang="en-US" sz="5774">
                  <a:solidFill>
                    <a:srgbClr val="000000"/>
                  </a:solidFill>
                  <a:latin typeface="Hammersmith One Bold"/>
                </a:rPr>
                <a:t>Internal Analysis </a:t>
              </a:r>
            </a:p>
          </p:txBody>
        </p:sp>
        <p:sp>
          <p:nvSpPr>
            <p:cNvPr id="21" name="TextBox 21"/>
            <p:cNvSpPr txBox="1"/>
            <p:nvPr/>
          </p:nvSpPr>
          <p:spPr>
            <a:xfrm>
              <a:off x="0" y="1383418"/>
              <a:ext cx="12671755" cy="461724"/>
            </a:xfrm>
            <a:prstGeom prst="rect">
              <a:avLst/>
            </a:prstGeom>
          </p:spPr>
          <p:txBody>
            <a:bodyPr lIns="0" tIns="0" rIns="0" bIns="0" rtlCol="0" anchor="t">
              <a:spAutoFit/>
            </a:bodyPr>
            <a:lstStyle/>
            <a:p>
              <a:pPr algn="ctr">
                <a:lnSpc>
                  <a:spcPts val="2853"/>
                </a:lnSpc>
              </a:pPr>
              <a:r>
                <a:rPr lang="en-US" sz="2037">
                  <a:solidFill>
                    <a:srgbClr val="000000"/>
                  </a:solidFill>
                  <a:latin typeface="Clear Sans Regular"/>
                </a:rPr>
                <a:t>We are a customer-centric business.</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18240" y="1453807"/>
            <a:ext cx="1770772" cy="1591279"/>
            <a:chOff x="0" y="0"/>
            <a:chExt cx="2361029" cy="2121705"/>
          </a:xfrm>
        </p:grpSpPr>
        <p:sp>
          <p:nvSpPr>
            <p:cNvPr id="3" name="AutoShape 3"/>
            <p:cNvSpPr/>
            <p:nvPr/>
          </p:nvSpPr>
          <p:spPr>
            <a:xfrm>
              <a:off x="0" y="0"/>
              <a:ext cx="2361029" cy="2121705"/>
            </a:xfrm>
            <a:prstGeom prst="rect">
              <a:avLst/>
            </a:prstGeom>
            <a:solidFill>
              <a:srgbClr val="25376D"/>
            </a:solidFill>
          </p:spPr>
        </p:sp>
        <p:sp>
          <p:nvSpPr>
            <p:cNvPr id="4" name="TextBox 4"/>
            <p:cNvSpPr txBox="1"/>
            <p:nvPr/>
          </p:nvSpPr>
          <p:spPr>
            <a:xfrm>
              <a:off x="471323" y="145159"/>
              <a:ext cx="1418383" cy="1745661"/>
            </a:xfrm>
            <a:prstGeom prst="rect">
              <a:avLst/>
            </a:prstGeom>
          </p:spPr>
          <p:txBody>
            <a:bodyPr lIns="0" tIns="0" rIns="0" bIns="0" rtlCol="0" anchor="t">
              <a:spAutoFit/>
            </a:bodyPr>
            <a:lstStyle/>
            <a:p>
              <a:pPr marL="0" lvl="0" indent="0" algn="ctr">
                <a:lnSpc>
                  <a:spcPts val="10619"/>
                </a:lnSpc>
                <a:spcBef>
                  <a:spcPct val="0"/>
                </a:spcBef>
              </a:pPr>
              <a:r>
                <a:rPr lang="en-US" sz="8168" spc="326">
                  <a:solidFill>
                    <a:srgbClr val="FFFFFF"/>
                  </a:solidFill>
                  <a:latin typeface="Clear Sans Regular Bold"/>
                </a:rPr>
                <a:t>S</a:t>
              </a:r>
            </a:p>
          </p:txBody>
        </p:sp>
      </p:grpSp>
      <p:grpSp>
        <p:nvGrpSpPr>
          <p:cNvPr id="5" name="Group 5"/>
          <p:cNvGrpSpPr/>
          <p:nvPr/>
        </p:nvGrpSpPr>
        <p:grpSpPr>
          <a:xfrm>
            <a:off x="5738255" y="1398157"/>
            <a:ext cx="1832699" cy="1646929"/>
            <a:chOff x="0" y="0"/>
            <a:chExt cx="2443599" cy="2195905"/>
          </a:xfrm>
        </p:grpSpPr>
        <p:sp>
          <p:nvSpPr>
            <p:cNvPr id="6" name="AutoShape 6"/>
            <p:cNvSpPr/>
            <p:nvPr/>
          </p:nvSpPr>
          <p:spPr>
            <a:xfrm>
              <a:off x="0" y="0"/>
              <a:ext cx="2443599" cy="2195905"/>
            </a:xfrm>
            <a:prstGeom prst="rect">
              <a:avLst/>
            </a:prstGeom>
            <a:solidFill>
              <a:srgbClr val="000000"/>
            </a:solidFill>
          </p:spPr>
        </p:sp>
        <p:sp>
          <p:nvSpPr>
            <p:cNvPr id="7" name="TextBox 7"/>
            <p:cNvSpPr txBox="1"/>
            <p:nvPr/>
          </p:nvSpPr>
          <p:spPr>
            <a:xfrm>
              <a:off x="487806" y="172284"/>
              <a:ext cx="1467987" cy="1784662"/>
            </a:xfrm>
            <a:prstGeom prst="rect">
              <a:avLst/>
            </a:prstGeom>
          </p:spPr>
          <p:txBody>
            <a:bodyPr lIns="0" tIns="0" rIns="0" bIns="0" rtlCol="0" anchor="t">
              <a:spAutoFit/>
            </a:bodyPr>
            <a:lstStyle/>
            <a:p>
              <a:pPr marL="0" lvl="0" indent="0" algn="ctr">
                <a:lnSpc>
                  <a:spcPts val="10991"/>
                </a:lnSpc>
                <a:spcBef>
                  <a:spcPct val="0"/>
                </a:spcBef>
              </a:pPr>
              <a:r>
                <a:rPr lang="en-US" sz="8454" spc="338">
                  <a:solidFill>
                    <a:srgbClr val="FFFFFF"/>
                  </a:solidFill>
                  <a:latin typeface="Clear Sans Regular Bold"/>
                </a:rPr>
                <a:t>W</a:t>
              </a:r>
            </a:p>
          </p:txBody>
        </p:sp>
      </p:grpSp>
      <p:grpSp>
        <p:nvGrpSpPr>
          <p:cNvPr id="8" name="Group 8"/>
          <p:cNvGrpSpPr/>
          <p:nvPr/>
        </p:nvGrpSpPr>
        <p:grpSpPr>
          <a:xfrm>
            <a:off x="10486716" y="1353020"/>
            <a:ext cx="1933156" cy="1737203"/>
            <a:chOff x="0" y="0"/>
            <a:chExt cx="2577542" cy="2316271"/>
          </a:xfrm>
        </p:grpSpPr>
        <p:sp>
          <p:nvSpPr>
            <p:cNvPr id="9" name="AutoShape 9"/>
            <p:cNvSpPr/>
            <p:nvPr/>
          </p:nvSpPr>
          <p:spPr>
            <a:xfrm>
              <a:off x="0" y="0"/>
              <a:ext cx="2577542" cy="2316271"/>
            </a:xfrm>
            <a:prstGeom prst="rect">
              <a:avLst/>
            </a:prstGeom>
            <a:solidFill>
              <a:srgbClr val="25376D"/>
            </a:solidFill>
          </p:spPr>
        </p:sp>
        <p:sp>
          <p:nvSpPr>
            <p:cNvPr id="10" name="TextBox 10"/>
            <p:cNvSpPr txBox="1"/>
            <p:nvPr/>
          </p:nvSpPr>
          <p:spPr>
            <a:xfrm>
              <a:off x="514544" y="175857"/>
              <a:ext cx="1548453" cy="1888357"/>
            </a:xfrm>
            <a:prstGeom prst="rect">
              <a:avLst/>
            </a:prstGeom>
          </p:spPr>
          <p:txBody>
            <a:bodyPr lIns="0" tIns="0" rIns="0" bIns="0" rtlCol="0" anchor="t">
              <a:spAutoFit/>
            </a:bodyPr>
            <a:lstStyle/>
            <a:p>
              <a:pPr marL="0" lvl="0" indent="0" algn="ctr">
                <a:lnSpc>
                  <a:spcPts val="11593"/>
                </a:lnSpc>
                <a:spcBef>
                  <a:spcPct val="0"/>
                </a:spcBef>
              </a:pPr>
              <a:r>
                <a:rPr lang="en-US" sz="8918" spc="356">
                  <a:solidFill>
                    <a:srgbClr val="FFFFFF"/>
                  </a:solidFill>
                  <a:latin typeface="Clear Sans Regular Bold"/>
                </a:rPr>
                <a:t>O</a:t>
              </a:r>
            </a:p>
          </p:txBody>
        </p:sp>
      </p:grpSp>
      <p:grpSp>
        <p:nvGrpSpPr>
          <p:cNvPr id="11" name="Group 11"/>
          <p:cNvGrpSpPr/>
          <p:nvPr/>
        </p:nvGrpSpPr>
        <p:grpSpPr>
          <a:xfrm>
            <a:off x="14978100" y="1419183"/>
            <a:ext cx="1809302" cy="1625903"/>
            <a:chOff x="0" y="0"/>
            <a:chExt cx="2412402" cy="2167871"/>
          </a:xfrm>
        </p:grpSpPr>
        <p:sp>
          <p:nvSpPr>
            <p:cNvPr id="12" name="AutoShape 12"/>
            <p:cNvSpPr/>
            <p:nvPr/>
          </p:nvSpPr>
          <p:spPr>
            <a:xfrm>
              <a:off x="0" y="0"/>
              <a:ext cx="2412402" cy="2167871"/>
            </a:xfrm>
            <a:prstGeom prst="rect">
              <a:avLst/>
            </a:prstGeom>
            <a:solidFill>
              <a:srgbClr val="000000"/>
            </a:solidFill>
          </p:spPr>
        </p:sp>
        <p:sp>
          <p:nvSpPr>
            <p:cNvPr id="13" name="TextBox 13"/>
            <p:cNvSpPr txBox="1"/>
            <p:nvPr/>
          </p:nvSpPr>
          <p:spPr>
            <a:xfrm>
              <a:off x="481578" y="150183"/>
              <a:ext cx="1449246" cy="1781779"/>
            </a:xfrm>
            <a:prstGeom prst="rect">
              <a:avLst/>
            </a:prstGeom>
          </p:spPr>
          <p:txBody>
            <a:bodyPr lIns="0" tIns="0" rIns="0" bIns="0" rtlCol="0" anchor="t">
              <a:spAutoFit/>
            </a:bodyPr>
            <a:lstStyle/>
            <a:p>
              <a:pPr marL="0" lvl="0" indent="0" algn="ctr">
                <a:lnSpc>
                  <a:spcPts val="10850"/>
                </a:lnSpc>
                <a:spcBef>
                  <a:spcPct val="0"/>
                </a:spcBef>
              </a:pPr>
              <a:r>
                <a:rPr lang="en-US" sz="8346" spc="333">
                  <a:solidFill>
                    <a:srgbClr val="FFFFFF"/>
                  </a:solidFill>
                  <a:latin typeface="Clear Sans Regular Bold"/>
                </a:rPr>
                <a:t>T</a:t>
              </a:r>
            </a:p>
          </p:txBody>
        </p:sp>
      </p:grpSp>
      <p:pic>
        <p:nvPicPr>
          <p:cNvPr id="14" name="Picture 1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60" t="21264" r="6608" b="71845"/>
          <a:stretch>
            <a:fillRect/>
          </a:stretch>
        </p:blipFill>
        <p:spPr>
          <a:xfrm>
            <a:off x="-311280" y="9831612"/>
            <a:ext cx="18910559" cy="1397557"/>
          </a:xfrm>
          <a:prstGeom prst="rect">
            <a:avLst/>
          </a:prstGeom>
        </p:spPr>
      </p:pic>
      <p:pic>
        <p:nvPicPr>
          <p:cNvPr id="15" name="Picture 15"/>
          <p:cNvPicPr>
            <a:picLocks noChangeAspect="1"/>
          </p:cNvPicPr>
          <p:nvPr/>
        </p:nvPicPr>
        <p:blipFill>
          <a:blip r:embed="rId4"/>
          <a:srcRect/>
          <a:stretch>
            <a:fillRect/>
          </a:stretch>
        </p:blipFill>
        <p:spPr>
          <a:xfrm>
            <a:off x="200036" y="0"/>
            <a:ext cx="1657329" cy="1243953"/>
          </a:xfrm>
          <a:prstGeom prst="rect">
            <a:avLst/>
          </a:prstGeom>
        </p:spPr>
      </p:pic>
      <p:pic>
        <p:nvPicPr>
          <p:cNvPr id="16" name="Picture 16"/>
          <p:cNvPicPr>
            <a:picLocks noChangeAspect="1"/>
          </p:cNvPicPr>
          <p:nvPr/>
        </p:nvPicPr>
        <p:blipFill>
          <a:blip r:embed="rId5">
            <a:alphaModFix amt="12000"/>
          </a:blip>
          <a:srcRect/>
          <a:stretch>
            <a:fillRect/>
          </a:stretch>
        </p:blipFill>
        <p:spPr>
          <a:xfrm>
            <a:off x="5738255" y="3440001"/>
            <a:ext cx="5987207" cy="5987207"/>
          </a:xfrm>
          <a:prstGeom prst="rect">
            <a:avLst/>
          </a:prstGeom>
        </p:spPr>
      </p:pic>
      <p:grpSp>
        <p:nvGrpSpPr>
          <p:cNvPr id="17" name="Group 17"/>
          <p:cNvGrpSpPr/>
          <p:nvPr/>
        </p:nvGrpSpPr>
        <p:grpSpPr>
          <a:xfrm>
            <a:off x="132502" y="3253706"/>
            <a:ext cx="3941205" cy="5085924"/>
            <a:chOff x="0" y="0"/>
            <a:chExt cx="5254940" cy="6781232"/>
          </a:xfrm>
        </p:grpSpPr>
        <p:sp>
          <p:nvSpPr>
            <p:cNvPr id="18" name="TextBox 18"/>
            <p:cNvSpPr txBox="1"/>
            <p:nvPr/>
          </p:nvSpPr>
          <p:spPr>
            <a:xfrm>
              <a:off x="0" y="-38100"/>
              <a:ext cx="5254940" cy="660784"/>
            </a:xfrm>
            <a:prstGeom prst="rect">
              <a:avLst/>
            </a:prstGeom>
          </p:spPr>
          <p:txBody>
            <a:bodyPr lIns="0" tIns="0" rIns="0" bIns="0" rtlCol="0" anchor="t">
              <a:spAutoFit/>
            </a:bodyPr>
            <a:lstStyle/>
            <a:p>
              <a:pPr algn="ctr">
                <a:lnSpc>
                  <a:spcPts val="4031"/>
                </a:lnSpc>
              </a:pPr>
              <a:r>
                <a:rPr lang="en-US" sz="3101" dirty="0">
                  <a:solidFill>
                    <a:srgbClr val="000000"/>
                  </a:solidFill>
                  <a:latin typeface="Clear Sans Regular" panose="020B0604020202020204" charset="0"/>
                  <a:cs typeface="Clear Sans Regular" panose="020B0604020202020204" charset="0"/>
                </a:rPr>
                <a:t>Strengths</a:t>
              </a:r>
            </a:p>
          </p:txBody>
        </p:sp>
        <p:sp>
          <p:nvSpPr>
            <p:cNvPr id="19" name="TextBox 19"/>
            <p:cNvSpPr txBox="1"/>
            <p:nvPr/>
          </p:nvSpPr>
          <p:spPr>
            <a:xfrm>
              <a:off x="0" y="861126"/>
              <a:ext cx="5254940" cy="5920106"/>
            </a:xfrm>
            <a:prstGeom prst="rect">
              <a:avLst/>
            </a:prstGeom>
          </p:spPr>
          <p:txBody>
            <a:bodyPr lIns="0" tIns="0" rIns="0" bIns="0" rtlCol="0" anchor="t">
              <a:spAutoFit/>
            </a:bodyPr>
            <a:lstStyle/>
            <a:p>
              <a:pPr marL="453387" lvl="1" indent="-226693" algn="just">
                <a:lnSpc>
                  <a:spcPts val="2939"/>
                </a:lnSpc>
                <a:buFont typeface="Arial"/>
                <a:buChar char="•"/>
              </a:pPr>
              <a:r>
                <a:rPr lang="en-US" sz="2099" dirty="0">
                  <a:solidFill>
                    <a:srgbClr val="000000"/>
                  </a:solidFill>
                  <a:latin typeface="Clear Sans Regular" panose="020B0604020202020204" charset="0"/>
                  <a:cs typeface="Clear Sans Regular" panose="020B0604020202020204" charset="0"/>
                </a:rPr>
                <a:t>Reputed and valuable automobile brand in the world.</a:t>
              </a:r>
            </a:p>
            <a:p>
              <a:pPr algn="just">
                <a:lnSpc>
                  <a:spcPts val="2939"/>
                </a:lnSpc>
              </a:pPr>
              <a:endParaRPr lang="en-US" sz="2099" dirty="0">
                <a:solidFill>
                  <a:srgbClr val="000000"/>
                </a:solidFill>
                <a:latin typeface="Clear Sans Regular" panose="020B0604020202020204" charset="0"/>
                <a:cs typeface="Clear Sans Regular" panose="020B0604020202020204" charset="0"/>
              </a:endParaRPr>
            </a:p>
            <a:p>
              <a:pPr marL="453387" lvl="1" indent="-226693" algn="just">
                <a:lnSpc>
                  <a:spcPts val="2939"/>
                </a:lnSpc>
                <a:buFont typeface="Arial"/>
                <a:buChar char="•"/>
              </a:pPr>
              <a:r>
                <a:rPr lang="en-US" sz="2099" dirty="0">
                  <a:solidFill>
                    <a:srgbClr val="000000"/>
                  </a:solidFill>
                  <a:latin typeface="Clear Sans Regular" panose="020B0604020202020204" charset="0"/>
                  <a:cs typeface="Clear Sans Regular" panose="020B0604020202020204" charset="0"/>
                </a:rPr>
                <a:t>Diverse and wide revenue generation system.</a:t>
              </a:r>
            </a:p>
            <a:p>
              <a:pPr algn="just">
                <a:lnSpc>
                  <a:spcPts val="2939"/>
                </a:lnSpc>
              </a:pPr>
              <a:endParaRPr lang="en-US" sz="2099" dirty="0">
                <a:solidFill>
                  <a:srgbClr val="000000"/>
                </a:solidFill>
                <a:latin typeface="Clear Sans Regular" panose="020B0604020202020204" charset="0"/>
                <a:cs typeface="Clear Sans Regular" panose="020B0604020202020204" charset="0"/>
              </a:endParaRPr>
            </a:p>
            <a:p>
              <a:pPr marL="453387" lvl="1" indent="-226693" algn="just">
                <a:lnSpc>
                  <a:spcPts val="2939"/>
                </a:lnSpc>
                <a:buFont typeface="Arial"/>
                <a:buChar char="•"/>
              </a:pPr>
              <a:r>
                <a:rPr lang="en-US" sz="2099" dirty="0">
                  <a:solidFill>
                    <a:srgbClr val="000000"/>
                  </a:solidFill>
                  <a:latin typeface="Clear Sans Regular" panose="020B0604020202020204" charset="0"/>
                  <a:cs typeface="Clear Sans Regular" panose="020B0604020202020204" charset="0"/>
                </a:rPr>
                <a:t>It has suscessful partnership with China.</a:t>
              </a:r>
            </a:p>
            <a:p>
              <a:pPr algn="just">
                <a:lnSpc>
                  <a:spcPts val="2939"/>
                </a:lnSpc>
              </a:pPr>
              <a:endParaRPr lang="en-US" sz="2099" dirty="0">
                <a:solidFill>
                  <a:srgbClr val="000000"/>
                </a:solidFill>
                <a:latin typeface="Clear Sans Regular" panose="020B0604020202020204" charset="0"/>
                <a:cs typeface="Clear Sans Regular" panose="020B0604020202020204" charset="0"/>
              </a:endParaRPr>
            </a:p>
            <a:p>
              <a:pPr marL="453387" lvl="1" indent="-226693" algn="just">
                <a:lnSpc>
                  <a:spcPts val="2939"/>
                </a:lnSpc>
                <a:buFont typeface="Arial"/>
                <a:buChar char="•"/>
              </a:pPr>
              <a:r>
                <a:rPr lang="en-US" sz="2099" dirty="0">
                  <a:solidFill>
                    <a:srgbClr val="000000"/>
                  </a:solidFill>
                  <a:latin typeface="Clear Sans Regular" panose="020B0604020202020204" charset="0"/>
                  <a:cs typeface="Clear Sans Regular" panose="020B0604020202020204" charset="0"/>
                </a:rPr>
                <a:t>It has well formed strategies to tackle future problems .</a:t>
              </a:r>
            </a:p>
          </p:txBody>
        </p:sp>
      </p:grpSp>
      <p:grpSp>
        <p:nvGrpSpPr>
          <p:cNvPr id="20" name="Group 20"/>
          <p:cNvGrpSpPr/>
          <p:nvPr/>
        </p:nvGrpSpPr>
        <p:grpSpPr>
          <a:xfrm>
            <a:off x="4679781" y="3377152"/>
            <a:ext cx="3949646" cy="5854897"/>
            <a:chOff x="0" y="0"/>
            <a:chExt cx="5266195" cy="7806529"/>
          </a:xfrm>
        </p:grpSpPr>
        <p:sp>
          <p:nvSpPr>
            <p:cNvPr id="21" name="TextBox 21"/>
            <p:cNvSpPr txBox="1"/>
            <p:nvPr/>
          </p:nvSpPr>
          <p:spPr>
            <a:xfrm>
              <a:off x="0" y="-38100"/>
              <a:ext cx="5266195" cy="658706"/>
            </a:xfrm>
            <a:prstGeom prst="rect">
              <a:avLst/>
            </a:prstGeom>
          </p:spPr>
          <p:txBody>
            <a:bodyPr lIns="0" tIns="0" rIns="0" bIns="0" rtlCol="0" anchor="t">
              <a:spAutoFit/>
            </a:bodyPr>
            <a:lstStyle/>
            <a:p>
              <a:pPr algn="ctr">
                <a:lnSpc>
                  <a:spcPts val="4030"/>
                </a:lnSpc>
              </a:pPr>
              <a:r>
                <a:rPr lang="en-US" sz="3100" dirty="0">
                  <a:solidFill>
                    <a:srgbClr val="000000"/>
                  </a:solidFill>
                  <a:latin typeface="Clear Sans Regular" panose="020B0604020202020204" charset="0"/>
                  <a:cs typeface="Clear Sans Regular" panose="020B0604020202020204" charset="0"/>
                </a:rPr>
                <a:t>Weaknesses</a:t>
              </a:r>
            </a:p>
          </p:txBody>
        </p:sp>
        <p:sp>
          <p:nvSpPr>
            <p:cNvPr id="22" name="TextBox 22"/>
            <p:cNvSpPr txBox="1"/>
            <p:nvPr/>
          </p:nvSpPr>
          <p:spPr>
            <a:xfrm>
              <a:off x="0" y="895824"/>
              <a:ext cx="5266195" cy="6910705"/>
            </a:xfrm>
            <a:prstGeom prst="rect">
              <a:avLst/>
            </a:prstGeom>
          </p:spPr>
          <p:txBody>
            <a:bodyPr lIns="0" tIns="0" rIns="0" bIns="0" rtlCol="0" anchor="t">
              <a:spAutoFit/>
            </a:bodyPr>
            <a:lstStyle/>
            <a:p>
              <a:pPr marL="453390" lvl="1" indent="-226695" algn="just">
                <a:lnSpc>
                  <a:spcPts val="2940"/>
                </a:lnSpc>
                <a:buFont typeface="Arial"/>
                <a:buChar char="•"/>
              </a:pPr>
              <a:r>
                <a:rPr lang="en-US" sz="2100" dirty="0">
                  <a:solidFill>
                    <a:srgbClr val="000000"/>
                  </a:solidFill>
                  <a:latin typeface="Clear Sans Regular" panose="020B0604020202020204" charset="0"/>
                  <a:cs typeface="Clear Sans Regular" panose="020B0604020202020204" charset="0"/>
                </a:rPr>
                <a:t>Increasing debt during COVID-19.</a:t>
              </a:r>
            </a:p>
            <a:p>
              <a:pPr algn="just">
                <a:lnSpc>
                  <a:spcPts val="2940"/>
                </a:lnSpc>
              </a:pPr>
              <a:endParaRPr lang="en-US" sz="2100" dirty="0">
                <a:solidFill>
                  <a:srgbClr val="000000"/>
                </a:solidFill>
                <a:latin typeface="Clear Sans Regular" panose="020B0604020202020204" charset="0"/>
                <a:cs typeface="Clear Sans Regular" panose="020B0604020202020204" charset="0"/>
              </a:endParaRPr>
            </a:p>
            <a:p>
              <a:pPr marL="453390" lvl="1" indent="-226695" algn="just">
                <a:lnSpc>
                  <a:spcPts val="2940"/>
                </a:lnSpc>
                <a:buFont typeface="Arial"/>
                <a:buChar char="•"/>
              </a:pPr>
              <a:r>
                <a:rPr lang="en-US" sz="2100" dirty="0">
                  <a:solidFill>
                    <a:srgbClr val="000000"/>
                  </a:solidFill>
                  <a:latin typeface="Clear Sans Regular" panose="020B0604020202020204" charset="0"/>
                  <a:cs typeface="Clear Sans Regular" panose="020B0604020202020204" charset="0"/>
                </a:rPr>
                <a:t>Lower differences in its products.</a:t>
              </a:r>
            </a:p>
            <a:p>
              <a:pPr algn="just">
                <a:lnSpc>
                  <a:spcPts val="2940"/>
                </a:lnSpc>
              </a:pPr>
              <a:endParaRPr lang="en-US" sz="2100" dirty="0">
                <a:solidFill>
                  <a:srgbClr val="000000"/>
                </a:solidFill>
                <a:latin typeface="Clear Sans Regular" panose="020B0604020202020204" charset="0"/>
                <a:cs typeface="Clear Sans Regular" panose="020B0604020202020204" charset="0"/>
              </a:endParaRPr>
            </a:p>
            <a:p>
              <a:pPr marL="453390" lvl="1" indent="-226695" algn="just">
                <a:lnSpc>
                  <a:spcPts val="2940"/>
                </a:lnSpc>
                <a:buFont typeface="Arial"/>
                <a:buChar char="•"/>
              </a:pPr>
              <a:r>
                <a:rPr lang="en-US" sz="2100" dirty="0">
                  <a:solidFill>
                    <a:srgbClr val="000000"/>
                  </a:solidFill>
                  <a:latin typeface="Clear Sans Regular" panose="020B0604020202020204" charset="0"/>
                  <a:cs typeface="Clear Sans Regular" panose="020B0604020202020204" charset="0"/>
                </a:rPr>
                <a:t>Poor brand portfolio.</a:t>
              </a:r>
            </a:p>
            <a:p>
              <a:pPr algn="just">
                <a:lnSpc>
                  <a:spcPts val="2940"/>
                </a:lnSpc>
              </a:pPr>
              <a:endParaRPr lang="en-US" sz="2100" dirty="0">
                <a:solidFill>
                  <a:srgbClr val="000000"/>
                </a:solidFill>
                <a:latin typeface="Clear Sans Regular" panose="020B0604020202020204" charset="0"/>
                <a:cs typeface="Clear Sans Regular" panose="020B0604020202020204" charset="0"/>
              </a:endParaRPr>
            </a:p>
            <a:p>
              <a:pPr marL="453390" lvl="1" indent="-226695" algn="just">
                <a:lnSpc>
                  <a:spcPts val="2940"/>
                </a:lnSpc>
                <a:buFont typeface="Arial"/>
                <a:buChar char="•"/>
              </a:pPr>
              <a:r>
                <a:rPr lang="en-US" sz="2100" dirty="0">
                  <a:solidFill>
                    <a:srgbClr val="000000"/>
                  </a:solidFill>
                  <a:latin typeface="Clear Sans Regular" panose="020B0604020202020204" charset="0"/>
                  <a:cs typeface="Clear Sans Regular" panose="020B0604020202020204" charset="0"/>
                </a:rPr>
                <a:t> Takata air bag inflators issues causing car recall.</a:t>
              </a:r>
            </a:p>
            <a:p>
              <a:pPr algn="just">
                <a:lnSpc>
                  <a:spcPts val="2940"/>
                </a:lnSpc>
              </a:pPr>
              <a:endParaRPr lang="en-US" sz="2100" dirty="0">
                <a:solidFill>
                  <a:srgbClr val="000000"/>
                </a:solidFill>
                <a:latin typeface="Clear Sans Regular" panose="020B0604020202020204" charset="0"/>
                <a:cs typeface="Clear Sans Regular" panose="020B0604020202020204" charset="0"/>
              </a:endParaRPr>
            </a:p>
            <a:p>
              <a:pPr marL="453390" lvl="1" indent="-226695" algn="just">
                <a:lnSpc>
                  <a:spcPts val="2940"/>
                </a:lnSpc>
                <a:buFont typeface="Arial"/>
                <a:buChar char="•"/>
              </a:pPr>
              <a:r>
                <a:rPr lang="en-US" sz="2100" dirty="0">
                  <a:solidFill>
                    <a:srgbClr val="000000"/>
                  </a:solidFill>
                  <a:latin typeface="Clear Sans Regular" panose="020B0604020202020204" charset="0"/>
                  <a:cs typeface="Clear Sans Regular" panose="020B0604020202020204" charset="0"/>
                </a:rPr>
                <a:t>High priced products. </a:t>
              </a:r>
            </a:p>
            <a:p>
              <a:pPr algn="just">
                <a:lnSpc>
                  <a:spcPts val="2940"/>
                </a:lnSpc>
              </a:pPr>
              <a:endParaRPr lang="en-US" sz="2100" dirty="0">
                <a:solidFill>
                  <a:srgbClr val="000000"/>
                </a:solidFill>
                <a:latin typeface="Clear Sans Regular" panose="020B0604020202020204" charset="0"/>
                <a:cs typeface="Clear Sans Regular" panose="020B0604020202020204" charset="0"/>
              </a:endParaRPr>
            </a:p>
            <a:p>
              <a:pPr marL="453390" lvl="1" indent="-226695" algn="just">
                <a:lnSpc>
                  <a:spcPts val="2940"/>
                </a:lnSpc>
                <a:buFont typeface="Arial"/>
                <a:buChar char="•"/>
              </a:pPr>
              <a:r>
                <a:rPr lang="en-US" sz="2100" dirty="0">
                  <a:solidFill>
                    <a:srgbClr val="000000"/>
                  </a:solidFill>
                  <a:latin typeface="Clear Sans Regular" panose="020B0604020202020204" charset="0"/>
                  <a:cs typeface="Clear Sans Regular" panose="020B0604020202020204" charset="0"/>
                </a:rPr>
                <a:t>Few strategic partnerships</a:t>
              </a:r>
              <a:r>
                <a:rPr lang="en-US" sz="2100" dirty="0">
                  <a:solidFill>
                    <a:srgbClr val="000000"/>
                  </a:solidFill>
                  <a:latin typeface="Clear Sans Regular"/>
                </a:rPr>
                <a:t>.</a:t>
              </a:r>
            </a:p>
          </p:txBody>
        </p:sp>
      </p:grpSp>
      <p:grpSp>
        <p:nvGrpSpPr>
          <p:cNvPr id="23" name="Group 23"/>
          <p:cNvGrpSpPr/>
          <p:nvPr/>
        </p:nvGrpSpPr>
        <p:grpSpPr>
          <a:xfrm>
            <a:off x="9144000" y="3355721"/>
            <a:ext cx="4618589" cy="3911811"/>
            <a:chOff x="0" y="-28575"/>
            <a:chExt cx="6158118" cy="5215748"/>
          </a:xfrm>
        </p:grpSpPr>
        <p:sp>
          <p:nvSpPr>
            <p:cNvPr id="24" name="TextBox 24"/>
            <p:cNvSpPr txBox="1"/>
            <p:nvPr/>
          </p:nvSpPr>
          <p:spPr>
            <a:xfrm>
              <a:off x="0" y="-28575"/>
              <a:ext cx="6158118" cy="731308"/>
            </a:xfrm>
            <a:prstGeom prst="rect">
              <a:avLst/>
            </a:prstGeom>
          </p:spPr>
          <p:txBody>
            <a:bodyPr lIns="0" tIns="0" rIns="0" bIns="0" rtlCol="0" anchor="t">
              <a:spAutoFit/>
            </a:bodyPr>
            <a:lstStyle/>
            <a:p>
              <a:pPr algn="ctr">
                <a:lnSpc>
                  <a:spcPts val="4550"/>
                </a:lnSpc>
              </a:pPr>
              <a:r>
                <a:rPr lang="en-US" sz="3500">
                  <a:solidFill>
                    <a:srgbClr val="000000"/>
                  </a:solidFill>
                  <a:latin typeface="Hammersmith One"/>
                </a:rPr>
                <a:t>Opportunities</a:t>
              </a:r>
            </a:p>
          </p:txBody>
        </p:sp>
        <p:sp>
          <p:nvSpPr>
            <p:cNvPr id="25" name="TextBox 25"/>
            <p:cNvSpPr txBox="1"/>
            <p:nvPr/>
          </p:nvSpPr>
          <p:spPr>
            <a:xfrm>
              <a:off x="0" y="987476"/>
              <a:ext cx="6158118" cy="4199697"/>
            </a:xfrm>
            <a:prstGeom prst="rect">
              <a:avLst/>
            </a:prstGeom>
          </p:spPr>
          <p:txBody>
            <a:bodyPr lIns="0" tIns="0" rIns="0" bIns="0" rtlCol="0" anchor="t">
              <a:spAutoFit/>
            </a:bodyPr>
            <a:lstStyle/>
            <a:p>
              <a:pPr marL="474979" lvl="1" indent="-237490" algn="just">
                <a:lnSpc>
                  <a:spcPts val="3079"/>
                </a:lnSpc>
                <a:buFont typeface="Arial"/>
                <a:buChar char="•"/>
              </a:pPr>
              <a:r>
                <a:rPr lang="en-US" sz="2199" dirty="0">
                  <a:solidFill>
                    <a:srgbClr val="000000"/>
                  </a:solidFill>
                  <a:latin typeface="Clear Sans Regular" panose="020B0604020202020204" charset="0"/>
                  <a:cs typeface="Clear Sans Regular" panose="020B0604020202020204" charset="0"/>
                </a:rPr>
                <a:t>Formation of environmental friendly vehicles.</a:t>
              </a:r>
            </a:p>
            <a:p>
              <a:pPr algn="just">
                <a:lnSpc>
                  <a:spcPts val="3079"/>
                </a:lnSpc>
              </a:pPr>
              <a:endParaRPr lang="en-US" sz="2199" dirty="0">
                <a:solidFill>
                  <a:srgbClr val="000000"/>
                </a:solidFill>
                <a:latin typeface="Clear Sans Regular" panose="020B0604020202020204" charset="0"/>
                <a:cs typeface="Clear Sans Regular" panose="020B0604020202020204" charset="0"/>
              </a:endParaRPr>
            </a:p>
            <a:p>
              <a:pPr marL="474979" lvl="1" indent="-237490" algn="just">
                <a:lnSpc>
                  <a:spcPts val="3079"/>
                </a:lnSpc>
                <a:buFont typeface="Arial"/>
                <a:buChar char="•"/>
              </a:pPr>
              <a:r>
                <a:rPr lang="en-US" sz="2199" dirty="0">
                  <a:solidFill>
                    <a:srgbClr val="000000"/>
                  </a:solidFill>
                  <a:latin typeface="Clear Sans Regular" panose="020B0604020202020204" charset="0"/>
                  <a:cs typeface="Clear Sans Regular" panose="020B0604020202020204" charset="0"/>
                </a:rPr>
                <a:t>Expansion of brand portfolio. </a:t>
              </a:r>
            </a:p>
            <a:p>
              <a:pPr algn="just">
                <a:lnSpc>
                  <a:spcPts val="3079"/>
                </a:lnSpc>
              </a:pPr>
              <a:endParaRPr lang="en-US" sz="2199" dirty="0">
                <a:solidFill>
                  <a:srgbClr val="000000"/>
                </a:solidFill>
                <a:latin typeface="Clear Sans Regular" panose="020B0604020202020204" charset="0"/>
                <a:cs typeface="Clear Sans Regular" panose="020B0604020202020204" charset="0"/>
              </a:endParaRPr>
            </a:p>
            <a:p>
              <a:pPr marL="474979" lvl="1" indent="-237490" algn="just">
                <a:lnSpc>
                  <a:spcPts val="3079"/>
                </a:lnSpc>
                <a:buFont typeface="Arial"/>
                <a:buChar char="•"/>
              </a:pPr>
              <a:r>
                <a:rPr lang="en-US" sz="2199" dirty="0">
                  <a:solidFill>
                    <a:srgbClr val="000000"/>
                  </a:solidFill>
                  <a:latin typeface="Clear Sans Regular" panose="020B0604020202020204" charset="0"/>
                  <a:cs typeface="Clear Sans Regular" panose="020B0604020202020204" charset="0"/>
                </a:rPr>
                <a:t>Including low costs variants.</a:t>
              </a:r>
            </a:p>
            <a:p>
              <a:pPr algn="just">
                <a:lnSpc>
                  <a:spcPts val="3079"/>
                </a:lnSpc>
              </a:pPr>
              <a:endParaRPr lang="en-US" sz="2199" dirty="0">
                <a:solidFill>
                  <a:srgbClr val="000000"/>
                </a:solidFill>
                <a:latin typeface="Clear Sans Regular" panose="020B0604020202020204" charset="0"/>
                <a:cs typeface="Clear Sans Regular" panose="020B0604020202020204" charset="0"/>
              </a:endParaRPr>
            </a:p>
            <a:p>
              <a:pPr marL="474979" lvl="1" indent="-237490" algn="just">
                <a:lnSpc>
                  <a:spcPts val="3079"/>
                </a:lnSpc>
                <a:buFont typeface="Arial"/>
                <a:buChar char="•"/>
              </a:pPr>
              <a:r>
                <a:rPr lang="en-US" sz="2199" dirty="0">
                  <a:solidFill>
                    <a:srgbClr val="000000"/>
                  </a:solidFill>
                  <a:latin typeface="Clear Sans Regular" panose="020B0604020202020204" charset="0"/>
                  <a:cs typeface="Clear Sans Regular" panose="020B0604020202020204" charset="0"/>
                </a:rPr>
                <a:t>More Strategic Partnerships  </a:t>
              </a:r>
            </a:p>
          </p:txBody>
        </p:sp>
      </p:grpSp>
      <p:grpSp>
        <p:nvGrpSpPr>
          <p:cNvPr id="26" name="Group 26"/>
          <p:cNvGrpSpPr/>
          <p:nvPr/>
        </p:nvGrpSpPr>
        <p:grpSpPr>
          <a:xfrm>
            <a:off x="13762589" y="3355721"/>
            <a:ext cx="4240324" cy="3116722"/>
            <a:chOff x="0" y="-28575"/>
            <a:chExt cx="5653766" cy="4155629"/>
          </a:xfrm>
        </p:grpSpPr>
        <p:sp>
          <p:nvSpPr>
            <p:cNvPr id="27" name="TextBox 27"/>
            <p:cNvSpPr txBox="1"/>
            <p:nvPr/>
          </p:nvSpPr>
          <p:spPr>
            <a:xfrm>
              <a:off x="0" y="-28575"/>
              <a:ext cx="5653766" cy="731308"/>
            </a:xfrm>
            <a:prstGeom prst="rect">
              <a:avLst/>
            </a:prstGeom>
          </p:spPr>
          <p:txBody>
            <a:bodyPr lIns="0" tIns="0" rIns="0" bIns="0" rtlCol="0" anchor="t">
              <a:spAutoFit/>
            </a:bodyPr>
            <a:lstStyle/>
            <a:p>
              <a:pPr algn="ctr">
                <a:lnSpc>
                  <a:spcPts val="4550"/>
                </a:lnSpc>
              </a:pPr>
              <a:r>
                <a:rPr lang="en-US" sz="3500">
                  <a:solidFill>
                    <a:srgbClr val="000000"/>
                  </a:solidFill>
                  <a:latin typeface="Hammersmith One"/>
                </a:rPr>
                <a:t>Threats</a:t>
              </a:r>
            </a:p>
          </p:txBody>
        </p:sp>
        <p:sp>
          <p:nvSpPr>
            <p:cNvPr id="28" name="TextBox 28"/>
            <p:cNvSpPr txBox="1"/>
            <p:nvPr/>
          </p:nvSpPr>
          <p:spPr>
            <a:xfrm>
              <a:off x="0" y="987476"/>
              <a:ext cx="5653766" cy="3139578"/>
            </a:xfrm>
            <a:prstGeom prst="rect">
              <a:avLst/>
            </a:prstGeom>
          </p:spPr>
          <p:txBody>
            <a:bodyPr lIns="0" tIns="0" rIns="0" bIns="0" rtlCol="0" anchor="t">
              <a:spAutoFit/>
            </a:bodyPr>
            <a:lstStyle/>
            <a:p>
              <a:pPr marL="474979" lvl="1" indent="-237490" algn="just">
                <a:lnSpc>
                  <a:spcPts val="3079"/>
                </a:lnSpc>
                <a:buFont typeface="Arial"/>
                <a:buChar char="•"/>
              </a:pPr>
              <a:r>
                <a:rPr lang="en-US" sz="2199" dirty="0">
                  <a:solidFill>
                    <a:srgbClr val="000000"/>
                  </a:solidFill>
                  <a:latin typeface="Clear Sans Regular" panose="020B0604020202020204" charset="0"/>
                  <a:cs typeface="Clear Sans Regular" panose="020B0604020202020204" charset="0"/>
                </a:rPr>
                <a:t>Changes in world currencies.</a:t>
              </a:r>
            </a:p>
            <a:p>
              <a:pPr algn="just">
                <a:lnSpc>
                  <a:spcPts val="3079"/>
                </a:lnSpc>
              </a:pPr>
              <a:endParaRPr lang="en-US" sz="2199" dirty="0">
                <a:solidFill>
                  <a:srgbClr val="000000"/>
                </a:solidFill>
                <a:latin typeface="Clear Sans Regular" panose="020B0604020202020204" charset="0"/>
                <a:cs typeface="Clear Sans Regular" panose="020B0604020202020204" charset="0"/>
              </a:endParaRPr>
            </a:p>
            <a:p>
              <a:pPr marL="474979" lvl="1" indent="-237490" algn="just">
                <a:lnSpc>
                  <a:spcPts val="3079"/>
                </a:lnSpc>
                <a:buFont typeface="Arial"/>
                <a:buChar char="•"/>
              </a:pPr>
              <a:r>
                <a:rPr lang="en-US" sz="2199" dirty="0">
                  <a:solidFill>
                    <a:srgbClr val="000000"/>
                  </a:solidFill>
                  <a:latin typeface="Clear Sans Regular" panose="020B0604020202020204" charset="0"/>
                  <a:cs typeface="Clear Sans Regular" panose="020B0604020202020204" charset="0"/>
                </a:rPr>
                <a:t>Increase in the cost of vehicle parts and raw materials.</a:t>
              </a:r>
            </a:p>
            <a:p>
              <a:pPr algn="just">
                <a:lnSpc>
                  <a:spcPts val="3079"/>
                </a:lnSpc>
              </a:pPr>
              <a:endParaRPr lang="en-US" sz="2199" dirty="0">
                <a:solidFill>
                  <a:srgbClr val="000000"/>
                </a:solidFill>
                <a:latin typeface="Clear Sans Regular" panose="020B0604020202020204" charset="0"/>
                <a:cs typeface="Clear Sans Regular" panose="020B0604020202020204" charset="0"/>
              </a:endParaRPr>
            </a:p>
            <a:p>
              <a:pPr marL="474979" lvl="1" indent="-237490" algn="just">
                <a:lnSpc>
                  <a:spcPts val="3079"/>
                </a:lnSpc>
                <a:buFont typeface="Arial"/>
                <a:buChar char="•"/>
              </a:pPr>
              <a:r>
                <a:rPr lang="en-US" sz="2199" dirty="0">
                  <a:solidFill>
                    <a:srgbClr val="000000"/>
                  </a:solidFill>
                  <a:latin typeface="Clear Sans Regular" panose="020B0604020202020204" charset="0"/>
                  <a:cs typeface="Clear Sans Regular" panose="020B0604020202020204" charset="0"/>
                </a:rPr>
                <a:t>Intensified  computition.</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extLst>
              <a:ext uri="{837473B0-CC2E-450A-ABE3-18F120FF3D39}">
                <a1611:picAttrSrcUrl xmlns:a1611="http://schemas.microsoft.com/office/drawing/2016/11/main" xmlns="" r:id="rId3"/>
              </a:ext>
            </a:extLst>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7CD56-74EC-4672-826F-4A17E273A36B}"/>
              </a:ext>
            </a:extLst>
          </p:cNvPr>
          <p:cNvSpPr>
            <a:spLocks noGrp="1"/>
          </p:cNvSpPr>
          <p:nvPr>
            <p:ph type="title"/>
          </p:nvPr>
        </p:nvSpPr>
        <p:spPr>
          <a:xfrm>
            <a:off x="1792288" y="4381500"/>
            <a:ext cx="13904912" cy="985838"/>
          </a:xfrm>
        </p:spPr>
        <p:txBody>
          <a:bodyPr>
            <a:noAutofit/>
          </a:bodyPr>
          <a:lstStyle/>
          <a:p>
            <a:pPr algn="ctr"/>
            <a:r>
              <a:rPr lang="en-US" sz="4000" dirty="0">
                <a:latin typeface="Clear Sans Regular" panose="020B0604020202020204" charset="0"/>
                <a:cs typeface="Clear Sans Regular" panose="020B0604020202020204" charset="0"/>
              </a:rPr>
              <a:t>REFERENCES</a:t>
            </a:r>
          </a:p>
        </p:txBody>
      </p:sp>
      <p:sp>
        <p:nvSpPr>
          <p:cNvPr id="4" name="Text Placeholder 3">
            <a:extLst>
              <a:ext uri="{FF2B5EF4-FFF2-40B4-BE49-F238E27FC236}">
                <a16:creationId xmlns:a16="http://schemas.microsoft.com/office/drawing/2014/main" xmlns="" id="{ABD0422A-917E-4E1E-B5FB-D9F0B9CB05D1}"/>
              </a:ext>
            </a:extLst>
          </p:cNvPr>
          <p:cNvSpPr>
            <a:spLocks noGrp="1"/>
          </p:cNvSpPr>
          <p:nvPr>
            <p:ph type="body" sz="half" idx="2"/>
          </p:nvPr>
        </p:nvSpPr>
        <p:spPr>
          <a:xfrm>
            <a:off x="1792288" y="5367337"/>
            <a:ext cx="14703424" cy="4652964"/>
          </a:xfrm>
        </p:spPr>
        <p:txBody>
          <a:bodyPr>
            <a:normAutofit/>
          </a:bodyPr>
          <a:lstStyle/>
          <a:p>
            <a:pPr marL="457200" indent="-457200">
              <a:buFont typeface="Wingdings" panose="05000000000000000000" pitchFamily="2" charset="2"/>
              <a:buChar char="v"/>
            </a:pPr>
            <a:r>
              <a:rPr lang="en-US" sz="2800" b="0" i="0" dirty="0">
                <a:effectLst/>
                <a:latin typeface="Clear Sans Regular" panose="020B0604020202020204" charset="0"/>
                <a:cs typeface="Clear Sans Regular" panose="020B0604020202020204" charset="0"/>
              </a:rPr>
              <a:t>Direction, S. (2013). Surviving a global crisis: Sustainable leadership at BMW.</a:t>
            </a:r>
          </a:p>
          <a:p>
            <a:pPr marL="457200" indent="-457200">
              <a:buFont typeface="Wingdings" panose="05000000000000000000" pitchFamily="2" charset="2"/>
              <a:buChar char="v"/>
            </a:pPr>
            <a:r>
              <a:rPr lang="en-US" sz="2800" b="0" i="0" dirty="0">
                <a:effectLst/>
                <a:latin typeface="Clear Sans Regular" panose="020B0604020202020204" charset="0"/>
                <a:cs typeface="Clear Sans Regular" panose="020B0604020202020204" charset="0"/>
              </a:rPr>
              <a:t>Singh, K. J., &amp; Chaudhary, S. (2014). Your strengths can be your weaknesses too! a critique on swot analysis. </a:t>
            </a:r>
            <a:r>
              <a:rPr lang="en-US" sz="2800" b="0" i="1" dirty="0">
                <a:effectLst/>
                <a:latin typeface="Clear Sans Regular" panose="020B0604020202020204" charset="0"/>
                <a:cs typeface="Clear Sans Regular" panose="020B0604020202020204" charset="0"/>
              </a:rPr>
              <a:t>Zenith International Journal of Multidisciplinary Research</a:t>
            </a:r>
            <a:r>
              <a:rPr lang="en-US" sz="2800" b="0" i="0" dirty="0">
                <a:effectLst/>
                <a:latin typeface="Clear Sans Regular" panose="020B0604020202020204" charset="0"/>
                <a:cs typeface="Clear Sans Regular" panose="020B0604020202020204" charset="0"/>
              </a:rPr>
              <a:t>, </a:t>
            </a:r>
            <a:r>
              <a:rPr lang="en-US" sz="2800" b="0" i="1" dirty="0">
                <a:effectLst/>
                <a:latin typeface="Clear Sans Regular" panose="020B0604020202020204" charset="0"/>
                <a:cs typeface="Clear Sans Regular" panose="020B0604020202020204" charset="0"/>
              </a:rPr>
              <a:t>4</a:t>
            </a:r>
            <a:r>
              <a:rPr lang="en-US" sz="2800" b="0" i="0" dirty="0">
                <a:effectLst/>
                <a:latin typeface="Clear Sans Regular" panose="020B0604020202020204" charset="0"/>
                <a:cs typeface="Clear Sans Regular" panose="020B0604020202020204" charset="0"/>
              </a:rPr>
              <a:t>(7), 1-9.</a:t>
            </a:r>
          </a:p>
          <a:p>
            <a:pPr marL="457200" indent="-457200">
              <a:buFont typeface="Wingdings" panose="05000000000000000000" pitchFamily="2" charset="2"/>
              <a:buChar char="v"/>
            </a:pPr>
            <a:r>
              <a:rPr lang="en-US" sz="2800" b="0" i="0" dirty="0">
                <a:effectLst/>
                <a:latin typeface="Clear Sans Regular" panose="020B0604020202020204" charset="0"/>
                <a:cs typeface="Clear Sans Regular" panose="020B0604020202020204" charset="0"/>
              </a:rPr>
              <a:t>Pozo Cardenal, A., &amp; Carrió Garcia, F. (2013). Qualitative and quantitative financial analysis of BMW GROUP.</a:t>
            </a:r>
          </a:p>
          <a:p>
            <a:pPr marL="457200" indent="-457200">
              <a:buFont typeface="Wingdings" panose="05000000000000000000" pitchFamily="2" charset="2"/>
              <a:buChar char="v"/>
            </a:pPr>
            <a:r>
              <a:rPr lang="en-US" sz="2800" b="0" i="0" dirty="0">
                <a:effectLst/>
                <a:latin typeface="Clear Sans Regular" panose="020B0604020202020204" charset="0"/>
                <a:cs typeface="Clear Sans Regular" panose="020B0604020202020204" charset="0"/>
              </a:rPr>
              <a:t>Shtal, T. V., BURIAK, M. M., AMIRBEKULY, Y., UKUBASSOVA, G. S., KASKIN, T. T., &amp; TOIBOLDINOVA, Z. G. (2018). Methods of analysis of the external environment of business activities. </a:t>
            </a:r>
            <a:r>
              <a:rPr lang="en-US" sz="2800" b="0" i="1" dirty="0">
                <a:effectLst/>
                <a:latin typeface="Clear Sans Regular" panose="020B0604020202020204" charset="0"/>
                <a:cs typeface="Clear Sans Regular" panose="020B0604020202020204" charset="0"/>
              </a:rPr>
              <a:t>Revista Espacios</a:t>
            </a:r>
            <a:r>
              <a:rPr lang="en-US" sz="2800" b="0" i="0" dirty="0">
                <a:effectLst/>
                <a:latin typeface="Clear Sans Regular" panose="020B0604020202020204" charset="0"/>
                <a:cs typeface="Clear Sans Regular" panose="020B0604020202020204" charset="0"/>
              </a:rPr>
              <a:t>, </a:t>
            </a:r>
            <a:r>
              <a:rPr lang="en-US" sz="2800" b="0" i="1" dirty="0">
                <a:effectLst/>
                <a:latin typeface="Clear Sans Regular" panose="020B0604020202020204" charset="0"/>
                <a:cs typeface="Clear Sans Regular" panose="020B0604020202020204" charset="0"/>
              </a:rPr>
              <a:t>39</a:t>
            </a:r>
            <a:r>
              <a:rPr lang="en-US" sz="2800" b="0" i="0" dirty="0">
                <a:effectLst/>
                <a:latin typeface="Clear Sans Regular" panose="020B0604020202020204" charset="0"/>
                <a:cs typeface="Clear Sans Regular" panose="020B0604020202020204" charset="0"/>
              </a:rPr>
              <a:t>(12).</a:t>
            </a:r>
            <a:endParaRPr lang="en-US" sz="2800" dirty="0">
              <a:latin typeface="Clear Sans Regular" panose="020B0604020202020204" charset="0"/>
              <a:cs typeface="Clear Sans Regular" panose="020B0604020202020204" charset="0"/>
            </a:endParaRPr>
          </a:p>
        </p:txBody>
      </p:sp>
      <p:pic>
        <p:nvPicPr>
          <p:cNvPr id="6" name="Picture 2" descr="The Meaning Behind The BMW Logo, And How It Has Evolved • Petrolicious">
            <a:extLst>
              <a:ext uri="{FF2B5EF4-FFF2-40B4-BE49-F238E27FC236}">
                <a16:creationId xmlns:a16="http://schemas.microsoft.com/office/drawing/2014/main" xmlns="" id="{DE6F7404-F5D6-435F-ADCD-218402249CED}"/>
              </a:ext>
            </a:extLst>
          </p:cNvPr>
          <p:cNvPicPr>
            <a:picLocks noGrp="1" noChangeAspect="1" noChangeArrowheads="1"/>
          </p:cNvPicPr>
          <p:nvPr>
            <p:ph type="pic" idx="1"/>
          </p:nvPr>
        </p:nvPicPr>
        <p:blipFill>
          <a:blip r:embed="rId4">
            <a:extLst>
              <a:ext uri="{28A0092B-C50C-407E-A947-70E740481C1C}">
                <a14:useLocalDpi xmlns:a14="http://schemas.microsoft.com/office/drawing/2010/main" val="0"/>
              </a:ext>
            </a:extLst>
          </a:blip>
          <a:srcRect l="5533" r="5533"/>
          <a:stretch>
            <a:fillRect/>
          </a:stretch>
        </p:blipFill>
        <p:spPr bwMode="auto">
          <a:xfrm>
            <a:off x="2564210" y="683893"/>
            <a:ext cx="4692332" cy="41147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MW 8-Series, M8 Get Midcycle Refresh | WardsAuto">
            <a:extLst>
              <a:ext uri="{FF2B5EF4-FFF2-40B4-BE49-F238E27FC236}">
                <a16:creationId xmlns:a16="http://schemas.microsoft.com/office/drawing/2014/main" xmlns="" id="{633AD822-CA38-4F06-AF68-FDA5A47780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4744" y="683894"/>
            <a:ext cx="8534400" cy="41147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xmlns="" id="{62B73DE0-A872-4607-BB4E-51EE2739ADF7}"/>
              </a:ext>
            </a:extLst>
          </p:cNvPr>
          <p:cNvPicPr>
            <a:picLocks noChangeAspect="1"/>
          </p:cNvPicPr>
          <p:nvPr/>
        </p:nvPicPr>
        <p:blipFill>
          <a:blip r:embed="rId6"/>
          <a:srcRect/>
          <a:stretch>
            <a:fillRect/>
          </a:stretch>
        </p:blipFill>
        <p:spPr>
          <a:xfrm>
            <a:off x="15240" y="-70488"/>
            <a:ext cx="2270226" cy="1703980"/>
          </a:xfrm>
          <a:prstGeom prst="rect">
            <a:avLst/>
          </a:prstGeom>
        </p:spPr>
      </p:pic>
    </p:spTree>
    <p:extLst>
      <p:ext uri="{BB962C8B-B14F-4D97-AF65-F5344CB8AC3E}">
        <p14:creationId xmlns:p14="http://schemas.microsoft.com/office/powerpoint/2010/main" val="3651898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9171285" y="1991773"/>
            <a:ext cx="12608808" cy="6303453"/>
            <a:chOff x="0" y="0"/>
            <a:chExt cx="16811744" cy="8404605"/>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50" r="34"/>
            <a:stretch>
              <a:fillRect/>
            </a:stretch>
          </p:blipFill>
          <p:spPr>
            <a:xfrm rot="-5400000">
              <a:off x="8403569" y="-3569"/>
              <a:ext cx="8404605" cy="8411744"/>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50" r="34"/>
            <a:stretch>
              <a:fillRect/>
            </a:stretch>
          </p:blipFill>
          <p:spPr>
            <a:xfrm rot="-5400000">
              <a:off x="3569" y="-3569"/>
              <a:ext cx="8404605" cy="8411744"/>
            </a:xfrm>
            <a:prstGeom prst="rect">
              <a:avLst/>
            </a:prstGeom>
          </p:spPr>
        </p:pic>
      </p:grpSp>
      <p:pic>
        <p:nvPicPr>
          <p:cNvPr id="5" name="Picture 5"/>
          <p:cNvPicPr>
            <a:picLocks noChangeAspect="1"/>
          </p:cNvPicPr>
          <p:nvPr/>
        </p:nvPicPr>
        <p:blipFill>
          <a:blip r:embed="rId4"/>
          <a:srcRect t="9736" b="9736"/>
          <a:stretch>
            <a:fillRect/>
          </a:stretch>
        </p:blipFill>
        <p:spPr>
          <a:xfrm>
            <a:off x="10204807" y="1703980"/>
            <a:ext cx="6022075" cy="7274007"/>
          </a:xfrm>
          <a:prstGeom prst="rect">
            <a:avLst/>
          </a:prstGeom>
        </p:spPr>
      </p:pic>
      <p:pic>
        <p:nvPicPr>
          <p:cNvPr id="6" name="Picture 6"/>
          <p:cNvPicPr>
            <a:picLocks noChangeAspect="1"/>
          </p:cNvPicPr>
          <p:nvPr/>
        </p:nvPicPr>
        <p:blipFill>
          <a:blip r:embed="rId5"/>
          <a:srcRect/>
          <a:stretch>
            <a:fillRect/>
          </a:stretch>
        </p:blipFill>
        <p:spPr>
          <a:xfrm>
            <a:off x="654837" y="0"/>
            <a:ext cx="2270226" cy="1703980"/>
          </a:xfrm>
          <a:prstGeom prst="rect">
            <a:avLst/>
          </a:prstGeom>
        </p:spPr>
      </p:pic>
      <p:sp>
        <p:nvSpPr>
          <p:cNvPr id="7" name="TextBox 7"/>
          <p:cNvSpPr txBox="1"/>
          <p:nvPr/>
        </p:nvSpPr>
        <p:spPr>
          <a:xfrm>
            <a:off x="2925063" y="4332398"/>
            <a:ext cx="9008948" cy="1338578"/>
          </a:xfrm>
          <a:prstGeom prst="rect">
            <a:avLst/>
          </a:prstGeom>
        </p:spPr>
        <p:txBody>
          <a:bodyPr lIns="0" tIns="0" rIns="0" bIns="0" rtlCol="0" anchor="t">
            <a:spAutoFit/>
          </a:bodyPr>
          <a:lstStyle/>
          <a:p>
            <a:pPr marL="0" lvl="0" indent="0">
              <a:lnSpc>
                <a:spcPts val="10339"/>
              </a:lnSpc>
              <a:spcBef>
                <a:spcPct val="0"/>
              </a:spcBef>
            </a:pPr>
            <a:r>
              <a:rPr lang="en-US" sz="9399" dirty="0">
                <a:solidFill>
                  <a:srgbClr val="000000"/>
                </a:solidFill>
                <a:latin typeface="Clear Sans Regular" panose="020B0604020202020204" charset="0"/>
                <a:cs typeface="Clear Sans Regular" panose="020B0604020202020204" charset="0"/>
              </a:rPr>
              <a:t>Thank You!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2761588" y="3239760"/>
            <a:ext cx="5841760" cy="8833445"/>
          </a:xfrm>
          <a:prstGeom prst="rect">
            <a:avLst/>
          </a:prstGeom>
          <a:solidFill>
            <a:srgbClr val="25376D"/>
          </a:solidFill>
        </p:spPr>
      </p:sp>
      <p:grpSp>
        <p:nvGrpSpPr>
          <p:cNvPr id="3" name="Group 3"/>
          <p:cNvGrpSpPr/>
          <p:nvPr/>
        </p:nvGrpSpPr>
        <p:grpSpPr>
          <a:xfrm>
            <a:off x="357803" y="6651133"/>
            <a:ext cx="10509034" cy="2087908"/>
            <a:chOff x="0" y="0"/>
            <a:chExt cx="14012045" cy="2783877"/>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60" t="21264" r="6608" b="71845"/>
            <a:stretch>
              <a:fillRect/>
            </a:stretch>
          </p:blipFill>
          <p:spPr>
            <a:xfrm>
              <a:off x="0" y="2153038"/>
              <a:ext cx="8535982" cy="630839"/>
            </a:xfrm>
            <a:prstGeom prst="rect">
              <a:avLst/>
            </a:prstGeom>
          </p:spPr>
        </p:pic>
        <p:sp>
          <p:nvSpPr>
            <p:cNvPr id="5" name="TextBox 5"/>
            <p:cNvSpPr txBox="1"/>
            <p:nvPr/>
          </p:nvSpPr>
          <p:spPr>
            <a:xfrm>
              <a:off x="0" y="95250"/>
              <a:ext cx="14012045" cy="1683765"/>
            </a:xfrm>
            <a:prstGeom prst="rect">
              <a:avLst/>
            </a:prstGeom>
          </p:spPr>
          <p:txBody>
            <a:bodyPr lIns="0" tIns="0" rIns="0" bIns="0" rtlCol="0" anchor="t">
              <a:spAutoFit/>
            </a:bodyPr>
            <a:lstStyle/>
            <a:p>
              <a:pPr marL="0" lvl="0" indent="0">
                <a:lnSpc>
                  <a:spcPts val="9503"/>
                </a:lnSpc>
                <a:spcBef>
                  <a:spcPct val="0"/>
                </a:spcBef>
              </a:pPr>
              <a:r>
                <a:rPr lang="en-US" sz="8799" spc="-87" dirty="0">
                  <a:solidFill>
                    <a:srgbClr val="000000"/>
                  </a:solidFill>
                  <a:latin typeface="Clear Sans Regular" panose="020B0604020202020204" charset="0"/>
                  <a:cs typeface="Clear Sans Regular" panose="020B0604020202020204" charset="0"/>
                </a:rPr>
                <a:t>BMW Automobile  </a:t>
              </a:r>
            </a:p>
          </p:txBody>
        </p:sp>
      </p:grpSp>
      <p:pic>
        <p:nvPicPr>
          <p:cNvPr id="6" name="Picture 6"/>
          <p:cNvPicPr>
            <a:picLocks noChangeAspect="1"/>
          </p:cNvPicPr>
          <p:nvPr/>
        </p:nvPicPr>
        <p:blipFill>
          <a:blip r:embed="rId4"/>
          <a:srcRect/>
          <a:stretch>
            <a:fillRect/>
          </a:stretch>
        </p:blipFill>
        <p:spPr>
          <a:xfrm>
            <a:off x="9012560" y="6303308"/>
            <a:ext cx="3708555" cy="2783557"/>
          </a:xfrm>
          <a:prstGeom prst="rect">
            <a:avLst/>
          </a:prstGeom>
        </p:spPr>
      </p:pic>
      <p:pic>
        <p:nvPicPr>
          <p:cNvPr id="7" name="Picture 7"/>
          <p:cNvPicPr>
            <a:picLocks noChangeAspect="1"/>
          </p:cNvPicPr>
          <p:nvPr/>
        </p:nvPicPr>
        <p:blipFill>
          <a:blip r:embed="rId5"/>
          <a:srcRect l="4019" r="4019"/>
          <a:stretch>
            <a:fillRect/>
          </a:stretch>
        </p:blipFill>
        <p:spPr>
          <a:xfrm>
            <a:off x="-1116537" y="-1008758"/>
            <a:ext cx="13878125" cy="6791067"/>
          </a:xfrm>
          <a:prstGeom prst="rect">
            <a:avLst/>
          </a:prstGeom>
        </p:spPr>
      </p:pic>
      <p:pic>
        <p:nvPicPr>
          <p:cNvPr id="8" name="Picture 8"/>
          <p:cNvPicPr>
            <a:picLocks noChangeAspect="1"/>
          </p:cNvPicPr>
          <p:nvPr/>
        </p:nvPicPr>
        <p:blipFill>
          <a:blip r:embed="rId6"/>
          <a:srcRect/>
          <a:stretch>
            <a:fillRect/>
          </a:stretch>
        </p:blipFill>
        <p:spPr>
          <a:xfrm>
            <a:off x="14362775" y="0"/>
            <a:ext cx="2639386" cy="263938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60" t="21264" r="6608" b="71845"/>
          <a:stretch>
            <a:fillRect/>
          </a:stretch>
        </p:blipFill>
        <p:spPr>
          <a:xfrm rot="5400000">
            <a:off x="12761773" y="4742132"/>
            <a:ext cx="10861953" cy="802736"/>
          </a:xfrm>
          <a:prstGeom prst="rect">
            <a:avLst/>
          </a:prstGeom>
        </p:spPr>
      </p:pic>
      <p:grpSp>
        <p:nvGrpSpPr>
          <p:cNvPr id="3" name="Group 3"/>
          <p:cNvGrpSpPr>
            <a:grpSpLocks noChangeAspect="1"/>
          </p:cNvGrpSpPr>
          <p:nvPr/>
        </p:nvGrpSpPr>
        <p:grpSpPr>
          <a:xfrm>
            <a:off x="718312" y="3425665"/>
            <a:ext cx="5488596" cy="3148193"/>
            <a:chOff x="0" y="0"/>
            <a:chExt cx="7981950" cy="4578350"/>
          </a:xfrm>
        </p:grpSpPr>
        <p:sp>
          <p:nvSpPr>
            <p:cNvPr id="4" name="Freeform 4"/>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5" name="Freeform 5"/>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737373"/>
            </a:solidFill>
          </p:spPr>
        </p:sp>
        <p:sp>
          <p:nvSpPr>
            <p:cNvPr id="6" name="Freeform 6"/>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A6A6A6"/>
            </a:solidFill>
          </p:spPr>
        </p:sp>
        <p:sp>
          <p:nvSpPr>
            <p:cNvPr id="7" name="Freeform 7"/>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D9D9D9"/>
            </a:solidFill>
          </p:spPr>
        </p:sp>
        <p:sp>
          <p:nvSpPr>
            <p:cNvPr id="8" name="Freeform 8"/>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4"/>
              <a:stretch>
                <a:fillRect l="-2816" t="-17843" r="-9415" b="-16653"/>
              </a:stretch>
            </a:blipFill>
          </p:spPr>
        </p:sp>
      </p:grpSp>
      <p:grpSp>
        <p:nvGrpSpPr>
          <p:cNvPr id="9" name="Group 9"/>
          <p:cNvGrpSpPr/>
          <p:nvPr/>
        </p:nvGrpSpPr>
        <p:grpSpPr>
          <a:xfrm>
            <a:off x="6486537" y="445840"/>
            <a:ext cx="10772763" cy="8781850"/>
            <a:chOff x="0" y="66675"/>
            <a:chExt cx="14363684" cy="11709134"/>
          </a:xfrm>
        </p:grpSpPr>
        <p:sp>
          <p:nvSpPr>
            <p:cNvPr id="10" name="TextBox 10"/>
            <p:cNvSpPr txBox="1"/>
            <p:nvPr/>
          </p:nvSpPr>
          <p:spPr>
            <a:xfrm>
              <a:off x="0" y="66675"/>
              <a:ext cx="14363684" cy="1436617"/>
            </a:xfrm>
            <a:prstGeom prst="rect">
              <a:avLst/>
            </a:prstGeom>
          </p:spPr>
          <p:txBody>
            <a:bodyPr lIns="0" tIns="0" rIns="0" bIns="0" rtlCol="0" anchor="t">
              <a:spAutoFit/>
            </a:bodyPr>
            <a:lstStyle/>
            <a:p>
              <a:pPr marL="0" lvl="0" indent="0">
                <a:lnSpc>
                  <a:spcPts val="8180"/>
                </a:lnSpc>
                <a:spcBef>
                  <a:spcPct val="0"/>
                </a:spcBef>
              </a:pPr>
              <a:r>
                <a:rPr lang="en-US" sz="7436" dirty="0">
                  <a:solidFill>
                    <a:srgbClr val="000000"/>
                  </a:solidFill>
                  <a:latin typeface="Clear Sans Regular" panose="020B0604020202020204" charset="0"/>
                  <a:cs typeface="Clear Sans Regular" panose="020B0604020202020204" charset="0"/>
                </a:rPr>
                <a:t>About Us</a:t>
              </a:r>
            </a:p>
          </p:txBody>
        </p:sp>
        <p:sp>
          <p:nvSpPr>
            <p:cNvPr id="11" name="TextBox 11"/>
            <p:cNvSpPr txBox="1"/>
            <p:nvPr/>
          </p:nvSpPr>
          <p:spPr>
            <a:xfrm>
              <a:off x="0" y="2258309"/>
              <a:ext cx="14363684" cy="1600079"/>
            </a:xfrm>
            <a:prstGeom prst="rect">
              <a:avLst/>
            </a:prstGeom>
          </p:spPr>
          <p:txBody>
            <a:bodyPr lIns="0" tIns="0" rIns="0" bIns="0" rtlCol="0" anchor="t">
              <a:spAutoFit/>
            </a:bodyPr>
            <a:lstStyle/>
            <a:p>
              <a:pPr algn="just">
                <a:lnSpc>
                  <a:spcPts val="3222"/>
                </a:lnSpc>
              </a:pPr>
              <a:r>
                <a:rPr lang="en-US" sz="2478" dirty="0">
                  <a:solidFill>
                    <a:srgbClr val="000000"/>
                  </a:solidFill>
                  <a:latin typeface="Clear Sans Regular" panose="020B0604020202020204" charset="0"/>
                  <a:cs typeface="Clear Sans Regular" panose="020B0604020202020204" charset="0"/>
                </a:rPr>
                <a:t>Bayerische Motoren Werke AG, commonly known as Bavarian Motor Works, BMW or BMW AG, is a German automobile, motorcycle and engine manufacturing company founded in 1916.</a:t>
              </a:r>
            </a:p>
          </p:txBody>
        </p:sp>
        <p:sp>
          <p:nvSpPr>
            <p:cNvPr id="12" name="TextBox 12"/>
            <p:cNvSpPr txBox="1"/>
            <p:nvPr/>
          </p:nvSpPr>
          <p:spPr>
            <a:xfrm>
              <a:off x="0" y="4594355"/>
              <a:ext cx="14363684" cy="7181454"/>
            </a:xfrm>
            <a:prstGeom prst="rect">
              <a:avLst/>
            </a:prstGeom>
          </p:spPr>
          <p:txBody>
            <a:bodyPr lIns="0" tIns="0" rIns="0" bIns="0" rtlCol="0" anchor="t">
              <a:spAutoFit/>
            </a:bodyPr>
            <a:lstStyle/>
            <a:p>
              <a:pPr marL="535204" lvl="1" indent="-267602">
                <a:lnSpc>
                  <a:spcPts val="3470"/>
                </a:lnSpc>
                <a:buFont typeface="Arial"/>
                <a:buChar char="•"/>
              </a:pPr>
              <a:r>
                <a:rPr lang="en-US" sz="2478" dirty="0">
                  <a:solidFill>
                    <a:srgbClr val="000000"/>
                  </a:solidFill>
                  <a:latin typeface="Clear Sans Regular" panose="020B0604020202020204" charset="0"/>
                  <a:cs typeface="Clear Sans Regular" panose="020B0604020202020204" charset="0"/>
                </a:rPr>
                <a:t>BMW is headquartered in Munich, Bavaria. It also owns and produces Mini cars, and is the parent company of Rolls-Royce Motor Cars</a:t>
              </a:r>
              <a:r>
                <a:rPr lang="en-US" sz="2478" dirty="0">
                  <a:solidFill>
                    <a:srgbClr val="000000"/>
                  </a:solidFill>
                  <a:latin typeface="Arimo Light"/>
                </a:rPr>
                <a:t>.</a:t>
              </a:r>
            </a:p>
            <a:p>
              <a:pPr>
                <a:lnSpc>
                  <a:spcPts val="3470"/>
                </a:lnSpc>
              </a:pPr>
              <a:endParaRPr lang="en-US" sz="2478" dirty="0">
                <a:solidFill>
                  <a:srgbClr val="000000"/>
                </a:solidFill>
                <a:latin typeface="Arimo Light"/>
              </a:endParaRPr>
            </a:p>
            <a:p>
              <a:pPr marL="535204" lvl="1" indent="-267602">
                <a:lnSpc>
                  <a:spcPts val="3470"/>
                </a:lnSpc>
                <a:buFont typeface="Arial"/>
                <a:buChar char="•"/>
              </a:pPr>
              <a:r>
                <a:rPr lang="en-US" sz="2478" dirty="0">
                  <a:solidFill>
                    <a:srgbClr val="000000"/>
                  </a:solidFill>
                  <a:latin typeface="Arimo Light"/>
                </a:rPr>
                <a:t> </a:t>
              </a:r>
              <a:r>
                <a:rPr lang="en-US" sz="2478" dirty="0">
                  <a:solidFill>
                    <a:srgbClr val="000000"/>
                  </a:solidFill>
                  <a:latin typeface="Clear Sans Regular" panose="020B0604020202020204" charset="0"/>
                  <a:cs typeface="Clear Sans Regular" panose="020B0604020202020204" charset="0"/>
                </a:rPr>
                <a:t>BMW produces motorcycles under BMW </a:t>
              </a:r>
              <a:r>
                <a:rPr lang="en-US" sz="2478" dirty="0" err="1">
                  <a:solidFill>
                    <a:srgbClr val="000000"/>
                  </a:solidFill>
                  <a:latin typeface="Clear Sans Regular" panose="020B0604020202020204" charset="0"/>
                  <a:cs typeface="Clear Sans Regular" panose="020B0604020202020204" charset="0"/>
                </a:rPr>
                <a:t>Motorrad</a:t>
              </a:r>
              <a:r>
                <a:rPr lang="en-US" sz="2478" dirty="0">
                  <a:solidFill>
                    <a:srgbClr val="000000"/>
                  </a:solidFill>
                  <a:latin typeface="Clear Sans Regular" panose="020B0604020202020204" charset="0"/>
                  <a:cs typeface="Clear Sans Regular" panose="020B0604020202020204" charset="0"/>
                </a:rPr>
                <a:t>. </a:t>
              </a:r>
            </a:p>
            <a:p>
              <a:pPr>
                <a:lnSpc>
                  <a:spcPts val="3470"/>
                </a:lnSpc>
              </a:pPr>
              <a:endParaRPr lang="en-US" sz="2478" dirty="0">
                <a:solidFill>
                  <a:srgbClr val="000000"/>
                </a:solidFill>
                <a:latin typeface="Arimo Light"/>
              </a:endParaRPr>
            </a:p>
            <a:p>
              <a:pPr marL="535204" lvl="1" indent="-267602">
                <a:lnSpc>
                  <a:spcPts val="3470"/>
                </a:lnSpc>
                <a:buFont typeface="Arial"/>
                <a:buChar char="•"/>
              </a:pPr>
              <a:r>
                <a:rPr lang="en-US" sz="2478" dirty="0">
                  <a:solidFill>
                    <a:srgbClr val="000000"/>
                  </a:solidFill>
                  <a:latin typeface="Clear Sans Regular" panose="020B0604020202020204" charset="0"/>
                  <a:cs typeface="Clear Sans Regular" panose="020B0604020202020204" charset="0"/>
                </a:rPr>
                <a:t>In 2012, the BMW Group produced 1,845,186 automobiles and 117,109 motorcycles across all of its brands. </a:t>
              </a:r>
            </a:p>
            <a:p>
              <a:pPr>
                <a:lnSpc>
                  <a:spcPts val="3470"/>
                </a:lnSpc>
              </a:pPr>
              <a:endParaRPr lang="en-US" sz="2478" dirty="0">
                <a:solidFill>
                  <a:srgbClr val="000000"/>
                </a:solidFill>
                <a:latin typeface="Clear Sans Regular" panose="020B0604020202020204" charset="0"/>
                <a:cs typeface="Clear Sans Regular" panose="020B0604020202020204" charset="0"/>
              </a:endParaRPr>
            </a:p>
            <a:p>
              <a:pPr marL="535204" lvl="1" indent="-267602">
                <a:lnSpc>
                  <a:spcPts val="3470"/>
                </a:lnSpc>
                <a:buFont typeface="Arial"/>
                <a:buChar char="•"/>
              </a:pPr>
              <a:r>
                <a:rPr lang="en-US" sz="2478" dirty="0">
                  <a:solidFill>
                    <a:srgbClr val="000000"/>
                  </a:solidFill>
                  <a:latin typeface="Clear Sans Regular" panose="020B0604020202020204" charset="0"/>
                  <a:cs typeface="Clear Sans Regular" panose="020B0604020202020204" charset="0"/>
                </a:rPr>
                <a:t>BMW is part of the “German Big 3” luxury automakers, along with Audi and Mercedes-Benz, which are the three best-selling luxury automakers in the world.</a:t>
              </a:r>
            </a:p>
            <a:p>
              <a:pPr>
                <a:lnSpc>
                  <a:spcPts val="3470"/>
                </a:lnSpc>
              </a:pPr>
              <a:endParaRPr lang="en-US" sz="2478" dirty="0">
                <a:solidFill>
                  <a:srgbClr val="000000"/>
                </a:solidFill>
                <a:latin typeface="Clear Sans Regular" panose="020B0604020202020204" charset="0"/>
                <a:cs typeface="Clear Sans Regular" panose="020B0604020202020204" charset="0"/>
              </a:endParaRPr>
            </a:p>
          </p:txBody>
        </p:sp>
      </p:gr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60" t="21264" r="6608" b="71845"/>
          <a:stretch>
            <a:fillRect/>
          </a:stretch>
        </p:blipFill>
        <p:spPr>
          <a:xfrm rot="5400000">
            <a:off x="-5420709" y="4587771"/>
            <a:ext cx="11149430" cy="823982"/>
          </a:xfrm>
          <a:prstGeom prst="rect">
            <a:avLst/>
          </a:prstGeom>
        </p:spPr>
      </p:pic>
      <p:pic>
        <p:nvPicPr>
          <p:cNvPr id="14" name="Picture 14"/>
          <p:cNvPicPr>
            <a:picLocks noChangeAspect="1"/>
          </p:cNvPicPr>
          <p:nvPr/>
        </p:nvPicPr>
        <p:blipFill>
          <a:blip r:embed="rId5"/>
          <a:srcRect/>
          <a:stretch>
            <a:fillRect/>
          </a:stretch>
        </p:blipFill>
        <p:spPr>
          <a:xfrm>
            <a:off x="1028700" y="-31438"/>
            <a:ext cx="2824861" cy="2120277"/>
          </a:xfrm>
          <a:prstGeom prst="rect">
            <a:avLst/>
          </a:prstGeom>
        </p:spPr>
      </p:pic>
      <p:pic>
        <p:nvPicPr>
          <p:cNvPr id="15" name="Picture 15"/>
          <p:cNvPicPr>
            <a:picLocks noChangeAspect="1"/>
          </p:cNvPicPr>
          <p:nvPr/>
        </p:nvPicPr>
        <p:blipFill>
          <a:blip r:embed="rId6">
            <a:alphaModFix amt="10999"/>
          </a:blip>
          <a:srcRect/>
          <a:stretch>
            <a:fillRect/>
          </a:stretch>
        </p:blipFill>
        <p:spPr>
          <a:xfrm>
            <a:off x="8585557" y="2833222"/>
            <a:ext cx="5416920" cy="541692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5376D"/>
        </a:solidFill>
        <a:effectLst/>
      </p:bgPr>
    </p:bg>
    <p:spTree>
      <p:nvGrpSpPr>
        <p:cNvPr id="1" name=""/>
        <p:cNvGrpSpPr/>
        <p:nvPr/>
      </p:nvGrpSpPr>
      <p:grpSpPr>
        <a:xfrm>
          <a:off x="0" y="0"/>
          <a:ext cx="0" cy="0"/>
          <a:chOff x="0" y="0"/>
          <a:chExt cx="0" cy="0"/>
        </a:xfrm>
      </p:grpSpPr>
      <p:sp>
        <p:nvSpPr>
          <p:cNvPr id="2" name="AutoShape 2"/>
          <p:cNvSpPr/>
          <p:nvPr/>
        </p:nvSpPr>
        <p:spPr>
          <a:xfrm>
            <a:off x="-288614" y="-267999"/>
            <a:ext cx="6483605" cy="10822997"/>
          </a:xfrm>
          <a:prstGeom prst="rect">
            <a:avLst/>
          </a:prstGeom>
          <a:solidFill>
            <a:srgbClr val="FFFFFF"/>
          </a:solidFill>
        </p:spPr>
      </p:sp>
      <p:grpSp>
        <p:nvGrpSpPr>
          <p:cNvPr id="3" name="Group 3"/>
          <p:cNvGrpSpPr/>
          <p:nvPr/>
        </p:nvGrpSpPr>
        <p:grpSpPr>
          <a:xfrm>
            <a:off x="658362" y="2466546"/>
            <a:ext cx="4325259" cy="2829228"/>
            <a:chOff x="0" y="0"/>
            <a:chExt cx="5767012" cy="3772304"/>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60" t="21264" r="6608" b="71845"/>
            <a:stretch>
              <a:fillRect/>
            </a:stretch>
          </p:blipFill>
          <p:spPr>
            <a:xfrm>
              <a:off x="0" y="3405009"/>
              <a:ext cx="4969928" cy="367295"/>
            </a:xfrm>
            <a:prstGeom prst="rect">
              <a:avLst/>
            </a:prstGeom>
          </p:spPr>
        </p:pic>
        <p:sp>
          <p:nvSpPr>
            <p:cNvPr id="5" name="TextBox 5"/>
            <p:cNvSpPr txBox="1"/>
            <p:nvPr/>
          </p:nvSpPr>
          <p:spPr>
            <a:xfrm>
              <a:off x="0" y="-57150"/>
              <a:ext cx="5767012" cy="3012017"/>
            </a:xfrm>
            <a:prstGeom prst="rect">
              <a:avLst/>
            </a:prstGeom>
          </p:spPr>
          <p:txBody>
            <a:bodyPr lIns="0" tIns="0" rIns="0" bIns="0" rtlCol="0" anchor="t">
              <a:spAutoFit/>
            </a:bodyPr>
            <a:lstStyle/>
            <a:p>
              <a:pPr>
                <a:lnSpc>
                  <a:spcPts val="9099"/>
                </a:lnSpc>
              </a:pPr>
              <a:r>
                <a:rPr lang="en-US" sz="6999" spc="-139" dirty="0">
                  <a:solidFill>
                    <a:srgbClr val="000000"/>
                  </a:solidFill>
                  <a:latin typeface="Clear Sans Regular"/>
                </a:rPr>
                <a:t>BMW </a:t>
              </a:r>
            </a:p>
            <a:p>
              <a:pPr>
                <a:lnSpc>
                  <a:spcPts val="9099"/>
                </a:lnSpc>
              </a:pPr>
              <a:r>
                <a:rPr lang="en-US" sz="6999" spc="-139" dirty="0">
                  <a:solidFill>
                    <a:srgbClr val="000000"/>
                  </a:solidFill>
                  <a:latin typeface="Clear Sans Regular"/>
                </a:rPr>
                <a:t>Products </a:t>
              </a:r>
            </a:p>
          </p:txBody>
        </p:sp>
      </p:grpSp>
      <p:pic>
        <p:nvPicPr>
          <p:cNvPr id="6" name="Picture 6"/>
          <p:cNvPicPr>
            <a:picLocks noChangeAspect="1"/>
          </p:cNvPicPr>
          <p:nvPr/>
        </p:nvPicPr>
        <p:blipFill>
          <a:blip r:embed="rId4"/>
          <a:srcRect/>
          <a:stretch>
            <a:fillRect/>
          </a:stretch>
        </p:blipFill>
        <p:spPr>
          <a:xfrm>
            <a:off x="334665" y="0"/>
            <a:ext cx="2270226" cy="1703980"/>
          </a:xfrm>
          <a:prstGeom prst="rect">
            <a:avLst/>
          </a:prstGeom>
        </p:spPr>
      </p:pic>
      <p:pic>
        <p:nvPicPr>
          <p:cNvPr id="7" name="Picture 7"/>
          <p:cNvPicPr>
            <a:picLocks noChangeAspect="1"/>
          </p:cNvPicPr>
          <p:nvPr/>
        </p:nvPicPr>
        <p:blipFill>
          <a:blip r:embed="rId5"/>
          <a:srcRect l="10448" r="7574"/>
          <a:stretch>
            <a:fillRect/>
          </a:stretch>
        </p:blipFill>
        <p:spPr>
          <a:xfrm>
            <a:off x="6644197" y="1028700"/>
            <a:ext cx="4706557" cy="2597242"/>
          </a:xfrm>
          <a:prstGeom prst="rect">
            <a:avLst/>
          </a:prstGeom>
        </p:spPr>
      </p:pic>
      <p:pic>
        <p:nvPicPr>
          <p:cNvPr id="8" name="Picture 8"/>
          <p:cNvPicPr>
            <a:picLocks noChangeAspect="1"/>
          </p:cNvPicPr>
          <p:nvPr/>
        </p:nvPicPr>
        <p:blipFill>
          <a:blip r:embed="rId6"/>
          <a:srcRect l="3252" r="3252" b="13041"/>
          <a:stretch>
            <a:fillRect/>
          </a:stretch>
        </p:blipFill>
        <p:spPr>
          <a:xfrm>
            <a:off x="6644197" y="4009382"/>
            <a:ext cx="4706557" cy="2731592"/>
          </a:xfrm>
          <a:prstGeom prst="rect">
            <a:avLst/>
          </a:prstGeom>
        </p:spPr>
      </p:pic>
      <p:pic>
        <p:nvPicPr>
          <p:cNvPr id="9" name="Picture 9"/>
          <p:cNvPicPr>
            <a:picLocks noChangeAspect="1"/>
          </p:cNvPicPr>
          <p:nvPr/>
        </p:nvPicPr>
        <p:blipFill>
          <a:blip r:embed="rId7"/>
          <a:srcRect l="6038" r="6038"/>
          <a:stretch>
            <a:fillRect/>
          </a:stretch>
        </p:blipFill>
        <p:spPr>
          <a:xfrm>
            <a:off x="6704053" y="7501181"/>
            <a:ext cx="4586846" cy="2214712"/>
          </a:xfrm>
          <a:prstGeom prst="rect">
            <a:avLst/>
          </a:prstGeom>
        </p:spPr>
      </p:pic>
      <p:sp>
        <p:nvSpPr>
          <p:cNvPr id="10" name="TextBox 10"/>
          <p:cNvSpPr txBox="1"/>
          <p:nvPr/>
        </p:nvSpPr>
        <p:spPr>
          <a:xfrm>
            <a:off x="11598818" y="1888696"/>
            <a:ext cx="5660482" cy="1179810"/>
          </a:xfrm>
          <a:prstGeom prst="rect">
            <a:avLst/>
          </a:prstGeom>
        </p:spPr>
        <p:txBody>
          <a:bodyPr lIns="0" tIns="0" rIns="0" bIns="0" rtlCol="0" anchor="t">
            <a:spAutoFit/>
          </a:bodyPr>
          <a:lstStyle/>
          <a:p>
            <a:pPr>
              <a:lnSpc>
                <a:spcPts val="4550"/>
              </a:lnSpc>
            </a:pPr>
            <a:r>
              <a:rPr lang="en-US" sz="3500" dirty="0">
                <a:solidFill>
                  <a:srgbClr val="FFFFFF"/>
                </a:solidFill>
                <a:latin typeface="Clear Sans Regular" panose="020B0604020202020204" charset="0"/>
                <a:cs typeface="Clear Sans Regular" panose="020B0604020202020204" charset="0"/>
              </a:rPr>
              <a:t>BMW 8 Series E31</a:t>
            </a:r>
          </a:p>
          <a:p>
            <a:pPr marL="0" lvl="0" indent="0" algn="l">
              <a:lnSpc>
                <a:spcPts val="4550"/>
              </a:lnSpc>
              <a:spcBef>
                <a:spcPct val="0"/>
              </a:spcBef>
            </a:pPr>
            <a:endParaRPr lang="en-US" sz="3500" dirty="0">
              <a:solidFill>
                <a:srgbClr val="FFFFFF"/>
              </a:solidFill>
              <a:latin typeface="Hammersmith One"/>
            </a:endParaRPr>
          </a:p>
        </p:txBody>
      </p:sp>
      <p:sp>
        <p:nvSpPr>
          <p:cNvPr id="11" name="TextBox 11"/>
          <p:cNvSpPr txBox="1"/>
          <p:nvPr/>
        </p:nvSpPr>
        <p:spPr>
          <a:xfrm>
            <a:off x="11598818" y="4889913"/>
            <a:ext cx="5660482" cy="1179810"/>
          </a:xfrm>
          <a:prstGeom prst="rect">
            <a:avLst/>
          </a:prstGeom>
        </p:spPr>
        <p:txBody>
          <a:bodyPr lIns="0" tIns="0" rIns="0" bIns="0" rtlCol="0" anchor="t">
            <a:spAutoFit/>
          </a:bodyPr>
          <a:lstStyle/>
          <a:p>
            <a:pPr>
              <a:lnSpc>
                <a:spcPts val="4550"/>
              </a:lnSpc>
            </a:pPr>
            <a:r>
              <a:rPr lang="en-US" sz="3500" dirty="0">
                <a:solidFill>
                  <a:srgbClr val="FFFFFF"/>
                </a:solidFill>
                <a:latin typeface="Clear Sans Regular" panose="020B0604020202020204" charset="0"/>
                <a:cs typeface="Clear Sans Regular" panose="020B0604020202020204" charset="0"/>
              </a:rPr>
              <a:t>BMW M1</a:t>
            </a:r>
          </a:p>
          <a:p>
            <a:pPr marL="0" lvl="0" indent="0" algn="l">
              <a:lnSpc>
                <a:spcPts val="4550"/>
              </a:lnSpc>
              <a:spcBef>
                <a:spcPct val="0"/>
              </a:spcBef>
            </a:pPr>
            <a:endParaRPr lang="en-US" sz="3500" dirty="0">
              <a:solidFill>
                <a:srgbClr val="FFFFFF"/>
              </a:solidFill>
              <a:latin typeface="Hammersmith One"/>
            </a:endParaRPr>
          </a:p>
        </p:txBody>
      </p:sp>
      <p:sp>
        <p:nvSpPr>
          <p:cNvPr id="12" name="TextBox 12"/>
          <p:cNvSpPr txBox="1"/>
          <p:nvPr/>
        </p:nvSpPr>
        <p:spPr>
          <a:xfrm>
            <a:off x="11598818" y="7863392"/>
            <a:ext cx="5660482" cy="1179810"/>
          </a:xfrm>
          <a:prstGeom prst="rect">
            <a:avLst/>
          </a:prstGeom>
        </p:spPr>
        <p:txBody>
          <a:bodyPr lIns="0" tIns="0" rIns="0" bIns="0" rtlCol="0" anchor="t">
            <a:spAutoFit/>
          </a:bodyPr>
          <a:lstStyle/>
          <a:p>
            <a:pPr>
              <a:lnSpc>
                <a:spcPts val="4550"/>
              </a:lnSpc>
            </a:pPr>
            <a:r>
              <a:rPr lang="en-US" sz="3500" dirty="0">
                <a:solidFill>
                  <a:srgbClr val="FFFFFF"/>
                </a:solidFill>
                <a:latin typeface="Clear Sans Regular" panose="020B0604020202020204" charset="0"/>
                <a:cs typeface="Clear Sans Regular" panose="020B0604020202020204" charset="0"/>
              </a:rPr>
              <a:t>BMW 2002</a:t>
            </a:r>
          </a:p>
          <a:p>
            <a:pPr marL="0" lvl="0" indent="0" algn="l">
              <a:lnSpc>
                <a:spcPts val="4550"/>
              </a:lnSpc>
              <a:spcBef>
                <a:spcPct val="0"/>
              </a:spcBef>
            </a:pPr>
            <a:endParaRPr lang="en-US" sz="3500" dirty="0">
              <a:solidFill>
                <a:srgbClr val="FFFFFF"/>
              </a:solidFill>
              <a:latin typeface="Hammersmith On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A854EE43-1B79-5A4E-B7F2-D925A18F8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93"/>
            <a:ext cx="18592800" cy="10313194"/>
          </a:xfrm>
          <a:prstGeom prst="rect">
            <a:avLst/>
          </a:prstGeom>
        </p:spPr>
      </p:pic>
    </p:spTree>
    <p:extLst>
      <p:ext uri="{BB962C8B-B14F-4D97-AF65-F5344CB8AC3E}">
        <p14:creationId xmlns:p14="http://schemas.microsoft.com/office/powerpoint/2010/main" val="1800949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1F390329-6848-684C-9A71-DCC3CFBF8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5" y="0"/>
            <a:ext cx="18239322" cy="10601325"/>
          </a:xfrm>
          <a:prstGeom prst="rect">
            <a:avLst/>
          </a:prstGeom>
        </p:spPr>
      </p:pic>
    </p:spTree>
    <p:extLst>
      <p:ext uri="{BB962C8B-B14F-4D97-AF65-F5344CB8AC3E}">
        <p14:creationId xmlns:p14="http://schemas.microsoft.com/office/powerpoint/2010/main" val="743569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FFB65BAD-87C4-7047-908E-3D7D405E9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2657"/>
            <a:ext cx="18287999" cy="10287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912035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37686" y="468069"/>
            <a:ext cx="7230691" cy="1121262"/>
            <a:chOff x="0" y="0"/>
            <a:chExt cx="9640922" cy="1495017"/>
          </a:xfrm>
        </p:grpSpPr>
        <p:sp>
          <p:nvSpPr>
            <p:cNvPr id="3" name="TextBox 3"/>
            <p:cNvSpPr txBox="1"/>
            <p:nvPr/>
          </p:nvSpPr>
          <p:spPr>
            <a:xfrm>
              <a:off x="0" y="28575"/>
              <a:ext cx="9640922" cy="817245"/>
            </a:xfrm>
            <a:prstGeom prst="rect">
              <a:avLst/>
            </a:prstGeom>
          </p:spPr>
          <p:txBody>
            <a:bodyPr lIns="0" tIns="0" rIns="0" bIns="0" rtlCol="0" anchor="t">
              <a:spAutoFit/>
            </a:bodyPr>
            <a:lstStyle/>
            <a:p>
              <a:pPr marL="0" lvl="0" indent="0" algn="l">
                <a:lnSpc>
                  <a:spcPts val="4620"/>
                </a:lnSpc>
                <a:spcBef>
                  <a:spcPct val="0"/>
                </a:spcBef>
              </a:pPr>
              <a:r>
                <a:rPr lang="en-US" sz="4200">
                  <a:solidFill>
                    <a:srgbClr val="000000"/>
                  </a:solidFill>
                  <a:latin typeface="Hammersmith One Bold"/>
                </a:rPr>
                <a:t>External Analysis (PESTLE)</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60" t="21264" r="6608" b="71845"/>
            <a:stretch>
              <a:fillRect/>
            </a:stretch>
          </p:blipFill>
          <p:spPr>
            <a:xfrm>
              <a:off x="0" y="1061640"/>
              <a:ext cx="5864091" cy="433377"/>
            </a:xfrm>
            <a:prstGeom prst="rect">
              <a:avLst/>
            </a:prstGeom>
          </p:spPr>
        </p:pic>
      </p:gr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60" t="21264" r="6608" b="71845"/>
          <a:stretch>
            <a:fillRect/>
          </a:stretch>
        </p:blipFill>
        <p:spPr>
          <a:xfrm rot="5400000">
            <a:off x="12761773" y="4742132"/>
            <a:ext cx="10861953" cy="802736"/>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7105984" y="1829439"/>
            <a:ext cx="461598" cy="420474"/>
          </a:xfrm>
          <a:prstGeom prst="rect">
            <a:avLst/>
          </a:prstGeom>
        </p:spPr>
      </p:pic>
      <p:pic>
        <p:nvPicPr>
          <p:cNvPr id="7"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801080" y="1917510"/>
            <a:ext cx="455240" cy="455240"/>
          </a:xfrm>
          <a:prstGeom prst="rect">
            <a:avLst/>
          </a:prstGeom>
        </p:spPr>
      </p:pic>
      <p:pic>
        <p:nvPicPr>
          <p:cNvPr id="8" name="Picture 8"/>
          <p:cNvPicPr>
            <a:picLocks noChangeAspect="1"/>
          </p:cNvPicPr>
          <p:nvPr/>
        </p:nvPicPr>
        <p:blipFill>
          <a:blip r:embed="rId10"/>
          <a:srcRect l="7891" r="7891"/>
          <a:stretch>
            <a:fillRect/>
          </a:stretch>
        </p:blipFill>
        <p:spPr>
          <a:xfrm>
            <a:off x="15392434" y="-114649"/>
            <a:ext cx="1911917" cy="1703980"/>
          </a:xfrm>
          <a:prstGeom prst="rect">
            <a:avLst/>
          </a:prstGeom>
        </p:spPr>
      </p:pic>
      <p:pic>
        <p:nvPicPr>
          <p:cNvPr id="9" name="Picture 9"/>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rcRect/>
          <a:stretch>
            <a:fillRect/>
          </a:stretch>
        </p:blipFill>
        <p:spPr>
          <a:xfrm>
            <a:off x="12766736" y="1829439"/>
            <a:ext cx="606751" cy="461131"/>
          </a:xfrm>
          <a:prstGeom prst="rect">
            <a:avLst/>
          </a:prstGeom>
        </p:spPr>
      </p:pic>
      <p:grpSp>
        <p:nvGrpSpPr>
          <p:cNvPr id="10" name="Group 10"/>
          <p:cNvGrpSpPr/>
          <p:nvPr/>
        </p:nvGrpSpPr>
        <p:grpSpPr>
          <a:xfrm>
            <a:off x="7105984" y="2657917"/>
            <a:ext cx="5100733" cy="7153369"/>
            <a:chOff x="0" y="0"/>
            <a:chExt cx="6800977" cy="9537826"/>
          </a:xfrm>
        </p:grpSpPr>
        <p:sp>
          <p:nvSpPr>
            <p:cNvPr id="11" name="TextBox 11"/>
            <p:cNvSpPr txBox="1"/>
            <p:nvPr/>
          </p:nvSpPr>
          <p:spPr>
            <a:xfrm>
              <a:off x="0" y="-28575"/>
              <a:ext cx="6800977" cy="590762"/>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Hammersmith One"/>
                </a:rPr>
                <a:t>Economical Fcators</a:t>
              </a:r>
            </a:p>
          </p:txBody>
        </p:sp>
        <p:sp>
          <p:nvSpPr>
            <p:cNvPr id="12" name="TextBox 12"/>
            <p:cNvSpPr txBox="1"/>
            <p:nvPr/>
          </p:nvSpPr>
          <p:spPr>
            <a:xfrm>
              <a:off x="0" y="759661"/>
              <a:ext cx="6800977" cy="8778165"/>
            </a:xfrm>
            <a:prstGeom prst="rect">
              <a:avLst/>
            </a:prstGeom>
          </p:spPr>
          <p:txBody>
            <a:bodyPr lIns="0" tIns="0" rIns="0" bIns="0" rtlCol="0" anchor="t">
              <a:spAutoFit/>
            </a:bodyPr>
            <a:lstStyle/>
            <a:p>
              <a:pPr marL="389101" lvl="1" indent="-194550" algn="just">
                <a:lnSpc>
                  <a:spcPts val="2523"/>
                </a:lnSpc>
                <a:buFont typeface="Arial"/>
                <a:buChar char="•"/>
              </a:pPr>
              <a:r>
                <a:rPr lang="en-US" sz="1802" dirty="0">
                  <a:solidFill>
                    <a:srgbClr val="000000"/>
                  </a:solidFill>
                  <a:latin typeface="Clear Sans Regular"/>
                </a:rPr>
                <a:t>There are certain economic factors that creates threat for BMW company.</a:t>
              </a:r>
            </a:p>
            <a:p>
              <a:pPr algn="just">
                <a:lnSpc>
                  <a:spcPts val="2523"/>
                </a:lnSpc>
              </a:pPr>
              <a:r>
                <a:rPr lang="en-US" sz="1802" dirty="0">
                  <a:solidFill>
                    <a:srgbClr val="000000"/>
                  </a:solidFill>
                  <a:latin typeface="Clear Sans Regular"/>
                </a:rPr>
                <a:t> </a:t>
              </a:r>
            </a:p>
            <a:p>
              <a:pPr marL="389101" lvl="1" indent="-194550" algn="just">
                <a:lnSpc>
                  <a:spcPts val="2523"/>
                </a:lnSpc>
                <a:buFont typeface="Arial"/>
                <a:buChar char="•"/>
              </a:pPr>
              <a:r>
                <a:rPr lang="en-US" sz="1802" dirty="0">
                  <a:solidFill>
                    <a:srgbClr val="000000"/>
                  </a:solidFill>
                  <a:latin typeface="Clear Sans Regular"/>
                </a:rPr>
                <a:t>Worldwide economic fluctuations are creating numerous for the company by affecting its sales and profits as well as organisational performance.</a:t>
              </a:r>
            </a:p>
            <a:p>
              <a:pPr algn="just">
                <a:lnSpc>
                  <a:spcPts val="2523"/>
                </a:lnSpc>
              </a:pPr>
              <a:endParaRPr lang="en-US" sz="1802" dirty="0">
                <a:solidFill>
                  <a:srgbClr val="000000"/>
                </a:solidFill>
                <a:latin typeface="Clear Sans Regular"/>
              </a:endParaRPr>
            </a:p>
            <a:p>
              <a:pPr marL="389101" lvl="1" indent="-194550" algn="just">
                <a:lnSpc>
                  <a:spcPts val="2523"/>
                </a:lnSpc>
                <a:buFont typeface="Arial"/>
                <a:buChar char="•"/>
              </a:pPr>
              <a:r>
                <a:rPr lang="en-US" sz="1802" dirty="0">
                  <a:solidFill>
                    <a:srgbClr val="000000"/>
                  </a:solidFill>
                  <a:latin typeface="Clear Sans Regular"/>
                </a:rPr>
                <a:t>Tariffs also impacts the company and influence the rising price of the vehicle components.</a:t>
              </a:r>
            </a:p>
            <a:p>
              <a:pPr algn="just">
                <a:lnSpc>
                  <a:spcPts val="2523"/>
                </a:lnSpc>
              </a:pPr>
              <a:endParaRPr lang="en-US" sz="1802" dirty="0">
                <a:solidFill>
                  <a:srgbClr val="000000"/>
                </a:solidFill>
                <a:latin typeface="Clear Sans Regular"/>
              </a:endParaRPr>
            </a:p>
            <a:p>
              <a:pPr marL="389101" lvl="1" indent="-194550" algn="just">
                <a:lnSpc>
                  <a:spcPts val="2523"/>
                </a:lnSpc>
                <a:buFont typeface="Arial"/>
                <a:buChar char="•"/>
              </a:pPr>
              <a:r>
                <a:rPr lang="en-US" sz="1802" dirty="0">
                  <a:solidFill>
                    <a:srgbClr val="000000"/>
                  </a:solidFill>
                  <a:latin typeface="Clear Sans Regular"/>
                </a:rPr>
                <a:t>Also, during COVID-19 lockdown situation, worldwide trade was banned and international markets were shutdown, hence it drastically decreased the sales and profit for the BMW company. </a:t>
              </a:r>
            </a:p>
            <a:p>
              <a:pPr marL="389101" lvl="1" indent="-194550" algn="just">
                <a:lnSpc>
                  <a:spcPts val="2523"/>
                </a:lnSpc>
                <a:buFont typeface="Arial"/>
                <a:buChar char="•"/>
              </a:pPr>
              <a:r>
                <a:rPr lang="en-US" sz="1802" dirty="0">
                  <a:solidFill>
                    <a:srgbClr val="000000"/>
                  </a:solidFill>
                  <a:latin typeface="Clear Sans Regular"/>
                </a:rPr>
                <a:t>Moreover, strong GDP growth in emerging market.</a:t>
              </a:r>
            </a:p>
            <a:p>
              <a:pPr marL="389101" lvl="1" indent="-194550" algn="just">
                <a:lnSpc>
                  <a:spcPts val="2523"/>
                </a:lnSpc>
                <a:buFont typeface="Arial"/>
                <a:buChar char="•"/>
              </a:pPr>
              <a:r>
                <a:rPr lang="en-US" sz="1802" dirty="0">
                  <a:solidFill>
                    <a:srgbClr val="000000"/>
                  </a:solidFill>
                  <a:latin typeface="Clear Sans Regular"/>
                </a:rPr>
                <a:t>And Volatile currency movements aslo impacts their sales. </a:t>
              </a:r>
            </a:p>
          </p:txBody>
        </p:sp>
      </p:grpSp>
      <p:pic>
        <p:nvPicPr>
          <p:cNvPr id="13" name="Picture 13"/>
          <p:cNvPicPr>
            <a:picLocks noChangeAspect="1"/>
          </p:cNvPicPr>
          <p:nvPr/>
        </p:nvPicPr>
        <p:blipFill>
          <a:blip r:embed="rId13">
            <a:alphaModFix amt="17000"/>
          </a:blip>
          <a:srcRect/>
          <a:stretch>
            <a:fillRect/>
          </a:stretch>
        </p:blipFill>
        <p:spPr>
          <a:xfrm>
            <a:off x="4595176" y="2911480"/>
            <a:ext cx="6119321" cy="6119321"/>
          </a:xfrm>
          <a:prstGeom prst="rect">
            <a:avLst/>
          </a:prstGeom>
        </p:spPr>
      </p:pic>
      <p:grpSp>
        <p:nvGrpSpPr>
          <p:cNvPr id="14" name="Group 14"/>
          <p:cNvGrpSpPr/>
          <p:nvPr/>
        </p:nvGrpSpPr>
        <p:grpSpPr>
          <a:xfrm>
            <a:off x="801080" y="2636486"/>
            <a:ext cx="5286315" cy="6946591"/>
            <a:chOff x="0" y="-28575"/>
            <a:chExt cx="7048420" cy="9262122"/>
          </a:xfrm>
        </p:grpSpPr>
        <p:sp>
          <p:nvSpPr>
            <p:cNvPr id="15" name="TextBox 15"/>
            <p:cNvSpPr txBox="1"/>
            <p:nvPr/>
          </p:nvSpPr>
          <p:spPr>
            <a:xfrm>
              <a:off x="0" y="-28575"/>
              <a:ext cx="7048420" cy="590762"/>
            </a:xfrm>
            <a:prstGeom prst="rect">
              <a:avLst/>
            </a:prstGeom>
          </p:spPr>
          <p:txBody>
            <a:bodyPr lIns="0" tIns="0" rIns="0" bIns="0" rtlCol="0" anchor="t">
              <a:spAutoFit/>
            </a:bodyPr>
            <a:lstStyle/>
            <a:p>
              <a:pPr algn="l">
                <a:lnSpc>
                  <a:spcPts val="3639"/>
                </a:lnSpc>
              </a:pPr>
              <a:r>
                <a:rPr lang="en-US" sz="2799">
                  <a:solidFill>
                    <a:srgbClr val="000000"/>
                  </a:solidFill>
                  <a:latin typeface="Hammersmith One"/>
                </a:rPr>
                <a:t>Political Factors </a:t>
              </a:r>
            </a:p>
          </p:txBody>
        </p:sp>
        <p:sp>
          <p:nvSpPr>
            <p:cNvPr id="16" name="TextBox 16"/>
            <p:cNvSpPr txBox="1"/>
            <p:nvPr/>
          </p:nvSpPr>
          <p:spPr>
            <a:xfrm>
              <a:off x="0" y="715915"/>
              <a:ext cx="7048420" cy="8517632"/>
            </a:xfrm>
            <a:prstGeom prst="rect">
              <a:avLst/>
            </a:prstGeom>
          </p:spPr>
          <p:txBody>
            <a:bodyPr lIns="0" tIns="0" rIns="0" bIns="0" rtlCol="0" anchor="t">
              <a:spAutoFit/>
            </a:bodyPr>
            <a:lstStyle/>
            <a:p>
              <a:pPr marL="388620" lvl="1" indent="-194310" algn="just">
                <a:lnSpc>
                  <a:spcPts val="2520"/>
                </a:lnSpc>
                <a:buFont typeface="Arial"/>
                <a:buChar char="•"/>
              </a:pPr>
              <a:r>
                <a:rPr lang="en-US" sz="1800" dirty="0" err="1">
                  <a:solidFill>
                    <a:srgbClr val="000000"/>
                  </a:solidFill>
                  <a:latin typeface="Clear Sans Regular" panose="020B0604020202020204" charset="0"/>
                  <a:cs typeface="Clear Sans Regular" panose="020B0604020202020204" charset="0"/>
                </a:rPr>
                <a:t>Bmw</a:t>
              </a:r>
              <a:r>
                <a:rPr lang="en-US" sz="1800" dirty="0">
                  <a:solidFill>
                    <a:srgbClr val="000000"/>
                  </a:solidFill>
                  <a:latin typeface="Clear Sans Regular" panose="020B0604020202020204" charset="0"/>
                  <a:cs typeface="Clear Sans Regular" panose="020B0604020202020204" charset="0"/>
                </a:rPr>
                <a:t> sales are highly impacted by the political environment.</a:t>
              </a:r>
            </a:p>
            <a:p>
              <a:pPr algn="just">
                <a:lnSpc>
                  <a:spcPts val="2520"/>
                </a:lnSpc>
              </a:pPr>
              <a:endParaRPr lang="en-US" sz="1800" dirty="0">
                <a:solidFill>
                  <a:srgbClr val="000000"/>
                </a:solidFill>
                <a:latin typeface="Clear Sans Regular" panose="020B0604020202020204" charset="0"/>
                <a:cs typeface="Clear Sans Regular" panose="020B0604020202020204" charset="0"/>
              </a:endParaRPr>
            </a:p>
            <a:p>
              <a:pPr marL="388620" lvl="1" indent="-194310" algn="just">
                <a:lnSpc>
                  <a:spcPts val="2520"/>
                </a:lnSpc>
                <a:buFont typeface="Arial"/>
                <a:buChar char="•"/>
              </a:pPr>
              <a:r>
                <a:rPr lang="en-US" sz="1800" dirty="0">
                  <a:solidFill>
                    <a:srgbClr val="000000"/>
                  </a:solidFill>
                  <a:latin typeface="Clear Sans Regular" panose="020B0604020202020204" charset="0"/>
                  <a:cs typeface="Clear Sans Regular" panose="020B0604020202020204" charset="0"/>
                </a:rPr>
                <a:t>Political uncertainty across the Europe, tensions in Middle East, Latin American and African Markets.</a:t>
              </a:r>
            </a:p>
            <a:p>
              <a:pPr algn="just">
                <a:lnSpc>
                  <a:spcPts val="2520"/>
                </a:lnSpc>
              </a:pPr>
              <a:endParaRPr lang="en-US" sz="1800" dirty="0">
                <a:solidFill>
                  <a:srgbClr val="000000"/>
                </a:solidFill>
                <a:latin typeface="Clear Sans Regular" panose="020B0604020202020204" charset="0"/>
                <a:cs typeface="Clear Sans Regular" panose="020B0604020202020204" charset="0"/>
              </a:endParaRPr>
            </a:p>
            <a:p>
              <a:pPr marL="388620" lvl="1" indent="-194310" algn="just">
                <a:lnSpc>
                  <a:spcPts val="2520"/>
                </a:lnSpc>
                <a:buFont typeface="Arial"/>
                <a:buChar char="•"/>
              </a:pPr>
              <a:r>
                <a:rPr lang="en-US" sz="1800" dirty="0">
                  <a:solidFill>
                    <a:srgbClr val="000000"/>
                  </a:solidFill>
                  <a:latin typeface="Clear Sans Regular" panose="020B0604020202020204" charset="0"/>
                  <a:cs typeface="Clear Sans Regular" panose="020B0604020202020204" charset="0"/>
                </a:rPr>
                <a:t>Lockdown situation and COVID-19 </a:t>
              </a:r>
              <a:r>
                <a:rPr lang="en-US" sz="1800" dirty="0" err="1">
                  <a:solidFill>
                    <a:srgbClr val="000000"/>
                  </a:solidFill>
                  <a:latin typeface="Clear Sans Regular" panose="020B0604020202020204" charset="0"/>
                  <a:cs typeface="Clear Sans Regular" panose="020B0604020202020204" charset="0"/>
                </a:rPr>
                <a:t>panedemic</a:t>
              </a:r>
              <a:r>
                <a:rPr lang="en-US" sz="1800" dirty="0">
                  <a:solidFill>
                    <a:srgbClr val="000000"/>
                  </a:solidFill>
                  <a:latin typeface="Clear Sans Regular" panose="020B0604020202020204" charset="0"/>
                  <a:cs typeface="Clear Sans Regular" panose="020B0604020202020204" charset="0"/>
                </a:rPr>
                <a:t> crises.</a:t>
              </a:r>
            </a:p>
            <a:p>
              <a:pPr algn="just">
                <a:lnSpc>
                  <a:spcPts val="2520"/>
                </a:lnSpc>
              </a:pPr>
              <a:endParaRPr lang="en-US" sz="1800" dirty="0">
                <a:solidFill>
                  <a:srgbClr val="000000"/>
                </a:solidFill>
                <a:latin typeface="Clear Sans Regular" panose="020B0604020202020204" charset="0"/>
                <a:cs typeface="Clear Sans Regular" panose="020B0604020202020204" charset="0"/>
              </a:endParaRPr>
            </a:p>
            <a:p>
              <a:pPr marL="388620" lvl="1" indent="-194310" algn="just">
                <a:lnSpc>
                  <a:spcPts val="2520"/>
                </a:lnSpc>
                <a:buFont typeface="Arial"/>
                <a:buChar char="•"/>
              </a:pPr>
              <a:r>
                <a:rPr lang="en-US" sz="1800" dirty="0">
                  <a:solidFill>
                    <a:srgbClr val="000000"/>
                  </a:solidFill>
                  <a:latin typeface="Clear Sans Regular" panose="020B0604020202020204" charset="0"/>
                  <a:cs typeface="Clear Sans Regular" panose="020B0604020202020204" charset="0"/>
                </a:rPr>
                <a:t>Political instability is a bigger threat to the sales of BMW.</a:t>
              </a:r>
            </a:p>
            <a:p>
              <a:pPr algn="just">
                <a:lnSpc>
                  <a:spcPts val="2520"/>
                </a:lnSpc>
              </a:pPr>
              <a:endParaRPr lang="en-US" sz="1800" dirty="0">
                <a:solidFill>
                  <a:srgbClr val="000000"/>
                </a:solidFill>
                <a:latin typeface="Clear Sans Regular" panose="020B0604020202020204" charset="0"/>
                <a:cs typeface="Clear Sans Regular" panose="020B0604020202020204" charset="0"/>
              </a:endParaRPr>
            </a:p>
            <a:p>
              <a:pPr marL="388620" lvl="1" indent="-194310" algn="just">
                <a:lnSpc>
                  <a:spcPts val="2520"/>
                </a:lnSpc>
                <a:buFont typeface="Arial"/>
                <a:buChar char="•"/>
              </a:pPr>
              <a:r>
                <a:rPr lang="en-US" sz="1800" dirty="0">
                  <a:solidFill>
                    <a:srgbClr val="000000"/>
                  </a:solidFill>
                  <a:latin typeface="Clear Sans Regular" panose="020B0604020202020204" charset="0"/>
                  <a:cs typeface="Clear Sans Regular" panose="020B0604020202020204" charset="0"/>
                </a:rPr>
                <a:t>Factors including political corruption, new policies and regulations , changes sales dynamics. </a:t>
              </a:r>
            </a:p>
            <a:p>
              <a:pPr algn="just">
                <a:lnSpc>
                  <a:spcPts val="2520"/>
                </a:lnSpc>
              </a:pPr>
              <a:endParaRPr lang="en-US" sz="1800" dirty="0">
                <a:solidFill>
                  <a:srgbClr val="000000"/>
                </a:solidFill>
                <a:latin typeface="Clear Sans Regular" panose="020B0604020202020204" charset="0"/>
                <a:cs typeface="Clear Sans Regular" panose="020B0604020202020204" charset="0"/>
              </a:endParaRPr>
            </a:p>
            <a:p>
              <a:pPr marL="388620" lvl="1" indent="-194310" algn="just">
                <a:lnSpc>
                  <a:spcPts val="2520"/>
                </a:lnSpc>
                <a:buFont typeface="Arial"/>
                <a:buChar char="•"/>
              </a:pPr>
              <a:r>
                <a:rPr lang="en-US" sz="1800" dirty="0">
                  <a:solidFill>
                    <a:srgbClr val="000000"/>
                  </a:solidFill>
                  <a:latin typeface="Clear Sans Regular" panose="020B0604020202020204" charset="0"/>
                  <a:cs typeface="Clear Sans Regular" panose="020B0604020202020204" charset="0"/>
                </a:rPr>
                <a:t>Political environment changes companies sales by decreasing buyer tendency and  changes purchasing patterns. </a:t>
              </a:r>
            </a:p>
          </p:txBody>
        </p:sp>
      </p:grpSp>
      <p:grpSp>
        <p:nvGrpSpPr>
          <p:cNvPr id="17" name="Group 17"/>
          <p:cNvGrpSpPr/>
          <p:nvPr/>
        </p:nvGrpSpPr>
        <p:grpSpPr>
          <a:xfrm>
            <a:off x="12766736" y="2504013"/>
            <a:ext cx="4748419" cy="5278974"/>
            <a:chOff x="0" y="0"/>
            <a:chExt cx="6331226" cy="7038632"/>
          </a:xfrm>
        </p:grpSpPr>
        <p:sp>
          <p:nvSpPr>
            <p:cNvPr id="18" name="TextBox 18"/>
            <p:cNvSpPr txBox="1"/>
            <p:nvPr/>
          </p:nvSpPr>
          <p:spPr>
            <a:xfrm>
              <a:off x="0" y="-28575"/>
              <a:ext cx="6331226" cy="590762"/>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Hammersmith One"/>
                </a:rPr>
                <a:t>Social Factors</a:t>
              </a:r>
            </a:p>
          </p:txBody>
        </p:sp>
        <p:sp>
          <p:nvSpPr>
            <p:cNvPr id="19" name="TextBox 19"/>
            <p:cNvSpPr txBox="1"/>
            <p:nvPr/>
          </p:nvSpPr>
          <p:spPr>
            <a:xfrm>
              <a:off x="0" y="774992"/>
              <a:ext cx="6331226" cy="6263640"/>
            </a:xfrm>
            <a:prstGeom prst="rect">
              <a:avLst/>
            </a:prstGeom>
          </p:spPr>
          <p:txBody>
            <a:bodyPr lIns="0" tIns="0" rIns="0" bIns="0" rtlCol="0" anchor="t">
              <a:spAutoFit/>
            </a:bodyPr>
            <a:lstStyle/>
            <a:p>
              <a:pPr marL="388620" lvl="1" indent="-194310" algn="just">
                <a:lnSpc>
                  <a:spcPts val="2520"/>
                </a:lnSpc>
                <a:buFont typeface="Arial"/>
                <a:buChar char="•"/>
              </a:pPr>
              <a:r>
                <a:rPr lang="en-US" sz="1800" dirty="0">
                  <a:solidFill>
                    <a:srgbClr val="000000"/>
                  </a:solidFill>
                  <a:latin typeface="Clear Sans Regular"/>
                </a:rPr>
                <a:t>Social factors also impacts their sales, for instance the people preference of environmental friendly transportation in mellennials. </a:t>
              </a:r>
            </a:p>
            <a:p>
              <a:pPr algn="just">
                <a:lnSpc>
                  <a:spcPts val="2520"/>
                </a:lnSpc>
              </a:pPr>
              <a:endParaRPr lang="en-US" sz="1800" dirty="0">
                <a:solidFill>
                  <a:srgbClr val="000000"/>
                </a:solidFill>
                <a:latin typeface="Clear Sans Regular"/>
              </a:endParaRPr>
            </a:p>
            <a:p>
              <a:pPr marL="388620" lvl="1" indent="-194310" algn="just">
                <a:lnSpc>
                  <a:spcPts val="2520"/>
                </a:lnSpc>
                <a:buFont typeface="Arial"/>
                <a:buChar char="•"/>
              </a:pPr>
              <a:r>
                <a:rPr lang="en-US" sz="1800" dirty="0">
                  <a:solidFill>
                    <a:srgbClr val="000000"/>
                  </a:solidFill>
                  <a:latin typeface="Clear Sans Regular"/>
                </a:rPr>
                <a:t>In world of globalisation, there exists cultural differences of different countries and communitie, these diffrences are considered as influencing factors for the company.</a:t>
              </a:r>
            </a:p>
            <a:p>
              <a:pPr algn="just">
                <a:lnSpc>
                  <a:spcPts val="2520"/>
                </a:lnSpc>
              </a:pPr>
              <a:endParaRPr lang="en-US" sz="1800" dirty="0">
                <a:solidFill>
                  <a:srgbClr val="000000"/>
                </a:solidFill>
                <a:latin typeface="Clear Sans Regular"/>
              </a:endParaRPr>
            </a:p>
            <a:p>
              <a:pPr marL="388620" lvl="1" indent="-194310" algn="just">
                <a:lnSpc>
                  <a:spcPts val="2520"/>
                </a:lnSpc>
                <a:buFont typeface="Arial"/>
                <a:buChar char="•"/>
              </a:pPr>
              <a:r>
                <a:rPr lang="en-US" sz="1800" dirty="0">
                  <a:solidFill>
                    <a:srgbClr val="000000"/>
                  </a:solidFill>
                  <a:latin typeface="Clear Sans Regular"/>
                </a:rPr>
                <a:t>To tackle the social factors, BMW is required to invest in the research of diverse buying patterns and differs buying decisions of the people.</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416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1039</Words>
  <Application>Microsoft Office PowerPoint</Application>
  <PresentationFormat>Custom</PresentationFormat>
  <Paragraphs>165</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Arimo Light</vt:lpstr>
      <vt:lpstr>Clear Sans Regular Bold</vt:lpstr>
      <vt:lpstr>Wingdings</vt:lpstr>
      <vt:lpstr>Clear Sans Regular</vt:lpstr>
      <vt:lpstr>Hammersmith One Bold</vt:lpstr>
      <vt:lpstr>Calibri</vt:lpstr>
      <vt:lpstr>Hammersmith One</vt:lpstr>
      <vt:lpstr>Arial Black</vt:lpstr>
      <vt:lpstr>Times New Roman</vt:lpstr>
      <vt:lpstr>Arial</vt:lpstr>
      <vt:lpstr>Office Theme</vt:lpstr>
      <vt:lpstr>NAME OF THE GROUP MEMBERS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Professional Gradient App Development Planning Presentation</dc:title>
  <cp:lastModifiedBy>Zain Gilani</cp:lastModifiedBy>
  <cp:revision>17</cp:revision>
  <dcterms:created xsi:type="dcterms:W3CDTF">2006-08-16T00:00:00Z</dcterms:created>
  <dcterms:modified xsi:type="dcterms:W3CDTF">2022-04-06T10:48:39Z</dcterms:modified>
  <dc:identifier>DAE7Hfjl5IM</dc:identifier>
</cp:coreProperties>
</file>