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72" r:id="rId4"/>
    <p:sldId id="273" r:id="rId5"/>
    <p:sldId id="274" r:id="rId6"/>
    <p:sldId id="266" r:id="rId7"/>
    <p:sldId id="275"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93792" autoAdjust="0"/>
  </p:normalViewPr>
  <p:slideViewPr>
    <p:cSldViewPr snapToGrid="0">
      <p:cViewPr varScale="1">
        <p:scale>
          <a:sx n="62" d="100"/>
          <a:sy n="62" d="100"/>
        </p:scale>
        <p:origin x="7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001EC-879E-4378-AA55-43AA91A66AB7}"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A59DCB-4B93-4E41-8800-937756F63AC1}" type="slidenum">
              <a:rPr lang="en-US" smtClean="0"/>
              <a:t>‹#›</a:t>
            </a:fld>
            <a:endParaRPr lang="en-US"/>
          </a:p>
        </p:txBody>
      </p:sp>
    </p:spTree>
    <p:extLst>
      <p:ext uri="{BB962C8B-B14F-4D97-AF65-F5344CB8AC3E}">
        <p14:creationId xmlns:p14="http://schemas.microsoft.com/office/powerpoint/2010/main" val="2301131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A59DCB-4B93-4E41-8800-937756F63AC1}" type="slidenum">
              <a:rPr lang="en-US" smtClean="0"/>
              <a:t>2</a:t>
            </a:fld>
            <a:endParaRPr lang="en-US"/>
          </a:p>
        </p:txBody>
      </p:sp>
    </p:spTree>
    <p:extLst>
      <p:ext uri="{BB962C8B-B14F-4D97-AF65-F5344CB8AC3E}">
        <p14:creationId xmlns:p14="http://schemas.microsoft.com/office/powerpoint/2010/main" val="1786511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824D-C9E6-3BC4-D77B-64496F0051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05B505-5605-C2BA-379F-4D8ADBAC80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34D78B-1A30-A579-DD21-BD464CC56110}"/>
              </a:ext>
            </a:extLst>
          </p:cNvPr>
          <p:cNvSpPr>
            <a:spLocks noGrp="1"/>
          </p:cNvSpPr>
          <p:nvPr>
            <p:ph type="dt" sz="half" idx="10"/>
          </p:nvPr>
        </p:nvSpPr>
        <p:spPr/>
        <p:txBody>
          <a:bodyPr/>
          <a:lstStyle/>
          <a:p>
            <a:fld id="{7BBCCBB6-7A9E-4830-8274-696A1FB6F6ED}" type="datetimeFigureOut">
              <a:rPr lang="en-US" smtClean="0"/>
              <a:t>5/17/2023</a:t>
            </a:fld>
            <a:endParaRPr lang="en-US"/>
          </a:p>
        </p:txBody>
      </p:sp>
      <p:sp>
        <p:nvSpPr>
          <p:cNvPr id="5" name="Footer Placeholder 4">
            <a:extLst>
              <a:ext uri="{FF2B5EF4-FFF2-40B4-BE49-F238E27FC236}">
                <a16:creationId xmlns:a16="http://schemas.microsoft.com/office/drawing/2014/main" id="{9BDD7773-2234-7BD6-B275-75BDE461B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98906-CD18-2585-035C-5BDED85652E2}"/>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216322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D2A9-9A9C-A8D2-57AA-D94D53F9D5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316B5E-0C44-B9F1-8DB2-F56D4AF327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B1E49-A088-89A6-AA22-35D92C7304A2}"/>
              </a:ext>
            </a:extLst>
          </p:cNvPr>
          <p:cNvSpPr>
            <a:spLocks noGrp="1"/>
          </p:cNvSpPr>
          <p:nvPr>
            <p:ph type="dt" sz="half" idx="10"/>
          </p:nvPr>
        </p:nvSpPr>
        <p:spPr/>
        <p:txBody>
          <a:bodyPr/>
          <a:lstStyle/>
          <a:p>
            <a:fld id="{7BBCCBB6-7A9E-4830-8274-696A1FB6F6ED}" type="datetimeFigureOut">
              <a:rPr lang="en-US" smtClean="0"/>
              <a:t>5/17/2023</a:t>
            </a:fld>
            <a:endParaRPr lang="en-US"/>
          </a:p>
        </p:txBody>
      </p:sp>
      <p:sp>
        <p:nvSpPr>
          <p:cNvPr id="5" name="Footer Placeholder 4">
            <a:extLst>
              <a:ext uri="{FF2B5EF4-FFF2-40B4-BE49-F238E27FC236}">
                <a16:creationId xmlns:a16="http://schemas.microsoft.com/office/drawing/2014/main" id="{4EDF41FE-7076-4C69-6ACE-7C6C21198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60A1B-B5C9-54FE-2749-BE6C87EC776B}"/>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284351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A2DFD3-0B55-306D-328B-DD83186058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974050-4A03-4FFA-455A-B4C015BA52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1FD1B-AA07-1923-B45D-EF01841DC957}"/>
              </a:ext>
            </a:extLst>
          </p:cNvPr>
          <p:cNvSpPr>
            <a:spLocks noGrp="1"/>
          </p:cNvSpPr>
          <p:nvPr>
            <p:ph type="dt" sz="half" idx="10"/>
          </p:nvPr>
        </p:nvSpPr>
        <p:spPr/>
        <p:txBody>
          <a:bodyPr/>
          <a:lstStyle/>
          <a:p>
            <a:fld id="{7BBCCBB6-7A9E-4830-8274-696A1FB6F6ED}" type="datetimeFigureOut">
              <a:rPr lang="en-US" smtClean="0"/>
              <a:t>5/17/2023</a:t>
            </a:fld>
            <a:endParaRPr lang="en-US"/>
          </a:p>
        </p:txBody>
      </p:sp>
      <p:sp>
        <p:nvSpPr>
          <p:cNvPr id="5" name="Footer Placeholder 4">
            <a:extLst>
              <a:ext uri="{FF2B5EF4-FFF2-40B4-BE49-F238E27FC236}">
                <a16:creationId xmlns:a16="http://schemas.microsoft.com/office/drawing/2014/main" id="{C83FDE81-A81C-6A4F-BF41-CE1DC2B44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E9C9A-BF7B-A52C-82FE-D697BA9F406F}"/>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1979179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D91D-364C-E43C-6A2F-7D2C6CC6A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586A86-D7A1-3D5D-9356-3AFC48B081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6DA09-9602-EA67-071B-7C75B68B4380}"/>
              </a:ext>
            </a:extLst>
          </p:cNvPr>
          <p:cNvSpPr>
            <a:spLocks noGrp="1"/>
          </p:cNvSpPr>
          <p:nvPr>
            <p:ph type="dt" sz="half" idx="10"/>
          </p:nvPr>
        </p:nvSpPr>
        <p:spPr/>
        <p:txBody>
          <a:bodyPr/>
          <a:lstStyle/>
          <a:p>
            <a:fld id="{7BBCCBB6-7A9E-4830-8274-696A1FB6F6ED}" type="datetimeFigureOut">
              <a:rPr lang="en-US" smtClean="0"/>
              <a:t>5/17/2023</a:t>
            </a:fld>
            <a:endParaRPr lang="en-US"/>
          </a:p>
        </p:txBody>
      </p:sp>
      <p:sp>
        <p:nvSpPr>
          <p:cNvPr id="5" name="Footer Placeholder 4">
            <a:extLst>
              <a:ext uri="{FF2B5EF4-FFF2-40B4-BE49-F238E27FC236}">
                <a16:creationId xmlns:a16="http://schemas.microsoft.com/office/drawing/2014/main" id="{C3D70CA5-ACDB-5DD8-2277-35D15F54F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3B971-D9F0-0321-37D6-FD16C2459E80}"/>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103646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8A02-7285-F08F-DA31-6807A83741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906B8-8A9E-C620-4CF6-22C2FDD2A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96783-F132-F785-2D11-BEF863178A41}"/>
              </a:ext>
            </a:extLst>
          </p:cNvPr>
          <p:cNvSpPr>
            <a:spLocks noGrp="1"/>
          </p:cNvSpPr>
          <p:nvPr>
            <p:ph type="dt" sz="half" idx="10"/>
          </p:nvPr>
        </p:nvSpPr>
        <p:spPr/>
        <p:txBody>
          <a:bodyPr/>
          <a:lstStyle/>
          <a:p>
            <a:fld id="{7BBCCBB6-7A9E-4830-8274-696A1FB6F6ED}" type="datetimeFigureOut">
              <a:rPr lang="en-US" smtClean="0"/>
              <a:t>5/17/2023</a:t>
            </a:fld>
            <a:endParaRPr lang="en-US"/>
          </a:p>
        </p:txBody>
      </p:sp>
      <p:sp>
        <p:nvSpPr>
          <p:cNvPr id="5" name="Footer Placeholder 4">
            <a:extLst>
              <a:ext uri="{FF2B5EF4-FFF2-40B4-BE49-F238E27FC236}">
                <a16:creationId xmlns:a16="http://schemas.microsoft.com/office/drawing/2014/main" id="{441974CF-EBBC-7421-B83D-48D8F1BD3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70F9A-C239-39FF-4CCE-998DE4826575}"/>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55580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903C3-CFE8-5FB6-19E6-22CA111709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3AD47-2D33-427B-453C-D6255DABC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A1C387-82C1-7DA2-1DA4-1FEB85F70E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04AFA7-0363-4447-27B5-6F8304D1B3E6}"/>
              </a:ext>
            </a:extLst>
          </p:cNvPr>
          <p:cNvSpPr>
            <a:spLocks noGrp="1"/>
          </p:cNvSpPr>
          <p:nvPr>
            <p:ph type="dt" sz="half" idx="10"/>
          </p:nvPr>
        </p:nvSpPr>
        <p:spPr/>
        <p:txBody>
          <a:bodyPr/>
          <a:lstStyle/>
          <a:p>
            <a:fld id="{7BBCCBB6-7A9E-4830-8274-696A1FB6F6ED}" type="datetimeFigureOut">
              <a:rPr lang="en-US" smtClean="0"/>
              <a:t>5/17/2023</a:t>
            </a:fld>
            <a:endParaRPr lang="en-US"/>
          </a:p>
        </p:txBody>
      </p:sp>
      <p:sp>
        <p:nvSpPr>
          <p:cNvPr id="6" name="Footer Placeholder 5">
            <a:extLst>
              <a:ext uri="{FF2B5EF4-FFF2-40B4-BE49-F238E27FC236}">
                <a16:creationId xmlns:a16="http://schemas.microsoft.com/office/drawing/2014/main" id="{C678379A-ABAF-D342-6235-DC7C01E593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85322-BC09-2208-7445-CF4F4278DF6B}"/>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429227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3742-A2C6-84E8-7A43-420535CDFE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4F2362-4B7E-7190-7805-F232B4CCA3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3286E4-B706-1950-BF20-78E7DF8FC0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2803C-D178-9C75-7289-638BEB4D01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CBE64D-D9C5-A4DB-7644-4C4B8274EA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10C9F6-117E-ECD5-C7A5-0D145809121A}"/>
              </a:ext>
            </a:extLst>
          </p:cNvPr>
          <p:cNvSpPr>
            <a:spLocks noGrp="1"/>
          </p:cNvSpPr>
          <p:nvPr>
            <p:ph type="dt" sz="half" idx="10"/>
          </p:nvPr>
        </p:nvSpPr>
        <p:spPr/>
        <p:txBody>
          <a:bodyPr/>
          <a:lstStyle/>
          <a:p>
            <a:fld id="{7BBCCBB6-7A9E-4830-8274-696A1FB6F6ED}" type="datetimeFigureOut">
              <a:rPr lang="en-US" smtClean="0"/>
              <a:t>5/17/2023</a:t>
            </a:fld>
            <a:endParaRPr lang="en-US"/>
          </a:p>
        </p:txBody>
      </p:sp>
      <p:sp>
        <p:nvSpPr>
          <p:cNvPr id="8" name="Footer Placeholder 7">
            <a:extLst>
              <a:ext uri="{FF2B5EF4-FFF2-40B4-BE49-F238E27FC236}">
                <a16:creationId xmlns:a16="http://schemas.microsoft.com/office/drawing/2014/main" id="{C6A1930C-5122-71B6-6BF3-1D8CD4F6BC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A9FC68-C369-2CFE-58D3-1955AEC467BB}"/>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175821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554F-81C3-B749-620F-EA6FF06192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BDB3D0-3CC5-B2C5-2E2F-40ACA0EE79B4}"/>
              </a:ext>
            </a:extLst>
          </p:cNvPr>
          <p:cNvSpPr>
            <a:spLocks noGrp="1"/>
          </p:cNvSpPr>
          <p:nvPr>
            <p:ph type="dt" sz="half" idx="10"/>
          </p:nvPr>
        </p:nvSpPr>
        <p:spPr/>
        <p:txBody>
          <a:bodyPr/>
          <a:lstStyle/>
          <a:p>
            <a:fld id="{7BBCCBB6-7A9E-4830-8274-696A1FB6F6ED}" type="datetimeFigureOut">
              <a:rPr lang="en-US" smtClean="0"/>
              <a:t>5/17/2023</a:t>
            </a:fld>
            <a:endParaRPr lang="en-US"/>
          </a:p>
        </p:txBody>
      </p:sp>
      <p:sp>
        <p:nvSpPr>
          <p:cNvPr id="4" name="Footer Placeholder 3">
            <a:extLst>
              <a:ext uri="{FF2B5EF4-FFF2-40B4-BE49-F238E27FC236}">
                <a16:creationId xmlns:a16="http://schemas.microsoft.com/office/drawing/2014/main" id="{019151CA-8FC6-7D7C-616E-9651EC03EB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5532A3-83E8-C327-0570-A7A88EC4CDB5}"/>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296492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1BC68A-A258-8B3E-C783-003C852F8594}"/>
              </a:ext>
            </a:extLst>
          </p:cNvPr>
          <p:cNvSpPr>
            <a:spLocks noGrp="1"/>
          </p:cNvSpPr>
          <p:nvPr>
            <p:ph type="dt" sz="half" idx="10"/>
          </p:nvPr>
        </p:nvSpPr>
        <p:spPr/>
        <p:txBody>
          <a:bodyPr/>
          <a:lstStyle/>
          <a:p>
            <a:fld id="{7BBCCBB6-7A9E-4830-8274-696A1FB6F6ED}" type="datetimeFigureOut">
              <a:rPr lang="en-US" smtClean="0"/>
              <a:t>5/17/2023</a:t>
            </a:fld>
            <a:endParaRPr lang="en-US"/>
          </a:p>
        </p:txBody>
      </p:sp>
      <p:sp>
        <p:nvSpPr>
          <p:cNvPr id="3" name="Footer Placeholder 2">
            <a:extLst>
              <a:ext uri="{FF2B5EF4-FFF2-40B4-BE49-F238E27FC236}">
                <a16:creationId xmlns:a16="http://schemas.microsoft.com/office/drawing/2014/main" id="{DA73FFC3-D514-3DEB-A116-E56401CB0A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78573B-67C9-48DB-22CD-DDA8757BB8CD}"/>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389214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D39-0702-ECC5-5680-D93CC97DA5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554DBF-9AF7-D0F4-7DEE-0F9C443E2B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CE80AA-7AB2-3C75-F4E6-8F41A44DC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29C1D-78C1-B45A-D624-6A785DA8EEEB}"/>
              </a:ext>
            </a:extLst>
          </p:cNvPr>
          <p:cNvSpPr>
            <a:spLocks noGrp="1"/>
          </p:cNvSpPr>
          <p:nvPr>
            <p:ph type="dt" sz="half" idx="10"/>
          </p:nvPr>
        </p:nvSpPr>
        <p:spPr/>
        <p:txBody>
          <a:bodyPr/>
          <a:lstStyle/>
          <a:p>
            <a:fld id="{7BBCCBB6-7A9E-4830-8274-696A1FB6F6ED}" type="datetimeFigureOut">
              <a:rPr lang="en-US" smtClean="0"/>
              <a:t>5/17/2023</a:t>
            </a:fld>
            <a:endParaRPr lang="en-US"/>
          </a:p>
        </p:txBody>
      </p:sp>
      <p:sp>
        <p:nvSpPr>
          <p:cNvPr id="6" name="Footer Placeholder 5">
            <a:extLst>
              <a:ext uri="{FF2B5EF4-FFF2-40B4-BE49-F238E27FC236}">
                <a16:creationId xmlns:a16="http://schemas.microsoft.com/office/drawing/2014/main" id="{CE675432-CB3E-3592-E1C0-FF02454C4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5758B-4CAD-54B3-FBAC-CF3B5E92D62B}"/>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120316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3717E-82E8-B1C1-229D-1E4FF8D499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EDF2E4-8D25-EFF6-FE14-09BB22B24F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1B807C-03EC-78A0-B69B-B78E4A2C6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4D264-5C7A-8377-53EA-D82A1DDA605E}"/>
              </a:ext>
            </a:extLst>
          </p:cNvPr>
          <p:cNvSpPr>
            <a:spLocks noGrp="1"/>
          </p:cNvSpPr>
          <p:nvPr>
            <p:ph type="dt" sz="half" idx="10"/>
          </p:nvPr>
        </p:nvSpPr>
        <p:spPr/>
        <p:txBody>
          <a:bodyPr/>
          <a:lstStyle/>
          <a:p>
            <a:fld id="{7BBCCBB6-7A9E-4830-8274-696A1FB6F6ED}" type="datetimeFigureOut">
              <a:rPr lang="en-US" smtClean="0"/>
              <a:t>5/17/2023</a:t>
            </a:fld>
            <a:endParaRPr lang="en-US"/>
          </a:p>
        </p:txBody>
      </p:sp>
      <p:sp>
        <p:nvSpPr>
          <p:cNvPr id="6" name="Footer Placeholder 5">
            <a:extLst>
              <a:ext uri="{FF2B5EF4-FFF2-40B4-BE49-F238E27FC236}">
                <a16:creationId xmlns:a16="http://schemas.microsoft.com/office/drawing/2014/main" id="{830167C2-97F9-3057-3060-51D5FCFF1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74775-6C11-67A7-E661-0FCF4942A87F}"/>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83407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1C2D46-CAFB-64BC-7974-BD2EFB8BDC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B7133F-A708-6AE1-DDCF-4C68576E9D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A93D5-6929-D65F-C2A8-9BC30D0D7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CCBB6-7A9E-4830-8274-696A1FB6F6ED}" type="datetimeFigureOut">
              <a:rPr lang="en-US" smtClean="0"/>
              <a:t>5/17/2023</a:t>
            </a:fld>
            <a:endParaRPr lang="en-US"/>
          </a:p>
        </p:txBody>
      </p:sp>
      <p:sp>
        <p:nvSpPr>
          <p:cNvPr id="5" name="Footer Placeholder 4">
            <a:extLst>
              <a:ext uri="{FF2B5EF4-FFF2-40B4-BE49-F238E27FC236}">
                <a16:creationId xmlns:a16="http://schemas.microsoft.com/office/drawing/2014/main" id="{15D9876D-B538-A3FE-D13A-307AF78E72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2F2810-B0A4-D76C-2FC2-4E20FF2F32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46A10-143C-4E02-AAF9-E97D942A9D38}" type="slidenum">
              <a:rPr lang="en-US" smtClean="0"/>
              <a:t>‹#›</a:t>
            </a:fld>
            <a:endParaRPr lang="en-US"/>
          </a:p>
        </p:txBody>
      </p:sp>
    </p:spTree>
    <p:extLst>
      <p:ext uri="{BB962C8B-B14F-4D97-AF65-F5344CB8AC3E}">
        <p14:creationId xmlns:p14="http://schemas.microsoft.com/office/powerpoint/2010/main" val="3791046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01</a:t>
            </a:r>
          </a:p>
        </p:txBody>
      </p:sp>
      <p:sp>
        <p:nvSpPr>
          <p:cNvPr id="3" name="TextBox 2">
            <a:extLst>
              <a:ext uri="{FF2B5EF4-FFF2-40B4-BE49-F238E27FC236}">
                <a16:creationId xmlns:a16="http://schemas.microsoft.com/office/drawing/2014/main" id="{38CDF205-5953-DBF4-6414-78E1A1CC7A02}"/>
              </a:ext>
            </a:extLst>
          </p:cNvPr>
          <p:cNvSpPr txBox="1"/>
          <p:nvPr/>
        </p:nvSpPr>
        <p:spPr>
          <a:xfrm>
            <a:off x="75668" y="706840"/>
            <a:ext cx="5564844" cy="461665"/>
          </a:xfrm>
          <a:prstGeom prst="rect">
            <a:avLst/>
          </a:prstGeom>
          <a:noFill/>
        </p:spPr>
        <p:txBody>
          <a:bodyPr wrap="square" rtlCol="0">
            <a:spAutoFit/>
          </a:bodyPr>
          <a:lstStyle/>
          <a:p>
            <a:r>
              <a:rPr lang="en-US" sz="2400" b="1" dirty="0">
                <a:solidFill>
                  <a:schemeClr val="accent1">
                    <a:lumMod val="60000"/>
                    <a:lumOff val="40000"/>
                  </a:schemeClr>
                </a:solidFill>
              </a:rPr>
              <a:t>STATISTICAL LEARNING AND DATA MINING </a:t>
            </a:r>
          </a:p>
        </p:txBody>
      </p:sp>
      <p:sp>
        <p:nvSpPr>
          <p:cNvPr id="6" name="TextBox 5">
            <a:extLst>
              <a:ext uri="{FF2B5EF4-FFF2-40B4-BE49-F238E27FC236}">
                <a16:creationId xmlns:a16="http://schemas.microsoft.com/office/drawing/2014/main" id="{71F7A780-3977-3B1D-8F74-5134074E5F9A}"/>
              </a:ext>
            </a:extLst>
          </p:cNvPr>
          <p:cNvSpPr txBox="1"/>
          <p:nvPr/>
        </p:nvSpPr>
        <p:spPr>
          <a:xfrm>
            <a:off x="1043093" y="2512812"/>
            <a:ext cx="10105813" cy="1200329"/>
          </a:xfrm>
          <a:prstGeom prst="rect">
            <a:avLst/>
          </a:prstGeom>
          <a:noFill/>
        </p:spPr>
        <p:txBody>
          <a:bodyPr wrap="square" rtlCol="0">
            <a:spAutoFit/>
          </a:bodyPr>
          <a:lstStyle/>
          <a:p>
            <a:pPr algn="ctr"/>
            <a:r>
              <a:rPr lang="en-US" sz="3600" dirty="0"/>
              <a:t>Classification Challenge on Alzheimer’s Disease using MRIs and Gene Expression Data</a:t>
            </a:r>
          </a:p>
        </p:txBody>
      </p:sp>
      <p:pic>
        <p:nvPicPr>
          <p:cNvPr id="8" name="Picture 2" descr="MAIA | Erasmus Mundus Joint Master Degree in MedicAl Imaging and  Applications">
            <a:extLst>
              <a:ext uri="{FF2B5EF4-FFF2-40B4-BE49-F238E27FC236}">
                <a16:creationId xmlns:a16="http://schemas.microsoft.com/office/drawing/2014/main" id="{42904023-89AC-6E93-7340-5FFAD8C91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256" y="6000750"/>
            <a:ext cx="2381250" cy="8572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CEE4FA3-5EDA-9E7B-CFE9-605C084B09C7}"/>
              </a:ext>
            </a:extLst>
          </p:cNvPr>
          <p:cNvSpPr txBox="1"/>
          <p:nvPr/>
        </p:nvSpPr>
        <p:spPr>
          <a:xfrm>
            <a:off x="1426583" y="4278819"/>
            <a:ext cx="6361228" cy="1169551"/>
          </a:xfrm>
          <a:prstGeom prst="rect">
            <a:avLst/>
          </a:prstGeom>
          <a:noFill/>
        </p:spPr>
        <p:txBody>
          <a:bodyPr wrap="square">
            <a:spAutoFit/>
          </a:bodyPr>
          <a:lstStyle/>
          <a:p>
            <a:r>
              <a:rPr lang="en-US" sz="2400" b="1" dirty="0">
                <a:solidFill>
                  <a:schemeClr val="accent1">
                    <a:lumMod val="60000"/>
                    <a:lumOff val="40000"/>
                  </a:schemeClr>
                </a:solidFill>
                <a:cs typeface="Times New Roman" panose="02020603050405020304" pitchFamily="18" charset="0"/>
              </a:rPr>
              <a:t>By </a:t>
            </a:r>
          </a:p>
          <a:p>
            <a:r>
              <a:rPr lang="en-US" sz="2400" dirty="0">
                <a:cs typeface="Times New Roman" panose="02020603050405020304" pitchFamily="18" charset="0"/>
              </a:rPr>
              <a:t>MUHAMMAD ZAIN AMIN</a:t>
            </a:r>
          </a:p>
          <a:p>
            <a:endParaRPr lang="en-US" sz="800" dirty="0">
              <a:cs typeface="Times New Roman" panose="02020603050405020304" pitchFamily="18" charset="0"/>
            </a:endParaRPr>
          </a:p>
          <a:p>
            <a:r>
              <a:rPr lang="pt-BR" sz="1400" dirty="0">
                <a:effectLst/>
                <a:latin typeface="Arial" panose="020B0604020202020204" pitchFamily="34" charset="0"/>
              </a:rPr>
              <a:t>U N I V E R S I T Y  O F  C A S S I N O   A N D   S O U T H E R N   L A Z I O</a:t>
            </a:r>
            <a:endParaRPr lang="en-US" sz="1400" dirty="0">
              <a:cs typeface="Times New Roman" panose="02020603050405020304" pitchFamily="18" charset="0"/>
            </a:endParaRPr>
          </a:p>
        </p:txBody>
      </p:sp>
      <p:pic>
        <p:nvPicPr>
          <p:cNvPr id="1026" name="Picture 2" descr="Home - Università degli studi di Cassino e del Lazio Meridionale">
            <a:extLst>
              <a:ext uri="{FF2B5EF4-FFF2-40B4-BE49-F238E27FC236}">
                <a16:creationId xmlns:a16="http://schemas.microsoft.com/office/drawing/2014/main" id="{B9B8B275-C4FB-7100-76FA-23EE87BA3C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6698" y="35464"/>
            <a:ext cx="1804416" cy="180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4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02</a:t>
              </a:r>
            </a:p>
          </p:txBody>
        </p:sp>
      </p:grpSp>
      <p:sp>
        <p:nvSpPr>
          <p:cNvPr id="12" name="TextBox 11">
            <a:extLst>
              <a:ext uri="{FF2B5EF4-FFF2-40B4-BE49-F238E27FC236}">
                <a16:creationId xmlns:a16="http://schemas.microsoft.com/office/drawing/2014/main" id="{101756FB-6B1F-9091-C8E4-B0D9E44CB25B}"/>
              </a:ext>
            </a:extLst>
          </p:cNvPr>
          <p:cNvSpPr txBox="1"/>
          <p:nvPr/>
        </p:nvSpPr>
        <p:spPr>
          <a:xfrm>
            <a:off x="219181" y="651936"/>
            <a:ext cx="11753638" cy="5035353"/>
          </a:xfrm>
          <a:prstGeom prst="rect">
            <a:avLst/>
          </a:prstGeom>
          <a:noFill/>
        </p:spPr>
        <p:txBody>
          <a:bodyPr wrap="square">
            <a:spAutoFit/>
          </a:bodyPr>
          <a:lstStyle/>
          <a:p>
            <a:pPr algn="just"/>
            <a:r>
              <a:rPr lang="en-US" dirty="0">
                <a:latin typeface="Calibri" panose="020F0502020204030204" pitchFamily="34" charset="0"/>
                <a:ea typeface="Calibri" panose="020F0502020204030204" pitchFamily="34" charset="0"/>
                <a:cs typeface="Times New Roman" panose="02020603050405020304" pitchFamily="18" charset="0"/>
              </a:rPr>
              <a:t>The initial stage of the challenge involves examining the datasets. Here's a brief overview of the summarized outcomes:</a:t>
            </a:r>
          </a:p>
          <a:p>
            <a:pPr algn="just"/>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Dimensionality Analysis</a:t>
            </a:r>
            <a:r>
              <a:rPr lang="en-US"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50000"/>
              </a:lnSpc>
            </a:pP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We examine the quantity of features and samples in each dataset.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i="1" dirty="0">
                <a:latin typeface="Calibri" panose="020F0502020204030204" pitchFamily="34" charset="0"/>
                <a:ea typeface="Calibri" panose="020F0502020204030204" pitchFamily="34" charset="0"/>
                <a:cs typeface="Times New Roman" panose="02020603050405020304" pitchFamily="18" charset="0"/>
              </a:rPr>
              <a:t>Task 1 Dataset</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samples = 164, features = 429 -&gt; High dimensionality </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i="1" dirty="0">
                <a:latin typeface="Calibri" panose="020F0502020204030204" pitchFamily="34" charset="0"/>
                <a:ea typeface="Calibri" panose="020F0502020204030204" pitchFamily="34" charset="0"/>
                <a:cs typeface="Times New Roman" panose="02020603050405020304" pitchFamily="18" charset="0"/>
              </a:rPr>
              <a:t>Task 2 Dataset: </a:t>
            </a:r>
            <a:r>
              <a:rPr lang="en-US" dirty="0">
                <a:latin typeface="Calibri" panose="020F0502020204030204" pitchFamily="34" charset="0"/>
                <a:ea typeface="Calibri" panose="020F0502020204030204" pitchFamily="34" charset="0"/>
                <a:cs typeface="Times New Roman" panose="02020603050405020304" pitchFamily="18" charset="0"/>
              </a:rPr>
              <a:t>samples = 172, features = 63   -&gt; Low dimensionality </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i="1" dirty="0">
                <a:latin typeface="Calibri" panose="020F0502020204030204" pitchFamily="34" charset="0"/>
                <a:ea typeface="Calibri" panose="020F0502020204030204" pitchFamily="34" charset="0"/>
                <a:cs typeface="Times New Roman" panose="02020603050405020304" pitchFamily="18" charset="0"/>
              </a:rPr>
              <a:t>Task 3 Dataset: </a:t>
            </a:r>
            <a:r>
              <a:rPr lang="en-US" dirty="0">
                <a:latin typeface="Calibri" panose="020F0502020204030204" pitchFamily="34" charset="0"/>
                <a:ea typeface="Calibri" panose="020F0502020204030204" pitchFamily="34" charset="0"/>
                <a:cs typeface="Times New Roman" panose="02020603050405020304" pitchFamily="18" charset="0"/>
              </a:rPr>
              <a:t>samples = 172, features = 593 -&gt; High dimensionality</a:t>
            </a:r>
          </a:p>
          <a:p>
            <a:pPr algn="just">
              <a:lnSpc>
                <a:spcPct val="150000"/>
              </a:lnSpc>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Balance</a:t>
            </a:r>
            <a:r>
              <a:rPr lang="en-US" dirty="0">
                <a:latin typeface="Calibri" panose="020F0502020204030204" pitchFamily="34" charset="0"/>
                <a:ea typeface="Calibri" panose="020F0502020204030204" pitchFamily="34" charset="0"/>
                <a:cs typeface="Times New Roman" panose="02020603050405020304" pitchFamily="18" charset="0"/>
              </a:rPr>
              <a:t>: </a:t>
            </a:r>
          </a:p>
          <a:p>
            <a:pPr algn="just"/>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we examine the number of samples corresponding to each class:</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i="1" dirty="0">
                <a:latin typeface="Calibri" panose="020F0502020204030204" pitchFamily="34" charset="0"/>
                <a:ea typeface="Calibri" panose="020F0502020204030204" pitchFamily="34" charset="0"/>
                <a:cs typeface="Times New Roman" panose="02020603050405020304" pitchFamily="18" charset="0"/>
              </a:rPr>
              <a:t>Task 1 Dataset</a:t>
            </a:r>
            <a:r>
              <a:rPr lang="en-US" b="1" dirty="0">
                <a:latin typeface="Calibri" panose="020F0502020204030204" pitchFamily="34" charset="0"/>
                <a:ea typeface="Calibri" panose="020F0502020204030204" pitchFamily="34" charset="0"/>
                <a:cs typeface="Times New Roman" panose="02020603050405020304" pitchFamily="18" charset="0"/>
              </a:rPr>
              <a:t>:</a:t>
            </a:r>
            <a:r>
              <a:rPr lang="en-US" dirty="0">
                <a:latin typeface="Calibri" panose="020F0502020204030204" pitchFamily="34" charset="0"/>
                <a:ea typeface="Calibri" panose="020F0502020204030204" pitchFamily="34" charset="0"/>
                <a:cs typeface="Times New Roman" panose="02020603050405020304" pitchFamily="18" charset="0"/>
              </a:rPr>
              <a:t> 81 AD patients, 83 CTL patients</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i="1" dirty="0">
                <a:latin typeface="Calibri" panose="020F0502020204030204" pitchFamily="34" charset="0"/>
                <a:ea typeface="Calibri" panose="020F0502020204030204" pitchFamily="34" charset="0"/>
                <a:cs typeface="Times New Roman" panose="02020603050405020304" pitchFamily="18" charset="0"/>
              </a:rPr>
              <a:t>Task 2 Dataset: </a:t>
            </a:r>
            <a:r>
              <a:rPr lang="en-US" dirty="0">
                <a:latin typeface="Calibri" panose="020F0502020204030204" pitchFamily="34" charset="0"/>
                <a:ea typeface="Calibri" panose="020F0502020204030204" pitchFamily="34" charset="0"/>
                <a:cs typeface="Times New Roman" panose="02020603050405020304" pitchFamily="18" charset="0"/>
              </a:rPr>
              <a:t>82 AD patients, 90 MCI patients</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i="1" dirty="0">
                <a:latin typeface="Calibri" panose="020F0502020204030204" pitchFamily="34" charset="0"/>
                <a:ea typeface="Calibri" panose="020F0502020204030204" pitchFamily="34" charset="0"/>
                <a:cs typeface="Times New Roman" panose="02020603050405020304" pitchFamily="18" charset="0"/>
              </a:rPr>
              <a:t>Task 3 Dataset:</a:t>
            </a:r>
            <a:r>
              <a:rPr lang="en-US" dirty="0">
                <a:latin typeface="Calibri" panose="020F0502020204030204" pitchFamily="34" charset="0"/>
                <a:ea typeface="Calibri" panose="020F0502020204030204" pitchFamily="34" charset="0"/>
                <a:cs typeface="Times New Roman" panose="02020603050405020304" pitchFamily="18" charset="0"/>
              </a:rPr>
              <a:t> 82 CTL patients, 90 MCI patients</a:t>
            </a:r>
            <a:endParaRPr lang="en-US" sz="2000" i="1"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781FE6BE-4214-04B5-A2FC-C0C88CBE60EF}"/>
              </a:ext>
            </a:extLst>
          </p:cNvPr>
          <p:cNvSpPr txBox="1"/>
          <p:nvPr/>
        </p:nvSpPr>
        <p:spPr>
          <a:xfrm>
            <a:off x="120917" y="47348"/>
            <a:ext cx="3764280" cy="584775"/>
          </a:xfrm>
          <a:prstGeom prst="rect">
            <a:avLst/>
          </a:prstGeom>
          <a:noFill/>
        </p:spPr>
        <p:txBody>
          <a:bodyPr wrap="square">
            <a:spAutoFit/>
          </a:bodyPr>
          <a:lstStyle/>
          <a:p>
            <a:r>
              <a:rPr lang="en-US" sz="3200" b="1" dirty="0"/>
              <a:t>DATA ANALYSIS</a:t>
            </a:r>
          </a:p>
        </p:txBody>
      </p:sp>
      <p:sp>
        <p:nvSpPr>
          <p:cNvPr id="2" name="TextBox 1">
            <a:extLst>
              <a:ext uri="{FF2B5EF4-FFF2-40B4-BE49-F238E27FC236}">
                <a16:creationId xmlns:a16="http://schemas.microsoft.com/office/drawing/2014/main" id="{A4450CF5-61AD-701D-0B3A-A766ECBE09C3}"/>
              </a:ext>
            </a:extLst>
          </p:cNvPr>
          <p:cNvSpPr txBox="1"/>
          <p:nvPr/>
        </p:nvSpPr>
        <p:spPr>
          <a:xfrm>
            <a:off x="7703129" y="1171253"/>
            <a:ext cx="3701186" cy="4955203"/>
          </a:xfrm>
          <a:prstGeom prst="rect">
            <a:avLst/>
          </a:prstGeom>
          <a:noFill/>
          <a:ln w="28575">
            <a:solidFill>
              <a:schemeClr val="accent1">
                <a:lumMod val="60000"/>
                <a:lumOff val="40000"/>
              </a:schemeClr>
            </a:solidFill>
          </a:ln>
        </p:spPr>
        <p:txBody>
          <a:bodyPr wrap="square" rtlCol="0">
            <a:spAutoFit/>
          </a:bodyPr>
          <a:lstStyle/>
          <a:p>
            <a:pPr algn="just"/>
            <a:r>
              <a:rPr lang="en-US" b="1" dirty="0">
                <a:solidFill>
                  <a:srgbClr val="FF0000"/>
                </a:solidFill>
              </a:rPr>
              <a:t>Also, we noticed some extreme values also known as extreme data points.</a:t>
            </a:r>
          </a:p>
          <a:p>
            <a:pPr algn="just"/>
            <a:endParaRPr lang="en-US" sz="1000" dirty="0"/>
          </a:p>
          <a:p>
            <a:pPr algn="just"/>
            <a:r>
              <a:rPr lang="en-US" dirty="0">
                <a:ea typeface="Calibri" panose="020F0502020204030204" pitchFamily="34" charset="0"/>
                <a:cs typeface="Times New Roman" panose="02020603050405020304" pitchFamily="18" charset="0"/>
              </a:rPr>
              <a:t>◦ </a:t>
            </a:r>
            <a:r>
              <a:rPr lang="en-US" dirty="0"/>
              <a:t>Extreme values significantly deviate from the expected pattern of other data points. </a:t>
            </a:r>
          </a:p>
          <a:p>
            <a:pPr algn="just"/>
            <a:r>
              <a:rPr lang="en-US" dirty="0">
                <a:ea typeface="Calibri" panose="020F0502020204030204" pitchFamily="34" charset="0"/>
                <a:cs typeface="Times New Roman" panose="02020603050405020304" pitchFamily="18" charset="0"/>
              </a:rPr>
              <a:t>◦ </a:t>
            </a:r>
            <a:r>
              <a:rPr lang="en-US" dirty="0"/>
              <a:t>Can have a disproportionate impact on statistical analyses or machine learning models. </a:t>
            </a:r>
          </a:p>
          <a:p>
            <a:pPr algn="just"/>
            <a:r>
              <a:rPr lang="en-US" dirty="0">
                <a:ea typeface="Calibri" panose="020F0502020204030204" pitchFamily="34" charset="0"/>
                <a:cs typeface="Times New Roman" panose="02020603050405020304" pitchFamily="18" charset="0"/>
              </a:rPr>
              <a:t>◦ </a:t>
            </a:r>
            <a:r>
              <a:rPr lang="en-US" dirty="0"/>
              <a:t>Can occur due to measurement errors, data entry mistakes, or rare events. </a:t>
            </a:r>
          </a:p>
          <a:p>
            <a:pPr algn="just"/>
            <a:endParaRPr lang="en-US" dirty="0"/>
          </a:p>
          <a:p>
            <a:pPr algn="just"/>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t>Task 1 Dataset has 5 extreme values</a:t>
            </a:r>
          </a:p>
          <a:p>
            <a:pPr algn="just"/>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t>Task 2 Dataset has 6 extreme values </a:t>
            </a:r>
          </a:p>
          <a:p>
            <a:pPr algn="just"/>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t>Task 3 Dataset has 4 extreme values</a:t>
            </a:r>
          </a:p>
          <a:p>
            <a:pPr algn="just"/>
            <a:endParaRPr lang="en-US" dirty="0"/>
          </a:p>
        </p:txBody>
      </p:sp>
    </p:spTree>
    <p:extLst>
      <p:ext uri="{BB962C8B-B14F-4D97-AF65-F5344CB8AC3E}">
        <p14:creationId xmlns:p14="http://schemas.microsoft.com/office/powerpoint/2010/main" val="230252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03</a:t>
              </a:r>
            </a:p>
          </p:txBody>
        </p:sp>
      </p:grpSp>
      <p:sp>
        <p:nvSpPr>
          <p:cNvPr id="12" name="TextBox 11">
            <a:extLst>
              <a:ext uri="{FF2B5EF4-FFF2-40B4-BE49-F238E27FC236}">
                <a16:creationId xmlns:a16="http://schemas.microsoft.com/office/drawing/2014/main" id="{101756FB-6B1F-9091-C8E4-B0D9E44CB25B}"/>
              </a:ext>
            </a:extLst>
          </p:cNvPr>
          <p:cNvSpPr txBox="1"/>
          <p:nvPr/>
        </p:nvSpPr>
        <p:spPr>
          <a:xfrm>
            <a:off x="120917" y="555093"/>
            <a:ext cx="11899847" cy="573503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1600" b="1" dirty="0">
                <a:ea typeface="Calibri" panose="020F0502020204030204" pitchFamily="34" charset="0"/>
                <a:cs typeface="Times New Roman" panose="02020603050405020304" pitchFamily="18" charset="0"/>
              </a:rPr>
              <a:t>Data Preprocessing</a:t>
            </a:r>
          </a:p>
          <a:p>
            <a:pPr algn="just"/>
            <a:r>
              <a:rPr lang="en-US" b="0" i="0" dirty="0">
                <a:effectLst/>
              </a:rPr>
              <a:t>      </a:t>
            </a:r>
            <a:r>
              <a:rPr lang="en-US" sz="1500" b="0" i="0" dirty="0">
                <a:effectLst/>
              </a:rPr>
              <a:t>To prevent any positive bias towards test samples, preprocessing is applied within each fold during k-fold cross- validation. </a:t>
            </a:r>
            <a:endParaRPr lang="en-US" sz="1500" b="1" dirty="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1600" b="1" dirty="0">
                <a:ea typeface="Calibri" panose="020F0502020204030204" pitchFamily="34" charset="0"/>
                <a:cs typeface="Times New Roman" panose="02020603050405020304" pitchFamily="18" charset="0"/>
              </a:rPr>
              <a:t>Feature Selection </a:t>
            </a:r>
          </a:p>
          <a:p>
            <a:pPr algn="just">
              <a:lnSpc>
                <a:spcPct val="150000"/>
              </a:lnSpc>
            </a:pPr>
            <a:r>
              <a:rPr lang="en-US" sz="1500" dirty="0">
                <a:ea typeface="Calibri" panose="020F0502020204030204" pitchFamily="34" charset="0"/>
                <a:cs typeface="Times New Roman" panose="02020603050405020304" pitchFamily="18" charset="0"/>
              </a:rPr>
              <a:t>       To address the issue of high dimensionality and obtain a more informative subset of predictors. Also mitigates overfitting, interpretability, and</a:t>
            </a:r>
          </a:p>
          <a:p>
            <a:pPr algn="just">
              <a:lnSpc>
                <a:spcPct val="150000"/>
              </a:lnSpc>
            </a:pPr>
            <a:r>
              <a:rPr lang="en-US" sz="1500" dirty="0">
                <a:ea typeface="Calibri" panose="020F0502020204030204" pitchFamily="34" charset="0"/>
                <a:cs typeface="Times New Roman" panose="02020603050405020304" pitchFamily="18" charset="0"/>
              </a:rPr>
              <a:t>       reduces computational complexity. </a:t>
            </a:r>
            <a:endParaRPr lang="en-US" sz="1500" b="1" dirty="0">
              <a:ea typeface="Calibri" panose="020F0502020204030204" pitchFamily="34" charset="0"/>
              <a:cs typeface="Times New Roman" panose="02020603050405020304" pitchFamily="18" charset="0"/>
            </a:endParaRPr>
          </a:p>
          <a:p>
            <a:pPr algn="just">
              <a:lnSpc>
                <a:spcPct val="150000"/>
              </a:lnSpc>
            </a:pPr>
            <a:r>
              <a:rPr lang="en-US" sz="1600" dirty="0">
                <a:ea typeface="Calibri" panose="020F0502020204030204" pitchFamily="34" charset="0"/>
                <a:cs typeface="Times New Roman" panose="02020603050405020304" pitchFamily="18" charset="0"/>
              </a:rPr>
              <a:t>       ◦  </a:t>
            </a:r>
            <a:r>
              <a:rPr lang="en-US" sz="1600" b="1" dirty="0">
                <a:effectLst/>
              </a:rPr>
              <a:t>Principal Component Analysis</a:t>
            </a:r>
          </a:p>
          <a:p>
            <a:pPr algn="just">
              <a:lnSpc>
                <a:spcPct val="150000"/>
              </a:lnSpc>
            </a:pPr>
            <a:r>
              <a:rPr lang="en-US" sz="1500" dirty="0">
                <a:effectLst/>
                <a:cs typeface="Times New Roman" panose="02020603050405020304" pitchFamily="18" charset="0"/>
              </a:rPr>
              <a:t>            PCA is used to reduce the number of features in a dataset while preserving the most important information. PCA achieves this by transform the</a:t>
            </a:r>
          </a:p>
          <a:p>
            <a:pPr algn="just">
              <a:lnSpc>
                <a:spcPct val="150000"/>
              </a:lnSpc>
            </a:pPr>
            <a:r>
              <a:rPr lang="en-US" sz="1500" dirty="0">
                <a:cs typeface="Times New Roman" panose="02020603050405020304" pitchFamily="18" charset="0"/>
              </a:rPr>
              <a:t>           </a:t>
            </a:r>
            <a:r>
              <a:rPr lang="en-US" sz="1500" dirty="0">
                <a:effectLst/>
                <a:cs typeface="Times New Roman" panose="02020603050405020304" pitchFamily="18" charset="0"/>
              </a:rPr>
              <a:t> original variables into new set of uncorrelated variables called principal components. A</a:t>
            </a:r>
            <a:r>
              <a:rPr lang="en-US" sz="1500" dirty="0">
                <a:cs typeface="Times New Roman" panose="02020603050405020304" pitchFamily="18" charset="0"/>
              </a:rPr>
              <a:t>pplied PCA with thresholds (0.75, 0.80, 0.85, 0.90, 0.95).</a:t>
            </a:r>
            <a:endParaRPr lang="en-US" sz="1500" dirty="0">
              <a:effectLst/>
              <a:cs typeface="Times New Roman" panose="02020603050405020304" pitchFamily="18" charset="0"/>
            </a:endParaRPr>
          </a:p>
          <a:p>
            <a:pPr algn="just">
              <a:lnSpc>
                <a:spcPct val="150000"/>
              </a:lnSpc>
            </a:pPr>
            <a:r>
              <a:rPr lang="en-US" sz="1600" dirty="0">
                <a:ea typeface="Calibri" panose="020F0502020204030204" pitchFamily="34" charset="0"/>
                <a:cs typeface="Times New Roman" panose="02020603050405020304" pitchFamily="18" charset="0"/>
              </a:rPr>
              <a:t>       ◦  </a:t>
            </a:r>
            <a:r>
              <a:rPr lang="en-US" sz="1600" b="1" dirty="0">
                <a:effectLst/>
              </a:rPr>
              <a:t>Removing Correlated Features</a:t>
            </a:r>
          </a:p>
          <a:p>
            <a:pPr algn="just">
              <a:lnSpc>
                <a:spcPct val="150000"/>
              </a:lnSpc>
            </a:pPr>
            <a:r>
              <a:rPr lang="en-US" sz="1600" b="1" dirty="0"/>
              <a:t>            </a:t>
            </a:r>
            <a:r>
              <a:rPr lang="en-US" sz="1600" b="0" i="0" dirty="0">
                <a:effectLst/>
              </a:rPr>
              <a:t>To eliminate features that exhibit a correlation exceeding a predefined threshold with any other predictors, a correlation filter is</a:t>
            </a:r>
          </a:p>
          <a:p>
            <a:pPr algn="just">
              <a:lnSpc>
                <a:spcPct val="150000"/>
              </a:lnSpc>
            </a:pPr>
            <a:r>
              <a:rPr lang="en-US" sz="1600" dirty="0"/>
              <a:t>       </a:t>
            </a:r>
            <a:r>
              <a:rPr lang="en-US" sz="1600" b="0" i="0" dirty="0">
                <a:effectLst/>
              </a:rPr>
              <a:t>     employed. Various thresholds (0.6, 0.7, 0.8) are tested.</a:t>
            </a:r>
            <a:endParaRPr lang="en-US" sz="1600" b="1" dirty="0">
              <a:effectLst/>
            </a:endParaRPr>
          </a:p>
          <a:p>
            <a:pPr algn="just">
              <a:lnSpc>
                <a:spcPct val="150000"/>
              </a:lnSpc>
            </a:pPr>
            <a:r>
              <a:rPr lang="en-US" sz="1600" dirty="0">
                <a:ea typeface="Calibri" panose="020F0502020204030204" pitchFamily="34" charset="0"/>
                <a:cs typeface="Times New Roman" panose="02020603050405020304" pitchFamily="18" charset="0"/>
              </a:rPr>
              <a:t>        ◦  </a:t>
            </a:r>
            <a:r>
              <a:rPr lang="en-US" sz="1600" b="1" dirty="0">
                <a:ea typeface="Calibri" panose="020F0502020204030204" pitchFamily="34" charset="0"/>
                <a:cs typeface="Times New Roman" panose="02020603050405020304" pitchFamily="18" charset="0"/>
              </a:rPr>
              <a:t>Recursive Feature Elimination</a:t>
            </a:r>
          </a:p>
          <a:p>
            <a:pPr algn="just">
              <a:lnSpc>
                <a:spcPct val="150000"/>
              </a:lnSpc>
            </a:pPr>
            <a:r>
              <a:rPr lang="en-US" sz="1600" b="1" dirty="0">
                <a:ea typeface="Calibri" panose="020F0502020204030204" pitchFamily="34" charset="0"/>
                <a:cs typeface="Times New Roman" panose="02020603050405020304" pitchFamily="18" charset="0"/>
              </a:rPr>
              <a:t>            </a:t>
            </a:r>
            <a:r>
              <a:rPr lang="en-US" sz="1500" dirty="0">
                <a:ea typeface="Calibri" panose="020F0502020204030204" pitchFamily="34" charset="0"/>
                <a:cs typeface="Times New Roman" panose="02020603050405020304" pitchFamily="18" charset="0"/>
              </a:rPr>
              <a:t>RFE helps to identify and retain the most relevant and informative features by considering their rank on the model's accuracy or predictive</a:t>
            </a:r>
          </a:p>
          <a:p>
            <a:pPr algn="just">
              <a:lnSpc>
                <a:spcPct val="150000"/>
              </a:lnSpc>
            </a:pPr>
            <a:r>
              <a:rPr lang="en-US" sz="1500" dirty="0">
                <a:ea typeface="Calibri" panose="020F0502020204030204" pitchFamily="34" charset="0"/>
                <a:cs typeface="Times New Roman" panose="02020603050405020304" pitchFamily="18" charset="0"/>
              </a:rPr>
              <a:t>             power. We applied different sizes of subset of features like (1, 5, 10, 25, 50, 100, 250).</a:t>
            </a:r>
          </a:p>
          <a:p>
            <a:pPr marL="342900" indent="-342900" algn="just">
              <a:lnSpc>
                <a:spcPct val="150000"/>
              </a:lnSpc>
              <a:buFont typeface="Arial" panose="020B0604020202020204" pitchFamily="34" charset="0"/>
              <a:buChar char="•"/>
            </a:pPr>
            <a:r>
              <a:rPr lang="en-US" sz="1600" b="1" dirty="0">
                <a:ea typeface="Calibri" panose="020F0502020204030204" pitchFamily="34" charset="0"/>
                <a:cs typeface="Times New Roman" panose="02020603050405020304" pitchFamily="18" charset="0"/>
              </a:rPr>
              <a:t>Classification and Prediction</a:t>
            </a:r>
          </a:p>
          <a:p>
            <a:pPr algn="just">
              <a:lnSpc>
                <a:spcPct val="150000"/>
              </a:lnSpc>
            </a:pPr>
            <a:r>
              <a:rPr lang="en-US" sz="1500" b="1" dirty="0">
                <a:ea typeface="Calibri" panose="020F0502020204030204" pitchFamily="34" charset="0"/>
                <a:cs typeface="Times New Roman" panose="02020603050405020304" pitchFamily="18" charset="0"/>
              </a:rPr>
              <a:t>         </a:t>
            </a:r>
            <a:r>
              <a:rPr lang="en-US" sz="1500" dirty="0">
                <a:ea typeface="Calibri" panose="020F0502020204030204" pitchFamily="34" charset="0"/>
                <a:cs typeface="Times New Roman" panose="02020603050405020304" pitchFamily="18" charset="0"/>
              </a:rPr>
              <a:t>We applied Logistic Regression and Random Forest model for the classification tasks.</a:t>
            </a:r>
            <a:endParaRPr lang="en-US" sz="1500" b="1" dirty="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781FE6BE-4214-04B5-A2FC-C0C88CBE60EF}"/>
              </a:ext>
            </a:extLst>
          </p:cNvPr>
          <p:cNvSpPr txBox="1"/>
          <p:nvPr/>
        </p:nvSpPr>
        <p:spPr>
          <a:xfrm>
            <a:off x="120917" y="47348"/>
            <a:ext cx="6629204" cy="584775"/>
          </a:xfrm>
          <a:prstGeom prst="rect">
            <a:avLst/>
          </a:prstGeom>
          <a:noFill/>
        </p:spPr>
        <p:txBody>
          <a:bodyPr wrap="square">
            <a:spAutoFit/>
          </a:bodyPr>
          <a:lstStyle/>
          <a:p>
            <a:r>
              <a:rPr lang="en-US" sz="3200" b="1" dirty="0"/>
              <a:t>Classification Framework</a:t>
            </a:r>
          </a:p>
        </p:txBody>
      </p:sp>
    </p:spTree>
    <p:extLst>
      <p:ext uri="{BB962C8B-B14F-4D97-AF65-F5344CB8AC3E}">
        <p14:creationId xmlns:p14="http://schemas.microsoft.com/office/powerpoint/2010/main" val="29770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04</a:t>
              </a:r>
            </a:p>
          </p:txBody>
        </p:sp>
      </p:grpSp>
      <p:sp>
        <p:nvSpPr>
          <p:cNvPr id="12" name="TextBox 11">
            <a:extLst>
              <a:ext uri="{FF2B5EF4-FFF2-40B4-BE49-F238E27FC236}">
                <a16:creationId xmlns:a16="http://schemas.microsoft.com/office/drawing/2014/main" id="{101756FB-6B1F-9091-C8E4-B0D9E44CB25B}"/>
              </a:ext>
            </a:extLst>
          </p:cNvPr>
          <p:cNvSpPr txBox="1"/>
          <p:nvPr/>
        </p:nvSpPr>
        <p:spPr>
          <a:xfrm>
            <a:off x="236305" y="664996"/>
            <a:ext cx="6315184" cy="6097182"/>
          </a:xfrm>
          <a:prstGeom prst="rect">
            <a:avLst/>
          </a:prstGeom>
          <a:noFill/>
        </p:spPr>
        <p:txBody>
          <a:bodyPr wrap="square">
            <a:spAutoFit/>
          </a:bodyPr>
          <a:lstStyle/>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Let’s take Task 1 as an example. Same approach is applied on other tasks.</a:t>
            </a:r>
          </a:p>
          <a:p>
            <a:pPr algn="just">
              <a:lnSpc>
                <a:spcPct val="150000"/>
              </a:lnSpc>
            </a:pP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In task 1, we classify Alzheimer disease and Control patients.</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Let’s take Logistic Regression as an example for explanation.</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The exact implementation is applied to the Random Forest</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model.</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 For feature selection, RFE is applied with subsets of sizes 1, 5</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10,25, 50, 100, and 250. </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  Results validated using 5-fold repeated cross-validation.</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  In the graph, you can clearly see that the RFE suggested to use</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top 25 variables.</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Table 1. shows that the ROC score tops when we use the 25</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variables.</a:t>
            </a:r>
          </a:p>
          <a:p>
            <a:pPr algn="just">
              <a:lnSpc>
                <a:spcPct val="150000"/>
              </a:lnSpc>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781FE6BE-4214-04B5-A2FC-C0C88CBE60EF}"/>
              </a:ext>
            </a:extLst>
          </p:cNvPr>
          <p:cNvSpPr txBox="1"/>
          <p:nvPr/>
        </p:nvSpPr>
        <p:spPr>
          <a:xfrm>
            <a:off x="120916" y="47348"/>
            <a:ext cx="7019623" cy="584775"/>
          </a:xfrm>
          <a:prstGeom prst="rect">
            <a:avLst/>
          </a:prstGeom>
          <a:noFill/>
        </p:spPr>
        <p:txBody>
          <a:bodyPr wrap="square">
            <a:spAutoFit/>
          </a:bodyPr>
          <a:lstStyle/>
          <a:p>
            <a:r>
              <a:rPr lang="en-US" sz="3200" b="1" dirty="0"/>
              <a:t>TASK 1 Classification Problem</a:t>
            </a:r>
          </a:p>
        </p:txBody>
      </p:sp>
      <p:pic>
        <p:nvPicPr>
          <p:cNvPr id="2" name="Picture 1" descr="A picture containing line, plot, diagram, text&#10;&#10;Description automatically generated">
            <a:extLst>
              <a:ext uri="{FF2B5EF4-FFF2-40B4-BE49-F238E27FC236}">
                <a16:creationId xmlns:a16="http://schemas.microsoft.com/office/drawing/2014/main" id="{BFB5B284-F280-8A6F-18CA-0EC64D1BA4E4}"/>
              </a:ext>
            </a:extLst>
          </p:cNvPr>
          <p:cNvPicPr>
            <a:picLocks noChangeAspect="1"/>
          </p:cNvPicPr>
          <p:nvPr/>
        </p:nvPicPr>
        <p:blipFill>
          <a:blip r:embed="rId2"/>
          <a:stretch>
            <a:fillRect/>
          </a:stretch>
        </p:blipFill>
        <p:spPr>
          <a:xfrm>
            <a:off x="6719299" y="725304"/>
            <a:ext cx="5339769" cy="3109876"/>
          </a:xfrm>
          <a:prstGeom prst="rect">
            <a:avLst/>
          </a:prstGeom>
        </p:spPr>
      </p:pic>
      <p:graphicFrame>
        <p:nvGraphicFramePr>
          <p:cNvPr id="3" name="Table 2">
            <a:extLst>
              <a:ext uri="{FF2B5EF4-FFF2-40B4-BE49-F238E27FC236}">
                <a16:creationId xmlns:a16="http://schemas.microsoft.com/office/drawing/2014/main" id="{9B9C57AE-EC26-175F-4FEF-B430317E1C43}"/>
              </a:ext>
            </a:extLst>
          </p:cNvPr>
          <p:cNvGraphicFramePr>
            <a:graphicFrameLocks noGrp="1"/>
          </p:cNvGraphicFramePr>
          <p:nvPr>
            <p:extLst>
              <p:ext uri="{D42A27DB-BD31-4B8C-83A1-F6EECF244321}">
                <p14:modId xmlns:p14="http://schemas.microsoft.com/office/powerpoint/2010/main" val="1456695967"/>
              </p:ext>
            </p:extLst>
          </p:nvPr>
        </p:nvGraphicFramePr>
        <p:xfrm>
          <a:off x="6801492" y="4209802"/>
          <a:ext cx="5257576" cy="1963360"/>
        </p:xfrm>
        <a:graphic>
          <a:graphicData uri="http://schemas.openxmlformats.org/drawingml/2006/table">
            <a:tbl>
              <a:tblPr firstRow="1" bandRow="1">
                <a:tableStyleId>{5C22544A-7EE6-4342-B048-85BDC9FD1C3A}</a:tableStyleId>
              </a:tblPr>
              <a:tblGrid>
                <a:gridCol w="1314394">
                  <a:extLst>
                    <a:ext uri="{9D8B030D-6E8A-4147-A177-3AD203B41FA5}">
                      <a16:colId xmlns:a16="http://schemas.microsoft.com/office/drawing/2014/main" val="130095112"/>
                    </a:ext>
                  </a:extLst>
                </a:gridCol>
                <a:gridCol w="1314394">
                  <a:extLst>
                    <a:ext uri="{9D8B030D-6E8A-4147-A177-3AD203B41FA5}">
                      <a16:colId xmlns:a16="http://schemas.microsoft.com/office/drawing/2014/main" val="4012337331"/>
                    </a:ext>
                  </a:extLst>
                </a:gridCol>
                <a:gridCol w="1314394">
                  <a:extLst>
                    <a:ext uri="{9D8B030D-6E8A-4147-A177-3AD203B41FA5}">
                      <a16:colId xmlns:a16="http://schemas.microsoft.com/office/drawing/2014/main" val="3505475842"/>
                    </a:ext>
                  </a:extLst>
                </a:gridCol>
                <a:gridCol w="1314394">
                  <a:extLst>
                    <a:ext uri="{9D8B030D-6E8A-4147-A177-3AD203B41FA5}">
                      <a16:colId xmlns:a16="http://schemas.microsoft.com/office/drawing/2014/main" val="2846636382"/>
                    </a:ext>
                  </a:extLst>
                </a:gridCol>
              </a:tblGrid>
              <a:tr h="269241">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Variables</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ROC</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Sensitivity</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Specificity</a:t>
                      </a:r>
                    </a:p>
                  </a:txBody>
                  <a:tcPr marL="0" marR="0" marT="0" marB="0"/>
                </a:tc>
                <a:extLst>
                  <a:ext uri="{0D108BD9-81ED-4DB2-BD59-A6C34878D82A}">
                    <a16:rowId xmlns:a16="http://schemas.microsoft.com/office/drawing/2014/main" val="2968540554"/>
                  </a:ext>
                </a:extLst>
              </a:tr>
              <a:tr h="275744">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1</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0.6644</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0.6046</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0.6379 </a:t>
                      </a:r>
                    </a:p>
                  </a:txBody>
                  <a:tcPr marL="0" marR="0" marT="0" marB="0"/>
                </a:tc>
                <a:extLst>
                  <a:ext uri="{0D108BD9-81ED-4DB2-BD59-A6C34878D82A}">
                    <a16:rowId xmlns:a16="http://schemas.microsoft.com/office/drawing/2014/main" val="1325508661"/>
                  </a:ext>
                </a:extLst>
              </a:tr>
              <a:tr h="275744">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5</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0.7618</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0.7078</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0.7018</a:t>
                      </a:r>
                    </a:p>
                  </a:txBody>
                  <a:tcPr marL="0" marR="0" marT="0" marB="0"/>
                </a:tc>
                <a:extLst>
                  <a:ext uri="{0D108BD9-81ED-4DB2-BD59-A6C34878D82A}">
                    <a16:rowId xmlns:a16="http://schemas.microsoft.com/office/drawing/2014/main" val="3206865395"/>
                  </a:ext>
                </a:extLst>
              </a:tr>
              <a:tr h="274933">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10</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0.8145</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0.7182 </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0.7471 </a:t>
                      </a:r>
                    </a:p>
                  </a:txBody>
                  <a:tcPr marL="0" marR="0" marT="0" marB="0"/>
                </a:tc>
                <a:extLst>
                  <a:ext uri="{0D108BD9-81ED-4DB2-BD59-A6C34878D82A}">
                    <a16:rowId xmlns:a16="http://schemas.microsoft.com/office/drawing/2014/main" val="1076194609"/>
                  </a:ext>
                </a:extLst>
              </a:tr>
              <a:tr h="275744">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25</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0.8279</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0.7724</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0.7446</a:t>
                      </a:r>
                    </a:p>
                  </a:txBody>
                  <a:tcPr marL="0" marR="0" marT="0" marB="0"/>
                </a:tc>
                <a:extLst>
                  <a:ext uri="{0D108BD9-81ED-4DB2-BD59-A6C34878D82A}">
                    <a16:rowId xmlns:a16="http://schemas.microsoft.com/office/drawing/2014/main" val="2057680794"/>
                  </a:ext>
                </a:extLst>
              </a:tr>
              <a:tr h="275744">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50</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0.7621</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0.7259</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0.7388</a:t>
                      </a:r>
                    </a:p>
                  </a:txBody>
                  <a:tcPr marL="0" marR="0" marT="0" marB="0"/>
                </a:tc>
                <a:extLst>
                  <a:ext uri="{0D108BD9-81ED-4DB2-BD59-A6C34878D82A}">
                    <a16:rowId xmlns:a16="http://schemas.microsoft.com/office/drawing/2014/main" val="3375327657"/>
                  </a:ext>
                </a:extLst>
              </a:tr>
              <a:tr h="275744">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100</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0.6688</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0.6622</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0.5979 </a:t>
                      </a:r>
                    </a:p>
                  </a:txBody>
                  <a:tcPr marL="0" marR="0" marT="0" marB="0"/>
                </a:tc>
                <a:extLst>
                  <a:ext uri="{0D108BD9-81ED-4DB2-BD59-A6C34878D82A}">
                    <a16:rowId xmlns:a16="http://schemas.microsoft.com/office/drawing/2014/main" val="3892617364"/>
                  </a:ext>
                </a:extLst>
              </a:tr>
            </a:tbl>
          </a:graphicData>
        </a:graphic>
      </p:graphicFrame>
      <p:sp>
        <p:nvSpPr>
          <p:cNvPr id="4" name="TextBox 3">
            <a:extLst>
              <a:ext uri="{FF2B5EF4-FFF2-40B4-BE49-F238E27FC236}">
                <a16:creationId xmlns:a16="http://schemas.microsoft.com/office/drawing/2014/main" id="{0366A9ED-A662-DF0C-C8FF-BBA666A525F5}"/>
              </a:ext>
            </a:extLst>
          </p:cNvPr>
          <p:cNvSpPr txBox="1"/>
          <p:nvPr/>
        </p:nvSpPr>
        <p:spPr>
          <a:xfrm>
            <a:off x="8219570" y="3873674"/>
            <a:ext cx="2304349" cy="338554"/>
          </a:xfrm>
          <a:prstGeom prst="rect">
            <a:avLst/>
          </a:prstGeom>
          <a:noFill/>
        </p:spPr>
        <p:txBody>
          <a:bodyPr wrap="none" rtlCol="0">
            <a:spAutoFit/>
          </a:bodyPr>
          <a:lstStyle/>
          <a:p>
            <a:r>
              <a:rPr lang="en-US" sz="1600" dirty="0"/>
              <a:t>Table 1. RFE performance</a:t>
            </a:r>
          </a:p>
        </p:txBody>
      </p:sp>
    </p:spTree>
    <p:extLst>
      <p:ext uri="{BB962C8B-B14F-4D97-AF65-F5344CB8AC3E}">
        <p14:creationId xmlns:p14="http://schemas.microsoft.com/office/powerpoint/2010/main" val="165940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05</a:t>
              </a:r>
            </a:p>
          </p:txBody>
        </p:sp>
      </p:grpSp>
      <p:sp>
        <p:nvSpPr>
          <p:cNvPr id="12" name="TextBox 11">
            <a:extLst>
              <a:ext uri="{FF2B5EF4-FFF2-40B4-BE49-F238E27FC236}">
                <a16:creationId xmlns:a16="http://schemas.microsoft.com/office/drawing/2014/main" id="{101756FB-6B1F-9091-C8E4-B0D9E44CB25B}"/>
              </a:ext>
            </a:extLst>
          </p:cNvPr>
          <p:cNvSpPr txBox="1"/>
          <p:nvPr/>
        </p:nvSpPr>
        <p:spPr>
          <a:xfrm>
            <a:off x="236305" y="685799"/>
            <a:ext cx="6852864" cy="5035353"/>
          </a:xfrm>
          <a:prstGeom prst="rect">
            <a:avLst/>
          </a:prstGeom>
          <a:noFill/>
        </p:spPr>
        <p:txBody>
          <a:bodyPr wrap="square">
            <a:spAutoFit/>
          </a:bodyPr>
          <a:lstStyle/>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Let’s built a classification model grid to measure the performance of all the feature selection models at multiple thresholds.</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We added the RFE model suggested to use the 25 variables.</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Added correlation removal with thresholds of 0.6, 0.7, 0.8.</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Also applied PCA with thresholds 0.75, 0.8, 0.85, 0.9, 0.95.</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The entire model grid is trained using 10-fold repeated cross validation.</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All models are analyzed according to the area under the AUC.</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Table. shows the results with respect to AUC/ROC.</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From the results, it is seen that the Logistic Regression model that    gives the best median scores, achieves AUC = 0.9531250 and MCC = 0.7638 with a PCA threshold of 0.80.</a:t>
            </a:r>
          </a:p>
        </p:txBody>
      </p:sp>
      <p:sp>
        <p:nvSpPr>
          <p:cNvPr id="14" name="TextBox 13">
            <a:extLst>
              <a:ext uri="{FF2B5EF4-FFF2-40B4-BE49-F238E27FC236}">
                <a16:creationId xmlns:a16="http://schemas.microsoft.com/office/drawing/2014/main" id="{781FE6BE-4214-04B5-A2FC-C0C88CBE60EF}"/>
              </a:ext>
            </a:extLst>
          </p:cNvPr>
          <p:cNvSpPr txBox="1"/>
          <p:nvPr/>
        </p:nvSpPr>
        <p:spPr>
          <a:xfrm>
            <a:off x="120916" y="47348"/>
            <a:ext cx="7718266" cy="584775"/>
          </a:xfrm>
          <a:prstGeom prst="rect">
            <a:avLst/>
          </a:prstGeom>
          <a:noFill/>
        </p:spPr>
        <p:txBody>
          <a:bodyPr wrap="square">
            <a:spAutoFit/>
          </a:bodyPr>
          <a:lstStyle/>
          <a:p>
            <a:r>
              <a:rPr lang="en-US" sz="3200" b="1" dirty="0"/>
              <a:t>TASK 1 Classification Problem (Cont.)</a:t>
            </a:r>
          </a:p>
        </p:txBody>
      </p:sp>
      <p:graphicFrame>
        <p:nvGraphicFramePr>
          <p:cNvPr id="5" name="Table 4">
            <a:extLst>
              <a:ext uri="{FF2B5EF4-FFF2-40B4-BE49-F238E27FC236}">
                <a16:creationId xmlns:a16="http://schemas.microsoft.com/office/drawing/2014/main" id="{7AB1C61D-2456-2BF8-CC6B-B3C8E370519C}"/>
              </a:ext>
            </a:extLst>
          </p:cNvPr>
          <p:cNvGraphicFramePr>
            <a:graphicFrameLocks noGrp="1"/>
          </p:cNvGraphicFramePr>
          <p:nvPr>
            <p:extLst>
              <p:ext uri="{D42A27DB-BD31-4B8C-83A1-F6EECF244321}">
                <p14:modId xmlns:p14="http://schemas.microsoft.com/office/powerpoint/2010/main" val="65881103"/>
              </p:ext>
            </p:extLst>
          </p:nvPr>
        </p:nvGraphicFramePr>
        <p:xfrm>
          <a:off x="7623424" y="1231790"/>
          <a:ext cx="4078842" cy="4416991"/>
        </p:xfrm>
        <a:graphic>
          <a:graphicData uri="http://schemas.openxmlformats.org/drawingml/2006/table">
            <a:tbl>
              <a:tblPr firstRow="1" bandRow="1">
                <a:tableStyleId>{5C22544A-7EE6-4342-B048-85BDC9FD1C3A}</a:tableStyleId>
              </a:tblPr>
              <a:tblGrid>
                <a:gridCol w="1359614">
                  <a:extLst>
                    <a:ext uri="{9D8B030D-6E8A-4147-A177-3AD203B41FA5}">
                      <a16:colId xmlns:a16="http://schemas.microsoft.com/office/drawing/2014/main" val="4079172970"/>
                    </a:ext>
                  </a:extLst>
                </a:gridCol>
                <a:gridCol w="1359614">
                  <a:extLst>
                    <a:ext uri="{9D8B030D-6E8A-4147-A177-3AD203B41FA5}">
                      <a16:colId xmlns:a16="http://schemas.microsoft.com/office/drawing/2014/main" val="1448385517"/>
                    </a:ext>
                  </a:extLst>
                </a:gridCol>
                <a:gridCol w="1359614">
                  <a:extLst>
                    <a:ext uri="{9D8B030D-6E8A-4147-A177-3AD203B41FA5}">
                      <a16:colId xmlns:a16="http://schemas.microsoft.com/office/drawing/2014/main" val="3007617457"/>
                    </a:ext>
                  </a:extLst>
                </a:gridCol>
              </a:tblGrid>
              <a:tr h="416258">
                <a:tc>
                  <a:txBody>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Feature Selection</a:t>
                      </a:r>
                    </a:p>
                  </a:txBody>
                  <a:tcPr marL="9525" marR="9525" marT="9525" marB="0"/>
                </a:tc>
                <a:tc>
                  <a:txBody>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AUC</a:t>
                      </a:r>
                    </a:p>
                  </a:txBody>
                  <a:tcPr marL="9525" marR="9525" marT="9525" marB="0"/>
                </a:tc>
                <a:tc>
                  <a:txBody>
                    <a:bodyPr/>
                    <a:lstStyle/>
                    <a:p>
                      <a:pPr marL="0" marR="0" algn="ctr">
                        <a:lnSpc>
                          <a:spcPct val="107000"/>
                        </a:lnSpc>
                        <a:spcBef>
                          <a:spcPts val="0"/>
                        </a:spcBef>
                        <a:spcAft>
                          <a:spcPts val="800"/>
                        </a:spcAft>
                      </a:pPr>
                      <a:r>
                        <a:rPr lang="en-US" sz="1800" kern="100">
                          <a:effectLst/>
                        </a:rPr>
                        <a:t>MCC</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extLst>
                  <a:ext uri="{0D108BD9-81ED-4DB2-BD59-A6C34878D82A}">
                    <a16:rowId xmlns:a16="http://schemas.microsoft.com/office/drawing/2014/main" val="787514077"/>
                  </a:ext>
                </a:extLst>
              </a:tr>
              <a:tr h="426052">
                <a:tc>
                  <a:txBody>
                    <a:bodyPr/>
                    <a:lstStyle/>
                    <a:p>
                      <a:pPr marL="0" marR="0" algn="ctr">
                        <a:lnSpc>
                          <a:spcPct val="107000"/>
                        </a:lnSpc>
                        <a:spcBef>
                          <a:spcPts val="0"/>
                        </a:spcBef>
                        <a:spcAft>
                          <a:spcPts val="800"/>
                        </a:spcAft>
                      </a:pPr>
                      <a:r>
                        <a:rPr lang="en-US" sz="1800" kern="100" dirty="0">
                          <a:effectLst/>
                        </a:rPr>
                        <a:t>Corr 0.6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kern="100" dirty="0">
                          <a:effectLst/>
                        </a:rPr>
                        <a:t>0.7539062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kern="100" dirty="0">
                          <a:effectLst/>
                        </a:rPr>
                        <a:t>0.50819889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extLst>
                  <a:ext uri="{0D108BD9-81ED-4DB2-BD59-A6C34878D82A}">
                    <a16:rowId xmlns:a16="http://schemas.microsoft.com/office/drawing/2014/main" val="2002052755"/>
                  </a:ext>
                </a:extLst>
              </a:tr>
              <a:tr h="425073">
                <a:tc>
                  <a:txBody>
                    <a:bodyPr/>
                    <a:lstStyle/>
                    <a:p>
                      <a:pPr marL="0" marR="0" algn="ctr">
                        <a:lnSpc>
                          <a:spcPct val="107000"/>
                        </a:lnSpc>
                        <a:spcBef>
                          <a:spcPts val="0"/>
                        </a:spcBef>
                        <a:spcAft>
                          <a:spcPts val="800"/>
                        </a:spcAft>
                      </a:pPr>
                      <a:r>
                        <a:rPr lang="en-US" sz="1800" kern="100">
                          <a:effectLst/>
                        </a:rPr>
                        <a:t>Corr 0.7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kern="100">
                          <a:effectLst/>
                        </a:rPr>
                        <a:t>0.7569444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kern="100" dirty="0">
                          <a:effectLst/>
                        </a:rPr>
                        <a:t>0.41666667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extLst>
                  <a:ext uri="{0D108BD9-81ED-4DB2-BD59-A6C34878D82A}">
                    <a16:rowId xmlns:a16="http://schemas.microsoft.com/office/drawing/2014/main" val="2495883814"/>
                  </a:ext>
                </a:extLst>
              </a:tr>
              <a:tr h="426052">
                <a:tc>
                  <a:txBody>
                    <a:bodyPr/>
                    <a:lstStyle/>
                    <a:p>
                      <a:pPr marL="0" marR="0" algn="ctr">
                        <a:lnSpc>
                          <a:spcPct val="107000"/>
                        </a:lnSpc>
                        <a:spcBef>
                          <a:spcPts val="0"/>
                        </a:spcBef>
                        <a:spcAft>
                          <a:spcPts val="800"/>
                        </a:spcAft>
                      </a:pPr>
                      <a:r>
                        <a:rPr lang="en-US" sz="1800" kern="100">
                          <a:effectLst/>
                        </a:rPr>
                        <a:t>Corr 0.8</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kern="100">
                          <a:effectLst/>
                        </a:rPr>
                        <a:t>0.5295139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kern="100">
                          <a:effectLst/>
                        </a:rPr>
                        <a:t>0.05555556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extLst>
                  <a:ext uri="{0D108BD9-81ED-4DB2-BD59-A6C34878D82A}">
                    <a16:rowId xmlns:a16="http://schemas.microsoft.com/office/drawing/2014/main" val="881643825"/>
                  </a:ext>
                </a:extLst>
              </a:tr>
              <a:tr h="426052">
                <a:tc>
                  <a:txBody>
                    <a:bodyPr/>
                    <a:lstStyle/>
                    <a:p>
                      <a:pPr marL="0" marR="0" algn="ctr">
                        <a:lnSpc>
                          <a:spcPct val="107000"/>
                        </a:lnSpc>
                        <a:spcBef>
                          <a:spcPts val="0"/>
                        </a:spcBef>
                        <a:spcAft>
                          <a:spcPts val="800"/>
                        </a:spcAft>
                      </a:pPr>
                      <a:r>
                        <a:rPr lang="en-US" sz="1800" kern="100">
                          <a:effectLst/>
                        </a:rPr>
                        <a:t>PCA 0.75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kern="100" dirty="0">
                          <a:effectLst/>
                        </a:rPr>
                        <a:t>0.9531250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kern="100" dirty="0">
                          <a:effectLst/>
                        </a:rPr>
                        <a:t>0.75000000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extLst>
                  <a:ext uri="{0D108BD9-81ED-4DB2-BD59-A6C34878D82A}">
                    <a16:rowId xmlns:a16="http://schemas.microsoft.com/office/drawing/2014/main" val="582175635"/>
                  </a:ext>
                </a:extLst>
              </a:tr>
              <a:tr h="426052">
                <a:tc>
                  <a:txBody>
                    <a:bodyPr/>
                    <a:lstStyle/>
                    <a:p>
                      <a:pPr marL="0" marR="0" algn="ctr">
                        <a:lnSpc>
                          <a:spcPct val="107000"/>
                        </a:lnSpc>
                        <a:spcBef>
                          <a:spcPts val="0"/>
                        </a:spcBef>
                        <a:spcAft>
                          <a:spcPts val="800"/>
                        </a:spcAft>
                      </a:pPr>
                      <a:r>
                        <a:rPr lang="en-US" sz="1800" b="1" kern="100" dirty="0">
                          <a:effectLst/>
                        </a:rPr>
                        <a:t>PCA 0.8</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b="1" kern="100" dirty="0">
                          <a:effectLst/>
                        </a:rPr>
                        <a:t>0.9531250</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b="1" kern="100" dirty="0">
                          <a:effectLst/>
                        </a:rPr>
                        <a:t>0.76388889</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extLst>
                  <a:ext uri="{0D108BD9-81ED-4DB2-BD59-A6C34878D82A}">
                    <a16:rowId xmlns:a16="http://schemas.microsoft.com/office/drawing/2014/main" val="1318667582"/>
                  </a:ext>
                </a:extLst>
              </a:tr>
              <a:tr h="426052">
                <a:tc>
                  <a:txBody>
                    <a:bodyPr/>
                    <a:lstStyle/>
                    <a:p>
                      <a:pPr marL="0" marR="0" algn="ctr">
                        <a:lnSpc>
                          <a:spcPct val="107000"/>
                        </a:lnSpc>
                        <a:spcBef>
                          <a:spcPts val="0"/>
                        </a:spcBef>
                        <a:spcAft>
                          <a:spcPts val="800"/>
                        </a:spcAft>
                      </a:pPr>
                      <a:r>
                        <a:rPr lang="en-US" sz="1800" kern="100">
                          <a:effectLst/>
                        </a:rPr>
                        <a:t>PCA 0.85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kern="100">
                          <a:effectLst/>
                        </a:rPr>
                        <a:t>0.9375000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kern="100" dirty="0">
                          <a:effectLst/>
                        </a:rPr>
                        <a:t>0.75000000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extLst>
                  <a:ext uri="{0D108BD9-81ED-4DB2-BD59-A6C34878D82A}">
                    <a16:rowId xmlns:a16="http://schemas.microsoft.com/office/drawing/2014/main" val="390909499"/>
                  </a:ext>
                </a:extLst>
              </a:tr>
              <a:tr h="426052">
                <a:tc>
                  <a:txBody>
                    <a:bodyPr/>
                    <a:lstStyle/>
                    <a:p>
                      <a:pPr marL="0" marR="0" algn="ctr">
                        <a:lnSpc>
                          <a:spcPct val="107000"/>
                        </a:lnSpc>
                        <a:spcBef>
                          <a:spcPts val="0"/>
                        </a:spcBef>
                        <a:spcAft>
                          <a:spcPts val="800"/>
                        </a:spcAft>
                      </a:pPr>
                      <a:r>
                        <a:rPr lang="en-US" sz="1800" kern="100">
                          <a:effectLst/>
                        </a:rPr>
                        <a:t>PCA 0.90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kern="100">
                          <a:effectLst/>
                        </a:rPr>
                        <a:t>0.9153646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kern="100" dirty="0">
                          <a:effectLst/>
                        </a:rPr>
                        <a:t>0.63894619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extLst>
                  <a:ext uri="{0D108BD9-81ED-4DB2-BD59-A6C34878D82A}">
                    <a16:rowId xmlns:a16="http://schemas.microsoft.com/office/drawing/2014/main" val="480109465"/>
                  </a:ext>
                </a:extLst>
              </a:tr>
              <a:tr h="426052">
                <a:tc>
                  <a:txBody>
                    <a:bodyPr/>
                    <a:lstStyle/>
                    <a:p>
                      <a:pPr marL="0" marR="0" algn="ctr">
                        <a:lnSpc>
                          <a:spcPct val="107000"/>
                        </a:lnSpc>
                        <a:spcBef>
                          <a:spcPts val="0"/>
                        </a:spcBef>
                        <a:spcAft>
                          <a:spcPts val="800"/>
                        </a:spcAft>
                      </a:pPr>
                      <a:r>
                        <a:rPr lang="en-US" sz="1800" kern="100">
                          <a:effectLst/>
                        </a:rPr>
                        <a:t>PCA 0.95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kern="100">
                          <a:effectLst/>
                        </a:rPr>
                        <a:t>0.9487847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kern="100" dirty="0">
                          <a:effectLst/>
                        </a:rPr>
                        <a:t>0.76388889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extLst>
                  <a:ext uri="{0D108BD9-81ED-4DB2-BD59-A6C34878D82A}">
                    <a16:rowId xmlns:a16="http://schemas.microsoft.com/office/drawing/2014/main" val="2268853419"/>
                  </a:ext>
                </a:extLst>
              </a:tr>
              <a:tr h="426052">
                <a:tc>
                  <a:txBody>
                    <a:bodyPr/>
                    <a:lstStyle/>
                    <a:p>
                      <a:pPr marL="0" marR="0" algn="ctr">
                        <a:lnSpc>
                          <a:spcPct val="107000"/>
                        </a:lnSpc>
                        <a:spcBef>
                          <a:spcPts val="0"/>
                        </a:spcBef>
                        <a:spcAft>
                          <a:spcPts val="800"/>
                        </a:spcAft>
                      </a:pPr>
                      <a:r>
                        <a:rPr lang="en-US" sz="1800" kern="100">
                          <a:effectLst/>
                        </a:rPr>
                        <a:t>RFE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kern="100">
                          <a:effectLst/>
                        </a:rPr>
                        <a:t>0.9062500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1800" kern="100" dirty="0">
                          <a:effectLst/>
                        </a:rPr>
                        <a:t>0.62994079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extLst>
                  <a:ext uri="{0D108BD9-81ED-4DB2-BD59-A6C34878D82A}">
                    <a16:rowId xmlns:a16="http://schemas.microsoft.com/office/drawing/2014/main" val="2316065403"/>
                  </a:ext>
                </a:extLst>
              </a:tr>
            </a:tbl>
          </a:graphicData>
        </a:graphic>
      </p:graphicFrame>
      <p:sp>
        <p:nvSpPr>
          <p:cNvPr id="6" name="TextBox 5">
            <a:extLst>
              <a:ext uri="{FF2B5EF4-FFF2-40B4-BE49-F238E27FC236}">
                <a16:creationId xmlns:a16="http://schemas.microsoft.com/office/drawing/2014/main" id="{7240E3C6-6696-010C-8B4E-29A9233DBADF}"/>
              </a:ext>
            </a:extLst>
          </p:cNvPr>
          <p:cNvSpPr txBox="1"/>
          <p:nvPr/>
        </p:nvSpPr>
        <p:spPr>
          <a:xfrm>
            <a:off x="7546368" y="901906"/>
            <a:ext cx="4409327" cy="338554"/>
          </a:xfrm>
          <a:prstGeom prst="rect">
            <a:avLst/>
          </a:prstGeom>
          <a:noFill/>
        </p:spPr>
        <p:txBody>
          <a:bodyPr wrap="square" rtlCol="0">
            <a:spAutoFit/>
          </a:bodyPr>
          <a:lstStyle/>
          <a:p>
            <a:r>
              <a:rPr lang="en-US" sz="1600" dirty="0"/>
              <a:t>Table 2. Logistic Regression Performance on Task 1 </a:t>
            </a:r>
          </a:p>
        </p:txBody>
      </p:sp>
    </p:spTree>
    <p:extLst>
      <p:ext uri="{BB962C8B-B14F-4D97-AF65-F5344CB8AC3E}">
        <p14:creationId xmlns:p14="http://schemas.microsoft.com/office/powerpoint/2010/main" val="1291611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50831"/>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06</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Performance Analysis </a:t>
            </a:r>
            <a:r>
              <a:rPr lang="en-US" sz="3200" b="1" dirty="0">
                <a:latin typeface="Calibri" panose="020F0502020204030204" pitchFamily="34" charset="0"/>
                <a:ea typeface="Calibri" panose="020F0502020204030204" pitchFamily="34" charset="0"/>
                <a:cs typeface="Times New Roman" panose="02020603050405020304" pitchFamily="18" charset="0"/>
              </a:rPr>
              <a:t>on Task 1, 2 and 3</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29ECE58-7761-0ADC-6A23-B9D2C89CBB57}"/>
              </a:ext>
            </a:extLst>
          </p:cNvPr>
          <p:cNvSpPr txBox="1"/>
          <p:nvPr/>
        </p:nvSpPr>
        <p:spPr>
          <a:xfrm>
            <a:off x="386992" y="819866"/>
            <a:ext cx="11550722" cy="407035"/>
          </a:xfrm>
          <a:prstGeom prst="rect">
            <a:avLst/>
          </a:prstGeom>
          <a:noFill/>
        </p:spPr>
        <p:txBody>
          <a:bodyPr wrap="square">
            <a:spAutoFit/>
          </a:bodyPr>
          <a:lstStyle/>
          <a:p>
            <a:pPr marL="0" marR="0" algn="just">
              <a:lnSpc>
                <a:spcPct val="107000"/>
              </a:lnSpc>
              <a:spcBef>
                <a:spcPts val="0"/>
              </a:spcBef>
              <a:spcAft>
                <a:spcPts val="800"/>
              </a:spcAft>
            </a:pPr>
            <a:r>
              <a:rPr lang="en-US" sz="2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Task 1 Classification Results :</a:t>
            </a:r>
            <a:r>
              <a:rPr lang="en-US" sz="20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Alzheimer Disease vs. Control patients</a:t>
            </a:r>
          </a:p>
        </p:txBody>
      </p:sp>
      <p:graphicFrame>
        <p:nvGraphicFramePr>
          <p:cNvPr id="7" name="Table 6">
            <a:extLst>
              <a:ext uri="{FF2B5EF4-FFF2-40B4-BE49-F238E27FC236}">
                <a16:creationId xmlns:a16="http://schemas.microsoft.com/office/drawing/2014/main" id="{76213971-0F18-B9C1-4F6D-6DC6147FA074}"/>
              </a:ext>
            </a:extLst>
          </p:cNvPr>
          <p:cNvGraphicFramePr>
            <a:graphicFrameLocks noGrp="1"/>
          </p:cNvGraphicFramePr>
          <p:nvPr>
            <p:extLst>
              <p:ext uri="{D42A27DB-BD31-4B8C-83A1-F6EECF244321}">
                <p14:modId xmlns:p14="http://schemas.microsoft.com/office/powerpoint/2010/main" val="1152336005"/>
              </p:ext>
            </p:extLst>
          </p:nvPr>
        </p:nvGraphicFramePr>
        <p:xfrm>
          <a:off x="386992" y="1359817"/>
          <a:ext cx="11654320" cy="2015428"/>
        </p:xfrm>
        <a:graphic>
          <a:graphicData uri="http://schemas.openxmlformats.org/drawingml/2006/table">
            <a:tbl>
              <a:tblPr firstRow="1" bandRow="1">
                <a:tableStyleId>{5C22544A-7EE6-4342-B048-85BDC9FD1C3A}</a:tableStyleId>
              </a:tblPr>
              <a:tblGrid>
                <a:gridCol w="2330864">
                  <a:extLst>
                    <a:ext uri="{9D8B030D-6E8A-4147-A177-3AD203B41FA5}">
                      <a16:colId xmlns:a16="http://schemas.microsoft.com/office/drawing/2014/main" val="2517990935"/>
                    </a:ext>
                  </a:extLst>
                </a:gridCol>
                <a:gridCol w="2330864">
                  <a:extLst>
                    <a:ext uri="{9D8B030D-6E8A-4147-A177-3AD203B41FA5}">
                      <a16:colId xmlns:a16="http://schemas.microsoft.com/office/drawing/2014/main" val="3535523365"/>
                    </a:ext>
                  </a:extLst>
                </a:gridCol>
                <a:gridCol w="2330864">
                  <a:extLst>
                    <a:ext uri="{9D8B030D-6E8A-4147-A177-3AD203B41FA5}">
                      <a16:colId xmlns:a16="http://schemas.microsoft.com/office/drawing/2014/main" val="1817078390"/>
                    </a:ext>
                  </a:extLst>
                </a:gridCol>
                <a:gridCol w="2330864">
                  <a:extLst>
                    <a:ext uri="{9D8B030D-6E8A-4147-A177-3AD203B41FA5}">
                      <a16:colId xmlns:a16="http://schemas.microsoft.com/office/drawing/2014/main" val="1669186851"/>
                    </a:ext>
                  </a:extLst>
                </a:gridCol>
                <a:gridCol w="2330864">
                  <a:extLst>
                    <a:ext uri="{9D8B030D-6E8A-4147-A177-3AD203B41FA5}">
                      <a16:colId xmlns:a16="http://schemas.microsoft.com/office/drawing/2014/main" val="345100737"/>
                    </a:ext>
                  </a:extLst>
                </a:gridCol>
              </a:tblGrid>
              <a:tr h="646930">
                <a:tc>
                  <a:txBody>
                    <a:bodyPr/>
                    <a:lstStyle/>
                    <a:p>
                      <a:pPr marL="0" marR="0" algn="ctr">
                        <a:lnSpc>
                          <a:spcPct val="107000"/>
                        </a:lnSpc>
                        <a:spcBef>
                          <a:spcPts val="0"/>
                        </a:spcBef>
                        <a:spcAft>
                          <a:spcPts val="0"/>
                        </a:spcAft>
                      </a:pPr>
                      <a:r>
                        <a:rPr lang="en-US" sz="1800" dirty="0">
                          <a:effectLst/>
                          <a:latin typeface="+mn-lt"/>
                        </a:rPr>
                        <a:t>Model</a:t>
                      </a:r>
                      <a:endParaRPr lang="en-US" sz="1800" dirty="0">
                        <a:effectLst/>
                        <a:latin typeface="+mn-lt"/>
                        <a:ea typeface="Cambria" panose="02040503050406030204" pitchFamily="18" charset="0"/>
                        <a:cs typeface="Cambria" panose="02040503050406030204" pitchFamily="18" charset="0"/>
                      </a:endParaRP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Best feature selection method found</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Number of features/components used </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AUC</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MCC</a:t>
                      </a:r>
                    </a:p>
                  </a:txBody>
                  <a:tcPr marL="0" marR="0" marT="0" marB="0"/>
                </a:tc>
                <a:extLst>
                  <a:ext uri="{0D108BD9-81ED-4DB2-BD59-A6C34878D82A}">
                    <a16:rowId xmlns:a16="http://schemas.microsoft.com/office/drawing/2014/main" val="905343994"/>
                  </a:ext>
                </a:extLst>
              </a:tr>
              <a:tr h="503197">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Logistic Regression</a:t>
                      </a:r>
                    </a:p>
                  </a:txBody>
                  <a:tcPr marL="0" marR="0" marT="0" marB="0"/>
                </a:tc>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PCA Threshold 0.80</a:t>
                      </a:r>
                    </a:p>
                  </a:txBody>
                  <a:tcPr marL="0" marR="0" marT="0" marB="0"/>
                </a:tc>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15</a:t>
                      </a:r>
                    </a:p>
                  </a:txBody>
                  <a:tcPr marL="0" marR="0"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b="1" kern="100" dirty="0">
                          <a:effectLst/>
                          <a:latin typeface="+mn-lt"/>
                        </a:rPr>
                        <a:t>0.9531</a:t>
                      </a:r>
                      <a:endParaRPr lang="en-US" sz="1800" b="1" kern="100" dirty="0">
                        <a:effectLst/>
                        <a:latin typeface="+mn-lt"/>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800" dirty="0">
                        <a:effectLst/>
                        <a:latin typeface="+mn-lt"/>
                        <a:ea typeface="Cambria" panose="02040503050406030204" pitchFamily="18" charset="0"/>
                        <a:cs typeface="Cambria" panose="02040503050406030204" pitchFamily="18" charset="0"/>
                      </a:endParaRPr>
                    </a:p>
                  </a:txBody>
                  <a:tcPr marL="0" marR="0"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b="1" kern="100" dirty="0">
                          <a:effectLst/>
                          <a:latin typeface="+mn-lt"/>
                        </a:rPr>
                        <a:t>0.76388</a:t>
                      </a:r>
                      <a:endParaRPr lang="en-US" sz="1800" b="1" kern="100" dirty="0">
                        <a:effectLst/>
                        <a:latin typeface="+mn-lt"/>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800" dirty="0">
                        <a:effectLst/>
                        <a:latin typeface="+mn-lt"/>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695427236"/>
                  </a:ext>
                </a:extLst>
              </a:tr>
              <a:tr h="503197">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Random Forest</a:t>
                      </a:r>
                    </a:p>
                  </a:txBody>
                  <a:tcPr marL="0" marR="0" marT="0" marB="0"/>
                </a:tc>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Recursive Feature Elimination</a:t>
                      </a:r>
                    </a:p>
                  </a:txBody>
                  <a:tcPr marL="0" marR="0" marT="0" marB="0"/>
                </a:tc>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10</a:t>
                      </a:r>
                    </a:p>
                  </a:txBody>
                  <a:tcPr marL="0" marR="0" marT="0" marB="0"/>
                </a:tc>
                <a:tc>
                  <a:txBody>
                    <a:bodyPr/>
                    <a:lstStyle/>
                    <a:p>
                      <a:pPr marL="0" marR="0" algn="ctr">
                        <a:lnSpc>
                          <a:spcPct val="107000"/>
                        </a:lnSpc>
                        <a:spcBef>
                          <a:spcPts val="0"/>
                        </a:spcBef>
                        <a:spcAft>
                          <a:spcPts val="0"/>
                        </a:spcAft>
                      </a:pPr>
                      <a:r>
                        <a:rPr lang="en-US" sz="1800" b="1" kern="1200" dirty="0">
                          <a:solidFill>
                            <a:schemeClr val="dk1"/>
                          </a:solidFill>
                          <a:effectLst/>
                          <a:latin typeface="+mn-lt"/>
                          <a:ea typeface="+mn-ea"/>
                          <a:cs typeface="+mn-cs"/>
                        </a:rPr>
                        <a:t>0.9492</a:t>
                      </a:r>
                      <a:endParaRPr lang="en-US" sz="1800" b="1" dirty="0">
                        <a:effectLst/>
                        <a:latin typeface="+mn-lt"/>
                        <a:ea typeface="Cambria" panose="02040503050406030204" pitchFamily="18" charset="0"/>
                        <a:cs typeface="Cambria" panose="02040503050406030204" pitchFamily="18" charset="0"/>
                      </a:endParaRPr>
                    </a:p>
                  </a:txBody>
                  <a:tcPr marL="0" marR="0" marT="0" marB="0"/>
                </a:tc>
                <a:tc>
                  <a:txBody>
                    <a:bodyPr/>
                    <a:lstStyle/>
                    <a:p>
                      <a:pPr marL="0" marR="0" algn="ctr">
                        <a:lnSpc>
                          <a:spcPct val="107000"/>
                        </a:lnSpc>
                        <a:spcBef>
                          <a:spcPts val="0"/>
                        </a:spcBef>
                        <a:spcAft>
                          <a:spcPts val="0"/>
                        </a:spcAft>
                      </a:pPr>
                      <a:r>
                        <a:rPr lang="en-US" sz="1800" b="1" kern="1200" dirty="0">
                          <a:solidFill>
                            <a:schemeClr val="dk1"/>
                          </a:solidFill>
                          <a:effectLst/>
                          <a:latin typeface="+mn-lt"/>
                          <a:ea typeface="+mn-ea"/>
                          <a:cs typeface="+mn-cs"/>
                        </a:rPr>
                        <a:t>0.77459</a:t>
                      </a:r>
                      <a:endParaRPr lang="en-US" sz="1800" b="1" dirty="0">
                        <a:effectLst/>
                        <a:latin typeface="+mn-lt"/>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248076325"/>
                  </a:ext>
                </a:extLst>
              </a:tr>
            </a:tbl>
          </a:graphicData>
        </a:graphic>
      </p:graphicFrame>
      <p:sp>
        <p:nvSpPr>
          <p:cNvPr id="5" name="TextBox 4">
            <a:extLst>
              <a:ext uri="{FF2B5EF4-FFF2-40B4-BE49-F238E27FC236}">
                <a16:creationId xmlns:a16="http://schemas.microsoft.com/office/drawing/2014/main" id="{3C5092AB-C79A-058A-C6B4-429B23C720F7}"/>
              </a:ext>
            </a:extLst>
          </p:cNvPr>
          <p:cNvSpPr txBox="1"/>
          <p:nvPr/>
        </p:nvSpPr>
        <p:spPr>
          <a:xfrm>
            <a:off x="386991" y="3415914"/>
            <a:ext cx="10400874" cy="407035"/>
          </a:xfrm>
          <a:prstGeom prst="rect">
            <a:avLst/>
          </a:prstGeom>
          <a:noFill/>
        </p:spPr>
        <p:txBody>
          <a:bodyPr wrap="square">
            <a:spAutoFit/>
          </a:bodyPr>
          <a:lstStyle/>
          <a:p>
            <a:pPr marL="0" marR="0" algn="just">
              <a:lnSpc>
                <a:spcPct val="107000"/>
              </a:lnSpc>
              <a:spcBef>
                <a:spcPts val="0"/>
              </a:spcBef>
              <a:spcAft>
                <a:spcPts val="800"/>
              </a:spcAft>
            </a:pPr>
            <a:r>
              <a:rPr lang="en-US" sz="2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Task 2 Classification Results:</a:t>
            </a:r>
            <a:r>
              <a:rPr lang="en-US" sz="20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Alzheimer Disease vs. Mild Cognitive Impairment patients</a:t>
            </a:r>
          </a:p>
        </p:txBody>
      </p:sp>
      <p:graphicFrame>
        <p:nvGraphicFramePr>
          <p:cNvPr id="6" name="Table 5">
            <a:extLst>
              <a:ext uri="{FF2B5EF4-FFF2-40B4-BE49-F238E27FC236}">
                <a16:creationId xmlns:a16="http://schemas.microsoft.com/office/drawing/2014/main" id="{C78AA06F-CCB9-C764-55C1-B01D8FFFB382}"/>
              </a:ext>
            </a:extLst>
          </p:cNvPr>
          <p:cNvGraphicFramePr>
            <a:graphicFrameLocks noGrp="1"/>
          </p:cNvGraphicFramePr>
          <p:nvPr>
            <p:extLst>
              <p:ext uri="{D42A27DB-BD31-4B8C-83A1-F6EECF244321}">
                <p14:modId xmlns:p14="http://schemas.microsoft.com/office/powerpoint/2010/main" val="4275396511"/>
              </p:ext>
            </p:extLst>
          </p:nvPr>
        </p:nvGraphicFramePr>
        <p:xfrm>
          <a:off x="386991" y="3960782"/>
          <a:ext cx="11654320" cy="2015428"/>
        </p:xfrm>
        <a:graphic>
          <a:graphicData uri="http://schemas.openxmlformats.org/drawingml/2006/table">
            <a:tbl>
              <a:tblPr firstRow="1" bandRow="1">
                <a:tableStyleId>{5C22544A-7EE6-4342-B048-85BDC9FD1C3A}</a:tableStyleId>
              </a:tblPr>
              <a:tblGrid>
                <a:gridCol w="2330864">
                  <a:extLst>
                    <a:ext uri="{9D8B030D-6E8A-4147-A177-3AD203B41FA5}">
                      <a16:colId xmlns:a16="http://schemas.microsoft.com/office/drawing/2014/main" val="2517990935"/>
                    </a:ext>
                  </a:extLst>
                </a:gridCol>
                <a:gridCol w="2330864">
                  <a:extLst>
                    <a:ext uri="{9D8B030D-6E8A-4147-A177-3AD203B41FA5}">
                      <a16:colId xmlns:a16="http://schemas.microsoft.com/office/drawing/2014/main" val="3535523365"/>
                    </a:ext>
                  </a:extLst>
                </a:gridCol>
                <a:gridCol w="2330864">
                  <a:extLst>
                    <a:ext uri="{9D8B030D-6E8A-4147-A177-3AD203B41FA5}">
                      <a16:colId xmlns:a16="http://schemas.microsoft.com/office/drawing/2014/main" val="1817078390"/>
                    </a:ext>
                  </a:extLst>
                </a:gridCol>
                <a:gridCol w="2330864">
                  <a:extLst>
                    <a:ext uri="{9D8B030D-6E8A-4147-A177-3AD203B41FA5}">
                      <a16:colId xmlns:a16="http://schemas.microsoft.com/office/drawing/2014/main" val="1669186851"/>
                    </a:ext>
                  </a:extLst>
                </a:gridCol>
                <a:gridCol w="2330864">
                  <a:extLst>
                    <a:ext uri="{9D8B030D-6E8A-4147-A177-3AD203B41FA5}">
                      <a16:colId xmlns:a16="http://schemas.microsoft.com/office/drawing/2014/main" val="345100737"/>
                    </a:ext>
                  </a:extLst>
                </a:gridCol>
              </a:tblGrid>
              <a:tr h="646930">
                <a:tc>
                  <a:txBody>
                    <a:bodyPr/>
                    <a:lstStyle/>
                    <a:p>
                      <a:pPr marL="0" marR="0" algn="ctr">
                        <a:lnSpc>
                          <a:spcPct val="107000"/>
                        </a:lnSpc>
                        <a:spcBef>
                          <a:spcPts val="0"/>
                        </a:spcBef>
                        <a:spcAft>
                          <a:spcPts val="0"/>
                        </a:spcAft>
                      </a:pPr>
                      <a:r>
                        <a:rPr lang="en-US" sz="1800" dirty="0">
                          <a:effectLst/>
                          <a:latin typeface="+mn-lt"/>
                        </a:rPr>
                        <a:t>Model</a:t>
                      </a:r>
                      <a:endParaRPr lang="en-US" sz="1800" dirty="0">
                        <a:effectLst/>
                        <a:latin typeface="+mn-lt"/>
                        <a:ea typeface="Cambria" panose="02040503050406030204" pitchFamily="18" charset="0"/>
                        <a:cs typeface="Cambria" panose="02040503050406030204" pitchFamily="18" charset="0"/>
                      </a:endParaRP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Best feature selection method found</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Number of features/components used </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AUC</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MCC</a:t>
                      </a:r>
                    </a:p>
                  </a:txBody>
                  <a:tcPr marL="0" marR="0" marT="0" marB="0"/>
                </a:tc>
                <a:extLst>
                  <a:ext uri="{0D108BD9-81ED-4DB2-BD59-A6C34878D82A}">
                    <a16:rowId xmlns:a16="http://schemas.microsoft.com/office/drawing/2014/main" val="905343994"/>
                  </a:ext>
                </a:extLst>
              </a:tr>
              <a:tr h="503197">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Logistic Regression</a:t>
                      </a:r>
                    </a:p>
                  </a:txBody>
                  <a:tcPr marL="0" marR="0" marT="0" marB="0"/>
                </a:tc>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PCA Threshold 0.85</a:t>
                      </a:r>
                    </a:p>
                  </a:txBody>
                  <a:tcPr marL="0" marR="0" marT="0" marB="0"/>
                </a:tc>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12</a:t>
                      </a:r>
                    </a:p>
                  </a:txBody>
                  <a:tcPr marL="0" marR="0"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0.80555</a:t>
                      </a:r>
                      <a:endParaRPr lang="en-US" sz="1800" b="1" kern="100" dirty="0">
                        <a:effectLst/>
                        <a:latin typeface="+mn-lt"/>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800" dirty="0">
                        <a:effectLst/>
                        <a:latin typeface="+mn-lt"/>
                        <a:ea typeface="Cambria" panose="02040503050406030204" pitchFamily="18" charset="0"/>
                        <a:cs typeface="Cambria" panose="02040503050406030204" pitchFamily="18" charset="0"/>
                      </a:endParaRPr>
                    </a:p>
                  </a:txBody>
                  <a:tcPr marL="0" marR="0"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b="1" kern="100" dirty="0">
                          <a:effectLst/>
                          <a:latin typeface="+mn-lt"/>
                          <a:ea typeface="Calibri" panose="020F0502020204030204" pitchFamily="34" charset="0"/>
                          <a:cs typeface="Times New Roman" panose="02020603050405020304" pitchFamily="18" charset="0"/>
                        </a:rPr>
                        <a:t>0.416666</a:t>
                      </a:r>
                    </a:p>
                    <a:p>
                      <a:pPr marL="0" marR="0" algn="ctr">
                        <a:lnSpc>
                          <a:spcPct val="107000"/>
                        </a:lnSpc>
                        <a:spcBef>
                          <a:spcPts val="0"/>
                        </a:spcBef>
                        <a:spcAft>
                          <a:spcPts val="0"/>
                        </a:spcAft>
                      </a:pPr>
                      <a:endParaRPr lang="en-US" sz="1800" dirty="0">
                        <a:effectLst/>
                        <a:latin typeface="+mn-lt"/>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695427236"/>
                  </a:ext>
                </a:extLst>
              </a:tr>
              <a:tr h="503197">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Random Forest</a:t>
                      </a:r>
                    </a:p>
                  </a:txBody>
                  <a:tcPr marL="0" marR="0" marT="0" marB="0"/>
                </a:tc>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Recursive Feature Elimination</a:t>
                      </a:r>
                    </a:p>
                  </a:txBody>
                  <a:tcPr marL="0" marR="0" marT="0" marB="0"/>
                </a:tc>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40</a:t>
                      </a:r>
                    </a:p>
                  </a:txBody>
                  <a:tcPr marL="0" marR="0" marT="0" marB="0"/>
                </a:tc>
                <a:tc>
                  <a:txBody>
                    <a:bodyPr/>
                    <a:lstStyle/>
                    <a:p>
                      <a:pPr marL="0" marR="0" algn="ctr">
                        <a:lnSpc>
                          <a:spcPct val="107000"/>
                        </a:lnSpc>
                        <a:spcBef>
                          <a:spcPts val="0"/>
                        </a:spcBef>
                        <a:spcAft>
                          <a:spcPts val="0"/>
                        </a:spcAft>
                      </a:pPr>
                      <a:r>
                        <a:rPr lang="en-US" sz="1800" b="1" kern="1200" dirty="0">
                          <a:solidFill>
                            <a:schemeClr val="dk1"/>
                          </a:solidFill>
                          <a:effectLst/>
                          <a:latin typeface="+mn-lt"/>
                          <a:ea typeface="+mn-ea"/>
                          <a:cs typeface="+mn-cs"/>
                        </a:rPr>
                        <a:t>0.7808</a:t>
                      </a:r>
                      <a:endParaRPr lang="en-US" sz="1800" b="1" dirty="0">
                        <a:effectLst/>
                        <a:latin typeface="+mn-lt"/>
                        <a:ea typeface="Cambria" panose="02040503050406030204" pitchFamily="18" charset="0"/>
                        <a:cs typeface="Cambria" panose="02040503050406030204" pitchFamily="18" charset="0"/>
                      </a:endParaRPr>
                    </a:p>
                  </a:txBody>
                  <a:tcPr marL="0" marR="0" marT="0" marB="0"/>
                </a:tc>
                <a:tc>
                  <a:txBody>
                    <a:bodyPr/>
                    <a:lstStyle/>
                    <a:p>
                      <a:pPr marL="0" marR="0" algn="ctr">
                        <a:lnSpc>
                          <a:spcPct val="107000"/>
                        </a:lnSpc>
                        <a:spcBef>
                          <a:spcPts val="0"/>
                        </a:spcBef>
                        <a:spcAft>
                          <a:spcPts val="0"/>
                        </a:spcAft>
                      </a:pPr>
                      <a:r>
                        <a:rPr lang="en-US" sz="1800" b="1" kern="1200" dirty="0">
                          <a:solidFill>
                            <a:schemeClr val="dk1"/>
                          </a:solidFill>
                          <a:effectLst/>
                          <a:latin typeface="+mn-lt"/>
                          <a:ea typeface="+mn-ea"/>
                          <a:cs typeface="+mn-cs"/>
                        </a:rPr>
                        <a:t>0.49959</a:t>
                      </a:r>
                      <a:endParaRPr lang="en-US" sz="1800" b="1" dirty="0">
                        <a:effectLst/>
                        <a:latin typeface="+mn-lt"/>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248076325"/>
                  </a:ext>
                </a:extLst>
              </a:tr>
            </a:tbl>
          </a:graphicData>
        </a:graphic>
      </p:graphicFrame>
    </p:spTree>
    <p:extLst>
      <p:ext uri="{BB962C8B-B14F-4D97-AF65-F5344CB8AC3E}">
        <p14:creationId xmlns:p14="http://schemas.microsoft.com/office/powerpoint/2010/main" val="182159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50831"/>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07</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Performance Analysis </a:t>
            </a:r>
            <a:r>
              <a:rPr lang="en-US" sz="3200" b="1" dirty="0">
                <a:latin typeface="Calibri" panose="020F0502020204030204" pitchFamily="34" charset="0"/>
                <a:ea typeface="Calibri" panose="020F0502020204030204" pitchFamily="34" charset="0"/>
                <a:cs typeface="Times New Roman" panose="02020603050405020304" pitchFamily="18" charset="0"/>
              </a:rPr>
              <a:t>on Task 1, 2 and 3 (Cont.)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29ECE58-7761-0ADC-6A23-B9D2C89CBB57}"/>
              </a:ext>
            </a:extLst>
          </p:cNvPr>
          <p:cNvSpPr txBox="1"/>
          <p:nvPr/>
        </p:nvSpPr>
        <p:spPr>
          <a:xfrm>
            <a:off x="386992" y="819866"/>
            <a:ext cx="11550722" cy="407035"/>
          </a:xfrm>
          <a:prstGeom prst="rect">
            <a:avLst/>
          </a:prstGeom>
          <a:noFill/>
        </p:spPr>
        <p:txBody>
          <a:bodyPr wrap="square">
            <a:spAutoFit/>
          </a:bodyPr>
          <a:lstStyle/>
          <a:p>
            <a:pPr marL="0" marR="0" algn="just">
              <a:lnSpc>
                <a:spcPct val="107000"/>
              </a:lnSpc>
              <a:spcBef>
                <a:spcPts val="0"/>
              </a:spcBef>
              <a:spcAft>
                <a:spcPts val="800"/>
              </a:spcAft>
            </a:pPr>
            <a:r>
              <a:rPr lang="en-US" sz="2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Task </a:t>
            </a:r>
            <a:r>
              <a:rPr lang="en-US" sz="2000"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3</a:t>
            </a:r>
            <a:r>
              <a:rPr lang="en-US" sz="2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Classification Results:</a:t>
            </a:r>
            <a:r>
              <a:rPr lang="en-US" sz="20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Mild Cognitive Impairment vs. Control patients </a:t>
            </a:r>
          </a:p>
        </p:txBody>
      </p:sp>
      <p:graphicFrame>
        <p:nvGraphicFramePr>
          <p:cNvPr id="7" name="Table 6">
            <a:extLst>
              <a:ext uri="{FF2B5EF4-FFF2-40B4-BE49-F238E27FC236}">
                <a16:creationId xmlns:a16="http://schemas.microsoft.com/office/drawing/2014/main" id="{76213971-0F18-B9C1-4F6D-6DC6147FA074}"/>
              </a:ext>
            </a:extLst>
          </p:cNvPr>
          <p:cNvGraphicFramePr>
            <a:graphicFrameLocks noGrp="1"/>
          </p:cNvGraphicFramePr>
          <p:nvPr>
            <p:extLst>
              <p:ext uri="{D42A27DB-BD31-4B8C-83A1-F6EECF244321}">
                <p14:modId xmlns:p14="http://schemas.microsoft.com/office/powerpoint/2010/main" val="2741179865"/>
              </p:ext>
            </p:extLst>
          </p:nvPr>
        </p:nvGraphicFramePr>
        <p:xfrm>
          <a:off x="386992" y="1359817"/>
          <a:ext cx="11654320" cy="2015428"/>
        </p:xfrm>
        <a:graphic>
          <a:graphicData uri="http://schemas.openxmlformats.org/drawingml/2006/table">
            <a:tbl>
              <a:tblPr firstRow="1" bandRow="1">
                <a:tableStyleId>{5C22544A-7EE6-4342-B048-85BDC9FD1C3A}</a:tableStyleId>
              </a:tblPr>
              <a:tblGrid>
                <a:gridCol w="2330864">
                  <a:extLst>
                    <a:ext uri="{9D8B030D-6E8A-4147-A177-3AD203B41FA5}">
                      <a16:colId xmlns:a16="http://schemas.microsoft.com/office/drawing/2014/main" val="2517990935"/>
                    </a:ext>
                  </a:extLst>
                </a:gridCol>
                <a:gridCol w="2330864">
                  <a:extLst>
                    <a:ext uri="{9D8B030D-6E8A-4147-A177-3AD203B41FA5}">
                      <a16:colId xmlns:a16="http://schemas.microsoft.com/office/drawing/2014/main" val="3535523365"/>
                    </a:ext>
                  </a:extLst>
                </a:gridCol>
                <a:gridCol w="2330864">
                  <a:extLst>
                    <a:ext uri="{9D8B030D-6E8A-4147-A177-3AD203B41FA5}">
                      <a16:colId xmlns:a16="http://schemas.microsoft.com/office/drawing/2014/main" val="1817078390"/>
                    </a:ext>
                  </a:extLst>
                </a:gridCol>
                <a:gridCol w="2330864">
                  <a:extLst>
                    <a:ext uri="{9D8B030D-6E8A-4147-A177-3AD203B41FA5}">
                      <a16:colId xmlns:a16="http://schemas.microsoft.com/office/drawing/2014/main" val="1669186851"/>
                    </a:ext>
                  </a:extLst>
                </a:gridCol>
                <a:gridCol w="2330864">
                  <a:extLst>
                    <a:ext uri="{9D8B030D-6E8A-4147-A177-3AD203B41FA5}">
                      <a16:colId xmlns:a16="http://schemas.microsoft.com/office/drawing/2014/main" val="345100737"/>
                    </a:ext>
                  </a:extLst>
                </a:gridCol>
              </a:tblGrid>
              <a:tr h="646930">
                <a:tc>
                  <a:txBody>
                    <a:bodyPr/>
                    <a:lstStyle/>
                    <a:p>
                      <a:pPr marL="0" marR="0" algn="ctr">
                        <a:lnSpc>
                          <a:spcPct val="107000"/>
                        </a:lnSpc>
                        <a:spcBef>
                          <a:spcPts val="0"/>
                        </a:spcBef>
                        <a:spcAft>
                          <a:spcPts val="0"/>
                        </a:spcAft>
                      </a:pPr>
                      <a:r>
                        <a:rPr lang="en-US" sz="1800" dirty="0">
                          <a:effectLst/>
                          <a:latin typeface="+mn-lt"/>
                        </a:rPr>
                        <a:t>Model</a:t>
                      </a:r>
                      <a:endParaRPr lang="en-US" sz="1800" dirty="0">
                        <a:effectLst/>
                        <a:latin typeface="+mn-lt"/>
                        <a:ea typeface="Cambria" panose="02040503050406030204" pitchFamily="18" charset="0"/>
                        <a:cs typeface="Cambria" panose="02040503050406030204" pitchFamily="18" charset="0"/>
                      </a:endParaRP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Best feature selection method found</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Number of features/components used </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AUC</a:t>
                      </a:r>
                    </a:p>
                  </a:txBody>
                  <a:tcPr marL="0" marR="0" marT="0" marB="0"/>
                </a:tc>
                <a:tc>
                  <a:txBody>
                    <a:bodyPr/>
                    <a:lstStyle/>
                    <a:p>
                      <a:pPr marL="0" marR="0" algn="ctr">
                        <a:lnSpc>
                          <a:spcPct val="107000"/>
                        </a:lnSpc>
                        <a:spcBef>
                          <a:spcPts val="0"/>
                        </a:spcBef>
                        <a:spcAft>
                          <a:spcPts val="0"/>
                        </a:spcAft>
                      </a:pPr>
                      <a:r>
                        <a:rPr lang="en-US" sz="1800" dirty="0">
                          <a:effectLst/>
                          <a:latin typeface="+mn-lt"/>
                          <a:ea typeface="Cambria" panose="02040503050406030204" pitchFamily="18" charset="0"/>
                          <a:cs typeface="Cambria" panose="02040503050406030204" pitchFamily="18" charset="0"/>
                        </a:rPr>
                        <a:t>MCC</a:t>
                      </a:r>
                    </a:p>
                  </a:txBody>
                  <a:tcPr marL="0" marR="0" marT="0" marB="0"/>
                </a:tc>
                <a:extLst>
                  <a:ext uri="{0D108BD9-81ED-4DB2-BD59-A6C34878D82A}">
                    <a16:rowId xmlns:a16="http://schemas.microsoft.com/office/drawing/2014/main" val="905343994"/>
                  </a:ext>
                </a:extLst>
              </a:tr>
              <a:tr h="503197">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Logistic Regression</a:t>
                      </a:r>
                    </a:p>
                  </a:txBody>
                  <a:tcPr marL="0" marR="0" marT="0" marB="0"/>
                </a:tc>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PCA Threshold 0.85</a:t>
                      </a:r>
                    </a:p>
                  </a:txBody>
                  <a:tcPr marL="0" marR="0" marT="0" marB="0"/>
                </a:tc>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16</a:t>
                      </a:r>
                    </a:p>
                  </a:txBody>
                  <a:tcPr marL="0" marR="0"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0.8888</a:t>
                      </a:r>
                      <a:endParaRPr lang="en-US" sz="1800" b="1" kern="100" dirty="0">
                        <a:effectLst/>
                        <a:latin typeface="+mn-lt"/>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800" dirty="0">
                        <a:effectLst/>
                        <a:latin typeface="+mn-lt"/>
                        <a:ea typeface="Cambria" panose="02040503050406030204" pitchFamily="18" charset="0"/>
                        <a:cs typeface="Cambria" panose="02040503050406030204" pitchFamily="18" charset="0"/>
                      </a:endParaRPr>
                    </a:p>
                  </a:txBody>
                  <a:tcPr marL="0" marR="0"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b="1" kern="100" dirty="0">
                          <a:effectLst/>
                          <a:latin typeface="+mn-lt"/>
                        </a:rPr>
                        <a:t>0.6017</a:t>
                      </a:r>
                      <a:endParaRPr lang="en-US" sz="1800" b="1" kern="100" dirty="0">
                        <a:effectLst/>
                        <a:latin typeface="+mn-lt"/>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800" dirty="0">
                        <a:effectLst/>
                        <a:latin typeface="+mn-lt"/>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695427236"/>
                  </a:ext>
                </a:extLst>
              </a:tr>
              <a:tr h="503197">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Random Forest</a:t>
                      </a:r>
                    </a:p>
                  </a:txBody>
                  <a:tcPr marL="0" marR="0" marT="0" marB="0"/>
                </a:tc>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Recursive Feature Elimination</a:t>
                      </a:r>
                    </a:p>
                  </a:txBody>
                  <a:tcPr marL="0" marR="0" marT="0" marB="0"/>
                </a:tc>
                <a:tc>
                  <a:txBody>
                    <a:bodyPr/>
                    <a:lstStyle/>
                    <a:p>
                      <a:pPr marL="0" marR="0" algn="ctr">
                        <a:lnSpc>
                          <a:spcPct val="107000"/>
                        </a:lnSpc>
                        <a:spcBef>
                          <a:spcPts val="0"/>
                        </a:spcBef>
                        <a:spcAft>
                          <a:spcPts val="0"/>
                        </a:spcAft>
                      </a:pPr>
                      <a:r>
                        <a:rPr lang="en-US" sz="1800" b="1" dirty="0">
                          <a:effectLst/>
                          <a:latin typeface="+mn-lt"/>
                          <a:ea typeface="Cambria" panose="02040503050406030204" pitchFamily="18" charset="0"/>
                          <a:cs typeface="Cambria" panose="02040503050406030204" pitchFamily="18" charset="0"/>
                        </a:rPr>
                        <a:t>10</a:t>
                      </a:r>
                    </a:p>
                  </a:txBody>
                  <a:tcPr marL="0" marR="0" marT="0" marB="0"/>
                </a:tc>
                <a:tc>
                  <a:txBody>
                    <a:bodyPr/>
                    <a:lstStyle/>
                    <a:p>
                      <a:pPr marL="0" marR="0" algn="ctr">
                        <a:lnSpc>
                          <a:spcPct val="107000"/>
                        </a:lnSpc>
                        <a:spcBef>
                          <a:spcPts val="0"/>
                        </a:spcBef>
                        <a:spcAft>
                          <a:spcPts val="0"/>
                        </a:spcAft>
                      </a:pPr>
                      <a:r>
                        <a:rPr lang="en-US" sz="1800" b="1" kern="1200" dirty="0">
                          <a:solidFill>
                            <a:schemeClr val="dk1"/>
                          </a:solidFill>
                          <a:effectLst/>
                          <a:latin typeface="+mn-lt"/>
                          <a:ea typeface="+mn-ea"/>
                          <a:cs typeface="+mn-cs"/>
                        </a:rPr>
                        <a:t>0.8750</a:t>
                      </a:r>
                      <a:endParaRPr lang="en-US" sz="1800" b="1" dirty="0">
                        <a:effectLst/>
                        <a:latin typeface="+mn-lt"/>
                        <a:ea typeface="Cambria" panose="02040503050406030204" pitchFamily="18" charset="0"/>
                        <a:cs typeface="Cambria" panose="02040503050406030204" pitchFamily="18" charset="0"/>
                      </a:endParaRPr>
                    </a:p>
                  </a:txBody>
                  <a:tcPr marL="0" marR="0" marT="0" marB="0"/>
                </a:tc>
                <a:tc>
                  <a:txBody>
                    <a:bodyPr/>
                    <a:lstStyle/>
                    <a:p>
                      <a:pPr marL="0" marR="0" algn="ctr">
                        <a:lnSpc>
                          <a:spcPct val="107000"/>
                        </a:lnSpc>
                        <a:spcBef>
                          <a:spcPts val="0"/>
                        </a:spcBef>
                        <a:spcAft>
                          <a:spcPts val="0"/>
                        </a:spcAft>
                      </a:pPr>
                      <a:r>
                        <a:rPr lang="en-US" sz="1800" b="1" kern="1200" dirty="0">
                          <a:solidFill>
                            <a:schemeClr val="dk1"/>
                          </a:solidFill>
                          <a:effectLst/>
                          <a:latin typeface="+mn-lt"/>
                          <a:ea typeface="+mn-ea"/>
                          <a:cs typeface="+mn-cs"/>
                        </a:rPr>
                        <a:t>0.5493</a:t>
                      </a:r>
                      <a:endParaRPr lang="en-US" sz="1800" b="1" dirty="0">
                        <a:effectLst/>
                        <a:latin typeface="+mn-lt"/>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248076325"/>
                  </a:ext>
                </a:extLst>
              </a:tr>
            </a:tbl>
          </a:graphicData>
        </a:graphic>
      </p:graphicFrame>
      <p:sp>
        <p:nvSpPr>
          <p:cNvPr id="12" name="TextBox 11">
            <a:extLst>
              <a:ext uri="{FF2B5EF4-FFF2-40B4-BE49-F238E27FC236}">
                <a16:creationId xmlns:a16="http://schemas.microsoft.com/office/drawing/2014/main" id="{0463C83C-86BC-D8FB-EFA8-97ECF453F876}"/>
              </a:ext>
            </a:extLst>
          </p:cNvPr>
          <p:cNvSpPr txBox="1"/>
          <p:nvPr/>
        </p:nvSpPr>
        <p:spPr>
          <a:xfrm>
            <a:off x="386991" y="3585682"/>
            <a:ext cx="11654319" cy="2308324"/>
          </a:xfrm>
          <a:prstGeom prst="rect">
            <a:avLst/>
          </a:prstGeom>
          <a:noFill/>
        </p:spPr>
        <p:txBody>
          <a:bodyPr wrap="square" rtlCol="0">
            <a:spAutoFit/>
          </a:bodyPr>
          <a:lstStyle/>
          <a:p>
            <a:r>
              <a:rPr lang="en-US" dirty="0">
                <a:ea typeface="Calibri" panose="020F0502020204030204" pitchFamily="34" charset="0"/>
                <a:cs typeface="Times New Roman" panose="02020603050405020304" pitchFamily="18" charset="0"/>
              </a:rPr>
              <a:t>•  </a:t>
            </a:r>
            <a:r>
              <a:rPr lang="en-US" dirty="0"/>
              <a:t>It is clearly seen from the results that the model that achieved the best Area under the curve / ROC is Logistic Regression with Principal Component Analysis that uses 15, 12, 16 features for the task 1, task 2, and task 3 respectively.</a:t>
            </a:r>
          </a:p>
          <a:p>
            <a:endParaRPr lang="en-US" dirty="0"/>
          </a:p>
          <a:p>
            <a:r>
              <a:rPr lang="en-US" dirty="0">
                <a:ea typeface="Calibri" panose="020F0502020204030204" pitchFamily="34" charset="0"/>
                <a:cs typeface="Times New Roman" panose="02020603050405020304" pitchFamily="18" charset="0"/>
              </a:rPr>
              <a:t>• </a:t>
            </a:r>
            <a:r>
              <a:rPr lang="en-US" dirty="0"/>
              <a:t>We test the accuracy of the best model i.e. Logistic Regression using all the samples in the training set from one hand and after removing the extreme data points from another. The results show that in Task 1, Task 2 and Task 3 removing the extreme data points does not change the results of the Logistic Regression model. </a:t>
            </a:r>
          </a:p>
          <a:p>
            <a:endParaRPr lang="en-US" dirty="0"/>
          </a:p>
          <a:p>
            <a:r>
              <a:rPr lang="en-US" dirty="0">
                <a:ea typeface="Calibri" panose="020F0502020204030204" pitchFamily="34" charset="0"/>
                <a:cs typeface="Times New Roman" panose="02020603050405020304" pitchFamily="18" charset="0"/>
              </a:rPr>
              <a:t>•  </a:t>
            </a:r>
            <a:r>
              <a:rPr lang="en-US" dirty="0"/>
              <a:t>The best model, Logistic Regression is used to predict the classes for the test datasets of task 1, task 2 and task 3.</a:t>
            </a:r>
          </a:p>
        </p:txBody>
      </p:sp>
    </p:spTree>
    <p:extLst>
      <p:ext uri="{BB962C8B-B14F-4D97-AF65-F5344CB8AC3E}">
        <p14:creationId xmlns:p14="http://schemas.microsoft.com/office/powerpoint/2010/main" val="266905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50831"/>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124" name="Picture 4" descr="Premium Vector | Thank you hand lettering on white background">
            <a:extLst>
              <a:ext uri="{FF2B5EF4-FFF2-40B4-BE49-F238E27FC236}">
                <a16:creationId xmlns:a16="http://schemas.microsoft.com/office/drawing/2014/main" id="{D0F72043-61CC-2389-1050-2F46C4E7B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725" y="729464"/>
            <a:ext cx="5962650" cy="522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033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1151</Words>
  <Application>Microsoft Office PowerPoint</Application>
  <PresentationFormat>Widescreen</PresentationFormat>
  <Paragraphs>194</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Imran Hossain</dc:creator>
  <cp:lastModifiedBy>Zain Amin</cp:lastModifiedBy>
  <cp:revision>259</cp:revision>
  <dcterms:created xsi:type="dcterms:W3CDTF">2022-11-19T18:49:38Z</dcterms:created>
  <dcterms:modified xsi:type="dcterms:W3CDTF">2023-05-16T23:28:17Z</dcterms:modified>
</cp:coreProperties>
</file>