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72" r:id="rId4"/>
    <p:sldId id="273" r:id="rId5"/>
    <p:sldId id="274" r:id="rId6"/>
    <p:sldId id="266" r:id="rId7"/>
    <p:sldId id="275"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93792" autoAdjust="0"/>
  </p:normalViewPr>
  <p:slideViewPr>
    <p:cSldViewPr snapToGrid="0">
      <p:cViewPr varScale="1">
        <p:scale>
          <a:sx n="62" d="100"/>
          <a:sy n="62" d="100"/>
        </p:scale>
        <p:origin x="7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001EC-879E-4378-AA55-43AA91A66AB7}" type="datetimeFigureOut">
              <a:rPr lang="en-US" smtClean="0"/>
              <a:t>5/28/2023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59DCB-4B93-4E41-8800-937756F63AC1}" type="slidenum">
              <a:rPr lang="en-US" smtClean="0"/>
              <a:t>‹#›</a:t>
            </a:fld>
            <a:endParaRPr lang="en-US"/>
          </a:p>
        </p:txBody>
      </p:sp>
    </p:spTree>
    <p:extLst>
      <p:ext uri="{BB962C8B-B14F-4D97-AF65-F5344CB8AC3E}">
        <p14:creationId xmlns:p14="http://schemas.microsoft.com/office/powerpoint/2010/main" val="230113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A59DCB-4B93-4E41-8800-937756F63AC1}" type="slidenum">
              <a:rPr lang="en-US" smtClean="0"/>
              <a:t>2</a:t>
            </a:fld>
            <a:endParaRPr lang="en-US"/>
          </a:p>
        </p:txBody>
      </p:sp>
    </p:spTree>
    <p:extLst>
      <p:ext uri="{BB962C8B-B14F-4D97-AF65-F5344CB8AC3E}">
        <p14:creationId xmlns:p14="http://schemas.microsoft.com/office/powerpoint/2010/main" val="178651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824D-C9E6-3BC4-D77B-64496F0051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5B505-5605-C2BA-379F-4D8ADBAC80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34D78B-1A30-A579-DD21-BD464CC56110}"/>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5" name="Footer Placeholder 4">
            <a:extLst>
              <a:ext uri="{FF2B5EF4-FFF2-40B4-BE49-F238E27FC236}">
                <a16:creationId xmlns:a16="http://schemas.microsoft.com/office/drawing/2014/main" id="{9BDD7773-2234-7BD6-B275-75BDE461B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98906-CD18-2585-035C-5BDED85652E2}"/>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16322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D2A9-9A9C-A8D2-57AA-D94D53F9D5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16B5E-0C44-B9F1-8DB2-F56D4AF32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B1E49-A088-89A6-AA22-35D92C7304A2}"/>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5" name="Footer Placeholder 4">
            <a:extLst>
              <a:ext uri="{FF2B5EF4-FFF2-40B4-BE49-F238E27FC236}">
                <a16:creationId xmlns:a16="http://schemas.microsoft.com/office/drawing/2014/main" id="{4EDF41FE-7076-4C69-6ACE-7C6C21198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60A1B-B5C9-54FE-2749-BE6C87EC776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84351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2DFD3-0B55-306D-328B-DD83186058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74050-4A03-4FFA-455A-B4C015BA5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1FD1B-AA07-1923-B45D-EF01841DC957}"/>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5" name="Footer Placeholder 4">
            <a:extLst>
              <a:ext uri="{FF2B5EF4-FFF2-40B4-BE49-F238E27FC236}">
                <a16:creationId xmlns:a16="http://schemas.microsoft.com/office/drawing/2014/main" id="{C83FDE81-A81C-6A4F-BF41-CE1DC2B44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E9C9A-BF7B-A52C-82FE-D697BA9F406F}"/>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97917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91D-364C-E43C-6A2F-7D2C6CC6A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86A86-D7A1-3D5D-9356-3AFC48B08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6DA09-9602-EA67-071B-7C75B68B4380}"/>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5" name="Footer Placeholder 4">
            <a:extLst>
              <a:ext uri="{FF2B5EF4-FFF2-40B4-BE49-F238E27FC236}">
                <a16:creationId xmlns:a16="http://schemas.microsoft.com/office/drawing/2014/main" id="{C3D70CA5-ACDB-5DD8-2277-35D15F54F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3B971-D9F0-0321-37D6-FD16C2459E80}"/>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03646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8A02-7285-F08F-DA31-6807A8374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C906B8-8A9E-C620-4CF6-22C2FDD2A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96783-F132-F785-2D11-BEF863178A41}"/>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5" name="Footer Placeholder 4">
            <a:extLst>
              <a:ext uri="{FF2B5EF4-FFF2-40B4-BE49-F238E27FC236}">
                <a16:creationId xmlns:a16="http://schemas.microsoft.com/office/drawing/2014/main" id="{441974CF-EBBC-7421-B83D-48D8F1BD3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70F9A-C239-39FF-4CCE-998DE4826575}"/>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55580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903C3-CFE8-5FB6-19E6-22CA11170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3AD47-2D33-427B-453C-D6255DABC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A1C387-82C1-7DA2-1DA4-1FEB85F70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4AFA7-0363-4447-27B5-6F8304D1B3E6}"/>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6" name="Footer Placeholder 5">
            <a:extLst>
              <a:ext uri="{FF2B5EF4-FFF2-40B4-BE49-F238E27FC236}">
                <a16:creationId xmlns:a16="http://schemas.microsoft.com/office/drawing/2014/main" id="{C678379A-ABAF-D342-6235-DC7C01E59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85322-BC09-2208-7445-CF4F4278DF6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429227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3742-A2C6-84E8-7A43-420535CDFE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4F2362-4B7E-7190-7805-F232B4CCA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286E4-B706-1950-BF20-78E7DF8FC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2803C-D178-9C75-7289-638BEB4D0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BE64D-D9C5-A4DB-7644-4C4B8274EA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0C9F6-117E-ECD5-C7A5-0D145809121A}"/>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8" name="Footer Placeholder 7">
            <a:extLst>
              <a:ext uri="{FF2B5EF4-FFF2-40B4-BE49-F238E27FC236}">
                <a16:creationId xmlns:a16="http://schemas.microsoft.com/office/drawing/2014/main" id="{C6A1930C-5122-71B6-6BF3-1D8CD4F6B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9FC68-C369-2CFE-58D3-1955AEC467B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758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554F-81C3-B749-620F-EA6FF06192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BDB3D0-3CC5-B2C5-2E2F-40ACA0EE79B4}"/>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4" name="Footer Placeholder 3">
            <a:extLst>
              <a:ext uri="{FF2B5EF4-FFF2-40B4-BE49-F238E27FC236}">
                <a16:creationId xmlns:a16="http://schemas.microsoft.com/office/drawing/2014/main" id="{019151CA-8FC6-7D7C-616E-9651EC03EB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5532A3-83E8-C327-0570-A7A88EC4CDB5}"/>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296492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BC68A-A258-8B3E-C783-003C852F8594}"/>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3" name="Footer Placeholder 2">
            <a:extLst>
              <a:ext uri="{FF2B5EF4-FFF2-40B4-BE49-F238E27FC236}">
                <a16:creationId xmlns:a16="http://schemas.microsoft.com/office/drawing/2014/main" id="{DA73FFC3-D514-3DEB-A116-E56401CB0A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78573B-67C9-48DB-22CD-DDA8757BB8CD}"/>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389214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5D39-0702-ECC5-5680-D93CC97DA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554DBF-9AF7-D0F4-7DEE-0F9C443E2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E80AA-7AB2-3C75-F4E6-8F41A44DC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29C1D-78C1-B45A-D624-6A785DA8EEEB}"/>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6" name="Footer Placeholder 5">
            <a:extLst>
              <a:ext uri="{FF2B5EF4-FFF2-40B4-BE49-F238E27FC236}">
                <a16:creationId xmlns:a16="http://schemas.microsoft.com/office/drawing/2014/main" id="{CE675432-CB3E-3592-E1C0-FF02454C4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5758B-4CAD-54B3-FBAC-CF3B5E92D62B}"/>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120316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717E-82E8-B1C1-229D-1E4FF8D499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EDF2E4-8D25-EFF6-FE14-09BB22B24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1B807C-03EC-78A0-B69B-B78E4A2C6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4D264-5C7A-8377-53EA-D82A1DDA605E}"/>
              </a:ext>
            </a:extLst>
          </p:cNvPr>
          <p:cNvSpPr>
            <a:spLocks noGrp="1"/>
          </p:cNvSpPr>
          <p:nvPr>
            <p:ph type="dt" sz="half" idx="10"/>
          </p:nvPr>
        </p:nvSpPr>
        <p:spPr/>
        <p:txBody>
          <a:bodyPr/>
          <a:lstStyle/>
          <a:p>
            <a:fld id="{7BBCCBB6-7A9E-4830-8274-696A1FB6F6ED}" type="datetimeFigureOut">
              <a:rPr lang="en-US" smtClean="0"/>
              <a:t>5/28/2023</a:t>
            </a:fld>
            <a:endParaRPr lang="en-US"/>
          </a:p>
        </p:txBody>
      </p:sp>
      <p:sp>
        <p:nvSpPr>
          <p:cNvPr id="6" name="Footer Placeholder 5">
            <a:extLst>
              <a:ext uri="{FF2B5EF4-FFF2-40B4-BE49-F238E27FC236}">
                <a16:creationId xmlns:a16="http://schemas.microsoft.com/office/drawing/2014/main" id="{830167C2-97F9-3057-3060-51D5FCFF1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74775-6C11-67A7-E661-0FCF4942A87F}"/>
              </a:ext>
            </a:extLst>
          </p:cNvPr>
          <p:cNvSpPr>
            <a:spLocks noGrp="1"/>
          </p:cNvSpPr>
          <p:nvPr>
            <p:ph type="sldNum" sz="quarter" idx="12"/>
          </p:nvPr>
        </p:nvSpPr>
        <p:spPr/>
        <p:txBody>
          <a:bodyPr/>
          <a:lstStyle/>
          <a:p>
            <a:fld id="{BF246A10-143C-4E02-AAF9-E97D942A9D38}" type="slidenum">
              <a:rPr lang="en-US" smtClean="0"/>
              <a:t>‹#›</a:t>
            </a:fld>
            <a:endParaRPr lang="en-US"/>
          </a:p>
        </p:txBody>
      </p:sp>
    </p:spTree>
    <p:extLst>
      <p:ext uri="{BB962C8B-B14F-4D97-AF65-F5344CB8AC3E}">
        <p14:creationId xmlns:p14="http://schemas.microsoft.com/office/powerpoint/2010/main" val="834074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C2D46-CAFB-64BC-7974-BD2EFB8BD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B7133F-A708-6AE1-DDCF-4C68576E9D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A93D5-6929-D65F-C2A8-9BC30D0D7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CCBB6-7A9E-4830-8274-696A1FB6F6ED}" type="datetimeFigureOut">
              <a:rPr lang="en-US" smtClean="0"/>
              <a:t>5/28/2023</a:t>
            </a:fld>
            <a:endParaRPr lang="en-US"/>
          </a:p>
        </p:txBody>
      </p:sp>
      <p:sp>
        <p:nvSpPr>
          <p:cNvPr id="5" name="Footer Placeholder 4">
            <a:extLst>
              <a:ext uri="{FF2B5EF4-FFF2-40B4-BE49-F238E27FC236}">
                <a16:creationId xmlns:a16="http://schemas.microsoft.com/office/drawing/2014/main" id="{15D9876D-B538-A3FE-D13A-307AF78E7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F2810-B0A4-D76C-2FC2-4E20FF2F3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6A10-143C-4E02-AAF9-E97D942A9D38}" type="slidenum">
              <a:rPr lang="en-US" smtClean="0"/>
              <a:t>‹#›</a:t>
            </a:fld>
            <a:endParaRPr lang="en-US"/>
          </a:p>
        </p:txBody>
      </p:sp>
    </p:spTree>
    <p:extLst>
      <p:ext uri="{BB962C8B-B14F-4D97-AF65-F5344CB8AC3E}">
        <p14:creationId xmlns:p14="http://schemas.microsoft.com/office/powerpoint/2010/main" val="3791046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01</a:t>
            </a:r>
          </a:p>
        </p:txBody>
      </p:sp>
      <p:sp>
        <p:nvSpPr>
          <p:cNvPr id="3" name="TextBox 2">
            <a:extLst>
              <a:ext uri="{FF2B5EF4-FFF2-40B4-BE49-F238E27FC236}">
                <a16:creationId xmlns:a16="http://schemas.microsoft.com/office/drawing/2014/main" id="{38CDF205-5953-DBF4-6414-78E1A1CC7A02}"/>
              </a:ext>
            </a:extLst>
          </p:cNvPr>
          <p:cNvSpPr txBox="1"/>
          <p:nvPr/>
        </p:nvSpPr>
        <p:spPr>
          <a:xfrm>
            <a:off x="75668" y="706840"/>
            <a:ext cx="5564844" cy="461665"/>
          </a:xfrm>
          <a:prstGeom prst="rect">
            <a:avLst/>
          </a:prstGeom>
          <a:noFill/>
        </p:spPr>
        <p:txBody>
          <a:bodyPr wrap="square" rtlCol="0">
            <a:spAutoFit/>
          </a:bodyPr>
          <a:lstStyle/>
          <a:p>
            <a:r>
              <a:rPr lang="en-US" sz="2400" b="1" dirty="0">
                <a:solidFill>
                  <a:schemeClr val="accent1">
                    <a:lumMod val="60000"/>
                    <a:lumOff val="40000"/>
                  </a:schemeClr>
                </a:solidFill>
              </a:rPr>
              <a:t>STATISTICAL LEARNING AND DATA MINING </a:t>
            </a:r>
          </a:p>
        </p:txBody>
      </p:sp>
      <p:sp>
        <p:nvSpPr>
          <p:cNvPr id="6" name="TextBox 5">
            <a:extLst>
              <a:ext uri="{FF2B5EF4-FFF2-40B4-BE49-F238E27FC236}">
                <a16:creationId xmlns:a16="http://schemas.microsoft.com/office/drawing/2014/main" id="{71F7A780-3977-3B1D-8F74-5134074E5F9A}"/>
              </a:ext>
            </a:extLst>
          </p:cNvPr>
          <p:cNvSpPr txBox="1"/>
          <p:nvPr/>
        </p:nvSpPr>
        <p:spPr>
          <a:xfrm>
            <a:off x="1043093" y="2512812"/>
            <a:ext cx="10105813" cy="830997"/>
          </a:xfrm>
          <a:prstGeom prst="rect">
            <a:avLst/>
          </a:prstGeom>
          <a:noFill/>
        </p:spPr>
        <p:txBody>
          <a:bodyPr wrap="square" rtlCol="0">
            <a:spAutoFit/>
          </a:bodyPr>
          <a:lstStyle/>
          <a:p>
            <a:pPr algn="ctr"/>
            <a:r>
              <a:rPr lang="en-US" sz="4800" dirty="0"/>
              <a:t>Regression Challenge</a:t>
            </a:r>
          </a:p>
        </p:txBody>
      </p:sp>
      <p:pic>
        <p:nvPicPr>
          <p:cNvPr id="8" name="Picture 2" descr="MAIA | Erasmus Mundus Joint Master Degree in MedicAl Imaging and  Applications">
            <a:extLst>
              <a:ext uri="{FF2B5EF4-FFF2-40B4-BE49-F238E27FC236}">
                <a16:creationId xmlns:a16="http://schemas.microsoft.com/office/drawing/2014/main" id="{42904023-89AC-6E93-7340-5FFAD8C91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56" y="6000750"/>
            <a:ext cx="2381250" cy="8572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CEE4FA3-5EDA-9E7B-CFE9-605C084B09C7}"/>
              </a:ext>
            </a:extLst>
          </p:cNvPr>
          <p:cNvSpPr txBox="1"/>
          <p:nvPr/>
        </p:nvSpPr>
        <p:spPr>
          <a:xfrm>
            <a:off x="1426583" y="4278819"/>
            <a:ext cx="6361228" cy="1169551"/>
          </a:xfrm>
          <a:prstGeom prst="rect">
            <a:avLst/>
          </a:prstGeom>
          <a:noFill/>
        </p:spPr>
        <p:txBody>
          <a:bodyPr wrap="square">
            <a:spAutoFit/>
          </a:bodyPr>
          <a:lstStyle/>
          <a:p>
            <a:r>
              <a:rPr lang="en-US" sz="2400" b="1" dirty="0">
                <a:solidFill>
                  <a:schemeClr val="accent1">
                    <a:lumMod val="60000"/>
                    <a:lumOff val="40000"/>
                  </a:schemeClr>
                </a:solidFill>
                <a:cs typeface="Times New Roman" panose="02020603050405020304" pitchFamily="18" charset="0"/>
              </a:rPr>
              <a:t>By </a:t>
            </a:r>
          </a:p>
          <a:p>
            <a:r>
              <a:rPr lang="en-US" sz="2400" dirty="0">
                <a:cs typeface="Times New Roman" panose="02020603050405020304" pitchFamily="18" charset="0"/>
              </a:rPr>
              <a:t>MUHAMMAD ZAIN AMIN</a:t>
            </a:r>
          </a:p>
          <a:p>
            <a:endParaRPr lang="en-US" sz="800" dirty="0">
              <a:cs typeface="Times New Roman" panose="02020603050405020304" pitchFamily="18" charset="0"/>
            </a:endParaRPr>
          </a:p>
          <a:p>
            <a:r>
              <a:rPr lang="pt-BR" sz="1400" dirty="0">
                <a:effectLst/>
                <a:latin typeface="Arial" panose="020B0604020202020204" pitchFamily="34" charset="0"/>
              </a:rPr>
              <a:t>U N I V E R S I T Y  O F  C A S S I N O   A N D   S O U T H E R N   L A Z I O</a:t>
            </a:r>
            <a:endParaRPr lang="en-US" sz="1400" dirty="0">
              <a:cs typeface="Times New Roman" panose="02020603050405020304" pitchFamily="18" charset="0"/>
            </a:endParaRPr>
          </a:p>
        </p:txBody>
      </p:sp>
      <p:pic>
        <p:nvPicPr>
          <p:cNvPr id="1026" name="Picture 2" descr="Home - Università degli studi di Cassino e del Lazio Meridionale">
            <a:extLst>
              <a:ext uri="{FF2B5EF4-FFF2-40B4-BE49-F238E27FC236}">
                <a16:creationId xmlns:a16="http://schemas.microsoft.com/office/drawing/2014/main" id="{B9B8B275-C4FB-7100-76FA-23EE87BA3C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6698" y="35464"/>
            <a:ext cx="1804416" cy="180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02</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219181" y="855434"/>
            <a:ext cx="8298095" cy="5393015"/>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Times New Roman" panose="02020603050405020304" pitchFamily="18" charset="0"/>
              </a:rPr>
              <a:t>The initial stage of the challenge involves examining the datasets. Here's a brief overview of the summarized outcomes:</a:t>
            </a:r>
          </a:p>
          <a:p>
            <a:pPr algn="just"/>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b="1" dirty="0">
                <a:latin typeface="Calibri" panose="020F0502020204030204" pitchFamily="34" charset="0"/>
                <a:ea typeface="Calibri" panose="020F0502020204030204" pitchFamily="34" charset="0"/>
                <a:cs typeface="Times New Roman" panose="02020603050405020304" pitchFamily="18" charset="0"/>
              </a:rPr>
              <a:t>Missing Values</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first checked the missing values in both the train and test sets and didn’t find any missing values in either of the sets.</a:t>
            </a:r>
          </a:p>
          <a:p>
            <a:pPr algn="just">
              <a:lnSpc>
                <a:spcPct val="150000"/>
              </a:lnSpc>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Predictors with Outliers: -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found outliers in the v8 and v9 predictors on specific rows in the training set.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Rows with outliers: 1, 182, 277, 517, 568, 810, 898, 940.</a:t>
            </a: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b="1" kern="100" dirty="0">
                <a:latin typeface="Calibri" panose="020F0502020204030204" pitchFamily="34" charset="0"/>
                <a:ea typeface="Calibri" panose="020F0502020204030204" pitchFamily="34" charset="0"/>
                <a:cs typeface="Times New Roman" panose="02020603050405020304" pitchFamily="18" charset="0"/>
              </a:rPr>
              <a:t>Train and Test Sets Observations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50000"/>
              </a:lnSpc>
            </a:pPr>
            <a:r>
              <a:rPr lang="en-US" sz="1800" dirty="0">
                <a:latin typeface="Calibri" panose="020F0502020204030204" pitchFamily="34" charset="0"/>
                <a:ea typeface="Calibri" panose="020F0502020204030204" pitchFamily="34" charset="0"/>
                <a:cs typeface="Times New Roman" panose="02020603050405020304" pitchFamily="18" charset="0"/>
              </a:rPr>
              <a:t>◦ Total number of observations in the training set -&gt; 1000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a:t>
            </a:r>
            <a:r>
              <a:rPr lang="en-US" kern="100" dirty="0">
                <a:latin typeface="Calibri" panose="020F0502020204030204" pitchFamily="34" charset="0"/>
                <a:ea typeface="Calibri" panose="020F0502020204030204" pitchFamily="34" charset="0"/>
                <a:cs typeface="Times New Roman" panose="02020603050405020304" pitchFamily="18" charset="0"/>
              </a:rPr>
              <a:t> Total number of observations in the testing set -&gt; 100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10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7" y="47348"/>
            <a:ext cx="3764280" cy="584775"/>
          </a:xfrm>
          <a:prstGeom prst="rect">
            <a:avLst/>
          </a:prstGeom>
          <a:noFill/>
        </p:spPr>
        <p:txBody>
          <a:bodyPr wrap="square">
            <a:spAutoFit/>
          </a:bodyPr>
          <a:lstStyle/>
          <a:p>
            <a:r>
              <a:rPr lang="en-US" sz="3200" b="1" dirty="0"/>
              <a:t>DATA ANALYSIS</a:t>
            </a:r>
          </a:p>
        </p:txBody>
      </p:sp>
      <p:pic>
        <p:nvPicPr>
          <p:cNvPr id="3" name="Picture 2" descr="A picture containing text, screenshot, diagram, rectangle&#10;&#10;Description automatically generated">
            <a:extLst>
              <a:ext uri="{FF2B5EF4-FFF2-40B4-BE49-F238E27FC236}">
                <a16:creationId xmlns:a16="http://schemas.microsoft.com/office/drawing/2014/main" id="{7FB249B0-F578-BFA5-C481-4C4DC3DDF6A8}"/>
              </a:ext>
            </a:extLst>
          </p:cNvPr>
          <p:cNvPicPr>
            <a:picLocks noChangeAspect="1"/>
          </p:cNvPicPr>
          <p:nvPr/>
        </p:nvPicPr>
        <p:blipFill>
          <a:blip r:embed="rId3"/>
          <a:stretch>
            <a:fillRect/>
          </a:stretch>
        </p:blipFill>
        <p:spPr>
          <a:xfrm>
            <a:off x="8517276" y="1197202"/>
            <a:ext cx="3591067" cy="3234864"/>
          </a:xfrm>
          <a:prstGeom prst="rect">
            <a:avLst/>
          </a:prstGeom>
        </p:spPr>
      </p:pic>
    </p:spTree>
    <p:extLst>
      <p:ext uri="{BB962C8B-B14F-4D97-AF65-F5344CB8AC3E}">
        <p14:creationId xmlns:p14="http://schemas.microsoft.com/office/powerpoint/2010/main" val="230252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03</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96259" y="738152"/>
            <a:ext cx="5442306" cy="5616922"/>
          </a:xfrm>
          <a:prstGeom prst="rect">
            <a:avLst/>
          </a:prstGeom>
          <a:noFill/>
        </p:spPr>
        <p:txBody>
          <a:bodyPr wrap="square">
            <a:spAutoFit/>
          </a:bodyPr>
          <a:lstStyle/>
          <a:p>
            <a:pPr marL="342900" indent="-342900" algn="just">
              <a:buFont typeface="Arial" panose="020B0604020202020204" pitchFamily="34" charset="0"/>
              <a:buChar char="•"/>
            </a:pPr>
            <a:r>
              <a:rPr lang="en-US" sz="1600" b="1" dirty="0">
                <a:ea typeface="Calibri" panose="020F0502020204030204" pitchFamily="34" charset="0"/>
                <a:cs typeface="Times New Roman" panose="02020603050405020304" pitchFamily="18" charset="0"/>
              </a:rPr>
              <a:t>Data Preprocessing</a:t>
            </a:r>
            <a:endParaRPr lang="en-US" sz="1000" b="1" dirty="0">
              <a:ea typeface="Calibri" panose="020F0502020204030204" pitchFamily="34" charset="0"/>
              <a:cs typeface="Times New Roman" panose="02020603050405020304" pitchFamily="18" charset="0"/>
            </a:endParaRPr>
          </a:p>
          <a:p>
            <a:pPr algn="just"/>
            <a:endParaRPr lang="en-US" sz="800" b="1" dirty="0">
              <a:ea typeface="Calibri" panose="020F0502020204030204" pitchFamily="34" charset="0"/>
              <a:cs typeface="Times New Roman" panose="02020603050405020304" pitchFamily="18" charset="0"/>
            </a:endParaRPr>
          </a:p>
          <a:p>
            <a:pPr algn="just"/>
            <a:r>
              <a:rPr lang="en-US" sz="1600" dirty="0">
                <a:ea typeface="Calibri" panose="020F0502020204030204" pitchFamily="34" charset="0"/>
                <a:cs typeface="Times New Roman" panose="02020603050405020304" pitchFamily="18" charset="0"/>
              </a:rPr>
              <a:t>◦ Firstly, we removed the observation serial column from both the train and test datasets.</a:t>
            </a:r>
          </a:p>
          <a:p>
            <a:pPr algn="just"/>
            <a:r>
              <a:rPr lang="en-US" sz="1600" dirty="0">
                <a:ea typeface="Calibri" panose="020F0502020204030204" pitchFamily="34" charset="0"/>
                <a:cs typeface="Times New Roman" panose="02020603050405020304" pitchFamily="18" charset="0"/>
              </a:rPr>
              <a:t>◦ After that we have separated the predictors from the labels in the training dataset.</a:t>
            </a:r>
          </a:p>
          <a:p>
            <a:pPr algn="just"/>
            <a:endParaRPr lang="en-US" sz="8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ea typeface="Calibri" panose="020F0502020204030204" pitchFamily="34" charset="0"/>
                <a:cs typeface="Times New Roman" panose="02020603050405020304" pitchFamily="18" charset="0"/>
              </a:rPr>
              <a:t>Data Findings </a:t>
            </a:r>
            <a:endParaRPr lang="en-US" sz="1000" b="1" dirty="0">
              <a:ea typeface="Calibri" panose="020F0502020204030204" pitchFamily="34" charset="0"/>
              <a:cs typeface="Times New Roman" panose="02020603050405020304" pitchFamily="18" charset="0"/>
            </a:endParaRPr>
          </a:p>
          <a:p>
            <a:pPr algn="just"/>
            <a:endParaRPr lang="en-US" sz="800" b="1" dirty="0">
              <a:ea typeface="Calibri" panose="020F0502020204030204" pitchFamily="34" charset="0"/>
              <a:cs typeface="Times New Roman" panose="02020603050405020304" pitchFamily="18" charset="0"/>
            </a:endParaRPr>
          </a:p>
          <a:p>
            <a:pPr algn="just"/>
            <a:r>
              <a:rPr lang="en-US" sz="1600" dirty="0">
                <a:ea typeface="Calibri" panose="020F0502020204030204" pitchFamily="34" charset="0"/>
                <a:cs typeface="Times New Roman" panose="02020603050405020304" pitchFamily="18" charset="0"/>
              </a:rPr>
              <a:t>◦ </a:t>
            </a:r>
            <a:r>
              <a:rPr lang="en-US" sz="1600" b="1" kern="100" dirty="0">
                <a:latin typeface="Calibri" panose="020F0502020204030204" pitchFamily="34" charset="0"/>
                <a:ea typeface="Calibri" panose="020F0502020204030204" pitchFamily="34" charset="0"/>
                <a:cs typeface="Times New Roman" panose="02020603050405020304" pitchFamily="18" charset="0"/>
              </a:rPr>
              <a:t>Correlation</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between Predictors: - </a:t>
            </a:r>
            <a:endParaRPr lang="en-US" sz="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The best single predictor found is v3. You can clearly see the scatter plot of v3 predictor.</a:t>
            </a: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I also found out that the highly correlated predictor pairs are v5 and v7.</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600" dirty="0">
                <a:ea typeface="Calibri" panose="020F0502020204030204" pitchFamily="34" charset="0"/>
                <a:cs typeface="Times New Roman" panose="02020603050405020304" pitchFamily="18" charset="0"/>
              </a:rPr>
              <a:t>◦  </a:t>
            </a:r>
            <a:r>
              <a:rPr lang="en-US" sz="1600" b="1" dirty="0">
                <a:effectLst/>
              </a:rPr>
              <a:t>Assumption on Residuals</a:t>
            </a:r>
            <a:endParaRPr lang="en-US" sz="800" b="1" dirty="0">
              <a:effectLst/>
            </a:endParaRPr>
          </a:p>
          <a:p>
            <a:pPr algn="just"/>
            <a:endParaRPr lang="en-US" sz="800" b="1" dirty="0">
              <a:effectLst/>
            </a:endParaRPr>
          </a:p>
          <a:p>
            <a:pPr algn="just"/>
            <a:r>
              <a:rPr lang="en-US" sz="1600" dirty="0">
                <a:latin typeface="Calibri" panose="020F0502020204030204" pitchFamily="34" charset="0"/>
                <a:ea typeface="Calibri" panose="020F0502020204030204" pitchFamily="34" charset="0"/>
                <a:cs typeface="Times New Roman" panose="02020603050405020304" pitchFamily="18" charset="0"/>
              </a:rPr>
              <a:t>◦ Also, we checked the heteroscedasticity (varying spread of residuals) and normality of the residuals on the training dataset</a:t>
            </a:r>
          </a:p>
          <a:p>
            <a:pPr algn="just"/>
            <a:endParaRPr lang="en-US" sz="800" b="1" dirty="0">
              <a:effectLst/>
            </a:endParaRPr>
          </a:p>
          <a:p>
            <a:pPr marL="342900" indent="-342900" algn="just">
              <a:buFont typeface="Arial" panose="020B0604020202020204" pitchFamily="34" charset="0"/>
              <a:buChar char="•"/>
            </a:pPr>
            <a:r>
              <a:rPr lang="en-US" sz="1600" b="1" dirty="0">
                <a:ea typeface="Calibri" panose="020F0502020204030204" pitchFamily="34" charset="0"/>
                <a:cs typeface="Times New Roman" panose="02020603050405020304" pitchFamily="18" charset="0"/>
              </a:rPr>
              <a:t>Linear Regression and KNN Regression Model</a:t>
            </a:r>
            <a:endParaRPr lang="en-US" sz="800" b="1" dirty="0">
              <a:ea typeface="Calibri" panose="020F0502020204030204" pitchFamily="34" charset="0"/>
              <a:cs typeface="Times New Roman" panose="02020603050405020304" pitchFamily="18" charset="0"/>
            </a:endParaRPr>
          </a:p>
          <a:p>
            <a:pPr algn="just"/>
            <a:endParaRPr lang="en-US" sz="800" b="1" dirty="0">
              <a:ea typeface="Calibri" panose="020F0502020204030204" pitchFamily="34" charset="0"/>
              <a:cs typeface="Times New Roman" panose="02020603050405020304" pitchFamily="18" charset="0"/>
            </a:endParaRPr>
          </a:p>
          <a:p>
            <a:pPr algn="just"/>
            <a:r>
              <a:rPr lang="en-US" sz="1600" dirty="0">
                <a:ea typeface="Calibri" panose="020F0502020204030204" pitchFamily="34" charset="0"/>
                <a:cs typeface="Times New Roman" panose="02020603050405020304" pitchFamily="18" charset="0"/>
              </a:rPr>
              <a:t>◦  We will evaluate the performance of both the linear and KNN regression model based on multiple combinations of predictors and metrics.</a:t>
            </a:r>
            <a:endParaRPr lang="en-US" sz="1600" b="1" dirty="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7" y="47348"/>
            <a:ext cx="6629204" cy="584775"/>
          </a:xfrm>
          <a:prstGeom prst="rect">
            <a:avLst/>
          </a:prstGeom>
          <a:noFill/>
        </p:spPr>
        <p:txBody>
          <a:bodyPr wrap="square">
            <a:spAutoFit/>
          </a:bodyPr>
          <a:lstStyle/>
          <a:p>
            <a:r>
              <a:rPr lang="en-US" sz="3200" b="1" dirty="0"/>
              <a:t>Regression Framework</a:t>
            </a:r>
          </a:p>
        </p:txBody>
      </p:sp>
      <p:pic>
        <p:nvPicPr>
          <p:cNvPr id="3" name="Picture 2">
            <a:extLst>
              <a:ext uri="{FF2B5EF4-FFF2-40B4-BE49-F238E27FC236}">
                <a16:creationId xmlns:a16="http://schemas.microsoft.com/office/drawing/2014/main" id="{9D0ABA09-6CCD-5536-FC76-99603101DB47}"/>
              </a:ext>
            </a:extLst>
          </p:cNvPr>
          <p:cNvPicPr>
            <a:picLocks noChangeAspect="1"/>
          </p:cNvPicPr>
          <p:nvPr/>
        </p:nvPicPr>
        <p:blipFill>
          <a:blip r:embed="rId2"/>
          <a:stretch>
            <a:fillRect/>
          </a:stretch>
        </p:blipFill>
        <p:spPr>
          <a:xfrm>
            <a:off x="9141075" y="679471"/>
            <a:ext cx="2930007" cy="2612081"/>
          </a:xfrm>
          <a:prstGeom prst="rect">
            <a:avLst/>
          </a:prstGeom>
        </p:spPr>
      </p:pic>
      <p:pic>
        <p:nvPicPr>
          <p:cNvPr id="5" name="Picture 4">
            <a:extLst>
              <a:ext uri="{FF2B5EF4-FFF2-40B4-BE49-F238E27FC236}">
                <a16:creationId xmlns:a16="http://schemas.microsoft.com/office/drawing/2014/main" id="{A2C8A229-3590-7DB1-F090-D5A2FD8B6CD6}"/>
              </a:ext>
            </a:extLst>
          </p:cNvPr>
          <p:cNvPicPr>
            <a:picLocks noChangeAspect="1"/>
          </p:cNvPicPr>
          <p:nvPr/>
        </p:nvPicPr>
        <p:blipFill>
          <a:blip r:embed="rId3"/>
          <a:stretch>
            <a:fillRect/>
          </a:stretch>
        </p:blipFill>
        <p:spPr>
          <a:xfrm>
            <a:off x="5563224" y="679471"/>
            <a:ext cx="3577851" cy="3038965"/>
          </a:xfrm>
          <a:prstGeom prst="rect">
            <a:avLst/>
          </a:prstGeom>
        </p:spPr>
      </p:pic>
      <p:pic>
        <p:nvPicPr>
          <p:cNvPr id="7" name="Picture 6">
            <a:extLst>
              <a:ext uri="{FF2B5EF4-FFF2-40B4-BE49-F238E27FC236}">
                <a16:creationId xmlns:a16="http://schemas.microsoft.com/office/drawing/2014/main" id="{D74504ED-74DB-6D82-065F-866C4640EA51}"/>
              </a:ext>
            </a:extLst>
          </p:cNvPr>
          <p:cNvPicPr>
            <a:picLocks noChangeAspect="1"/>
          </p:cNvPicPr>
          <p:nvPr/>
        </p:nvPicPr>
        <p:blipFill>
          <a:blip r:embed="rId4"/>
          <a:stretch>
            <a:fillRect/>
          </a:stretch>
        </p:blipFill>
        <p:spPr>
          <a:xfrm>
            <a:off x="9061807" y="3291552"/>
            <a:ext cx="3009274" cy="2860166"/>
          </a:xfrm>
          <a:prstGeom prst="rect">
            <a:avLst/>
          </a:prstGeom>
        </p:spPr>
      </p:pic>
      <p:pic>
        <p:nvPicPr>
          <p:cNvPr id="13" name="Picture 12">
            <a:extLst>
              <a:ext uri="{FF2B5EF4-FFF2-40B4-BE49-F238E27FC236}">
                <a16:creationId xmlns:a16="http://schemas.microsoft.com/office/drawing/2014/main" id="{A74F62C1-7B67-8D6C-340D-7D60E248D397}"/>
              </a:ext>
            </a:extLst>
          </p:cNvPr>
          <p:cNvPicPr>
            <a:picLocks noChangeAspect="1"/>
          </p:cNvPicPr>
          <p:nvPr/>
        </p:nvPicPr>
        <p:blipFill>
          <a:blip r:embed="rId5"/>
          <a:stretch>
            <a:fillRect/>
          </a:stretch>
        </p:blipFill>
        <p:spPr>
          <a:xfrm>
            <a:off x="5825307" y="3439829"/>
            <a:ext cx="3187181" cy="2711889"/>
          </a:xfrm>
          <a:prstGeom prst="rect">
            <a:avLst/>
          </a:prstGeom>
        </p:spPr>
      </p:pic>
    </p:spTree>
    <p:extLst>
      <p:ext uri="{BB962C8B-B14F-4D97-AF65-F5344CB8AC3E}">
        <p14:creationId xmlns:p14="http://schemas.microsoft.com/office/powerpoint/2010/main" val="29770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04</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240088" y="714860"/>
            <a:ext cx="5229547" cy="5450851"/>
          </a:xfrm>
          <a:prstGeom prst="rect">
            <a:avLst/>
          </a:prstGeom>
          <a:noFill/>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Let’s implement the linear regression model. </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I used the caret library “lm” function to implement the linear regression model.</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In linear regression, both the train and test datasets were used to train and test the “lm” model.</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I have tested the performance of the linear regression model with multiple series of predictors.</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Results validated using the 100 observations from the test set.</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Multiple metrices have been used to calculate the model performance.</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The best model is used for predicting the test observations, provided in the test_ch.csv file. </a:t>
            </a: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6" y="47348"/>
            <a:ext cx="7019623" cy="584775"/>
          </a:xfrm>
          <a:prstGeom prst="rect">
            <a:avLst/>
          </a:prstGeom>
          <a:noFill/>
        </p:spPr>
        <p:txBody>
          <a:bodyPr wrap="square">
            <a:spAutoFit/>
          </a:bodyPr>
          <a:lstStyle/>
          <a:p>
            <a:r>
              <a:rPr lang="en-US" sz="3200" b="1" dirty="0"/>
              <a:t>TASK 1 Linear Regression</a:t>
            </a:r>
          </a:p>
        </p:txBody>
      </p:sp>
      <p:sp>
        <p:nvSpPr>
          <p:cNvPr id="4" name="TextBox 3">
            <a:extLst>
              <a:ext uri="{FF2B5EF4-FFF2-40B4-BE49-F238E27FC236}">
                <a16:creationId xmlns:a16="http://schemas.microsoft.com/office/drawing/2014/main" id="{0366A9ED-A662-DF0C-C8FF-BBA666A525F5}"/>
              </a:ext>
            </a:extLst>
          </p:cNvPr>
          <p:cNvSpPr txBox="1"/>
          <p:nvPr/>
        </p:nvSpPr>
        <p:spPr>
          <a:xfrm>
            <a:off x="5682824" y="5600196"/>
            <a:ext cx="6269088" cy="338554"/>
          </a:xfrm>
          <a:prstGeom prst="rect">
            <a:avLst/>
          </a:prstGeom>
          <a:noFill/>
        </p:spPr>
        <p:txBody>
          <a:bodyPr wrap="none" rtlCol="0">
            <a:spAutoFit/>
          </a:bodyPr>
          <a:lstStyle/>
          <a:p>
            <a:r>
              <a:rPr lang="en-US" sz="1600" dirty="0"/>
              <a:t>Table 1. Linear Regression performance on different subsets of predictors</a:t>
            </a:r>
          </a:p>
        </p:txBody>
      </p:sp>
      <p:graphicFrame>
        <p:nvGraphicFramePr>
          <p:cNvPr id="7" name="Table 6">
            <a:extLst>
              <a:ext uri="{FF2B5EF4-FFF2-40B4-BE49-F238E27FC236}">
                <a16:creationId xmlns:a16="http://schemas.microsoft.com/office/drawing/2014/main" id="{7BCD8359-4E96-DF20-0D61-1A4ABC31928D}"/>
              </a:ext>
            </a:extLst>
          </p:cNvPr>
          <p:cNvGraphicFramePr>
            <a:graphicFrameLocks noGrp="1"/>
          </p:cNvGraphicFramePr>
          <p:nvPr>
            <p:extLst>
              <p:ext uri="{D42A27DB-BD31-4B8C-83A1-F6EECF244321}">
                <p14:modId xmlns:p14="http://schemas.microsoft.com/office/powerpoint/2010/main" val="680079793"/>
              </p:ext>
            </p:extLst>
          </p:nvPr>
        </p:nvGraphicFramePr>
        <p:xfrm>
          <a:off x="5682824" y="1012326"/>
          <a:ext cx="6269087" cy="4569531"/>
        </p:xfrm>
        <a:graphic>
          <a:graphicData uri="http://schemas.openxmlformats.org/drawingml/2006/table">
            <a:tbl>
              <a:tblPr firstRow="1" bandRow="1">
                <a:tableStyleId>{5C22544A-7EE6-4342-B048-85BDC9FD1C3A}</a:tableStyleId>
              </a:tblPr>
              <a:tblGrid>
                <a:gridCol w="1511043">
                  <a:extLst>
                    <a:ext uri="{9D8B030D-6E8A-4147-A177-3AD203B41FA5}">
                      <a16:colId xmlns:a16="http://schemas.microsoft.com/office/drawing/2014/main" val="4184774453"/>
                    </a:ext>
                  </a:extLst>
                </a:gridCol>
                <a:gridCol w="980541">
                  <a:extLst>
                    <a:ext uri="{9D8B030D-6E8A-4147-A177-3AD203B41FA5}">
                      <a16:colId xmlns:a16="http://schemas.microsoft.com/office/drawing/2014/main" val="1626233989"/>
                    </a:ext>
                  </a:extLst>
                </a:gridCol>
                <a:gridCol w="1043999">
                  <a:extLst>
                    <a:ext uri="{9D8B030D-6E8A-4147-A177-3AD203B41FA5}">
                      <a16:colId xmlns:a16="http://schemas.microsoft.com/office/drawing/2014/main" val="1181372085"/>
                    </a:ext>
                  </a:extLst>
                </a:gridCol>
                <a:gridCol w="1026941">
                  <a:extLst>
                    <a:ext uri="{9D8B030D-6E8A-4147-A177-3AD203B41FA5}">
                      <a16:colId xmlns:a16="http://schemas.microsoft.com/office/drawing/2014/main" val="4265256355"/>
                    </a:ext>
                  </a:extLst>
                </a:gridCol>
                <a:gridCol w="842705">
                  <a:extLst>
                    <a:ext uri="{9D8B030D-6E8A-4147-A177-3AD203B41FA5}">
                      <a16:colId xmlns:a16="http://schemas.microsoft.com/office/drawing/2014/main" val="2519139934"/>
                    </a:ext>
                  </a:extLst>
                </a:gridCol>
                <a:gridCol w="863858">
                  <a:extLst>
                    <a:ext uri="{9D8B030D-6E8A-4147-A177-3AD203B41FA5}">
                      <a16:colId xmlns:a16="http://schemas.microsoft.com/office/drawing/2014/main" val="72002821"/>
                    </a:ext>
                  </a:extLst>
                </a:gridCol>
              </a:tblGrid>
              <a:tr h="791083">
                <a:tc>
                  <a:txBody>
                    <a:bodyPr/>
                    <a:lstStyle/>
                    <a:p>
                      <a:pPr marL="0" marR="0" algn="l">
                        <a:lnSpc>
                          <a:spcPct val="107000"/>
                        </a:lnSpc>
                        <a:spcBef>
                          <a:spcPts val="0"/>
                        </a:spcBef>
                        <a:spcAft>
                          <a:spcPts val="800"/>
                        </a:spcAft>
                      </a:pPr>
                      <a:r>
                        <a:rPr lang="en-US" sz="1500" kern="100" dirty="0">
                          <a:effectLst/>
                        </a:rPr>
                        <a:t>Predictors Used</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Residual Sum of Squares</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Mean Squared Error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Root Mean Square Error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Mean Absolute Error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a:effectLst/>
                        </a:rPr>
                        <a:t>R-squared</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98626401"/>
                  </a:ext>
                </a:extLst>
              </a:tr>
              <a:tr h="526910">
                <a:tc>
                  <a:txBody>
                    <a:bodyPr/>
                    <a:lstStyle/>
                    <a:p>
                      <a:pPr marL="0" marR="0" algn="l">
                        <a:lnSpc>
                          <a:spcPct val="107000"/>
                        </a:lnSpc>
                        <a:spcBef>
                          <a:spcPts val="0"/>
                        </a:spcBef>
                        <a:spcAft>
                          <a:spcPts val="800"/>
                        </a:spcAft>
                      </a:pPr>
                      <a:r>
                        <a:rPr lang="en-US" sz="1500" b="0" kern="100" dirty="0">
                          <a:effectLst/>
                        </a:rPr>
                        <a:t>v1,v2,v3,v4,v5,v6,v7,v8,v9</a:t>
                      </a:r>
                      <a:endParaRPr lang="en-US" sz="15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b="0" kern="100" dirty="0">
                          <a:effectLst/>
                        </a:rPr>
                        <a:t>0.1631074</a:t>
                      </a:r>
                      <a:endParaRPr lang="en-US" sz="15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b="0" kern="100" dirty="0">
                          <a:effectLst/>
                        </a:rPr>
                        <a:t>0.0001631074</a:t>
                      </a:r>
                      <a:endParaRPr lang="en-US" sz="15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b="0" kern="100" dirty="0">
                          <a:effectLst/>
                        </a:rPr>
                        <a:t>0.01277135</a:t>
                      </a:r>
                      <a:endParaRPr lang="en-US" sz="15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b="0" kern="100" dirty="0">
                          <a:effectLst/>
                        </a:rPr>
                        <a:t>0.009617715</a:t>
                      </a:r>
                      <a:endParaRPr lang="en-US" sz="15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b="0" kern="100" dirty="0">
                          <a:effectLst/>
                        </a:rPr>
                        <a:t>1</a:t>
                      </a:r>
                      <a:endParaRPr lang="en-US" sz="15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33596641"/>
                  </a:ext>
                </a:extLst>
              </a:tr>
              <a:tr h="313638">
                <a:tc>
                  <a:txBody>
                    <a:bodyPr/>
                    <a:lstStyle/>
                    <a:p>
                      <a:pPr marL="0" marR="0" algn="l">
                        <a:lnSpc>
                          <a:spcPct val="107000"/>
                        </a:lnSpc>
                        <a:spcBef>
                          <a:spcPts val="0"/>
                        </a:spcBef>
                        <a:spcAft>
                          <a:spcPts val="800"/>
                        </a:spcAft>
                      </a:pPr>
                      <a:r>
                        <a:rPr lang="en-US" sz="1500" kern="100">
                          <a:effectLst/>
                        </a:rPr>
                        <a:t>v2,v3</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1415.326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1.415326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1.189675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1.02709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a:effectLst/>
                        </a:rPr>
                        <a:t>0.9999745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09538087"/>
                  </a:ext>
                </a:extLst>
              </a:tr>
              <a:tr h="526910">
                <a:tc>
                  <a:txBody>
                    <a:bodyPr/>
                    <a:lstStyle/>
                    <a:p>
                      <a:pPr marL="0" marR="0" algn="l">
                        <a:lnSpc>
                          <a:spcPct val="107000"/>
                        </a:lnSpc>
                        <a:spcBef>
                          <a:spcPts val="0"/>
                        </a:spcBef>
                        <a:spcAft>
                          <a:spcPts val="800"/>
                        </a:spcAft>
                      </a:pPr>
                      <a:r>
                        <a:rPr lang="en-US" sz="1500" kern="100">
                          <a:effectLst/>
                        </a:rPr>
                        <a:t>v1, v2, v3, v4, v6, v8, v9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0.1637499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0.0001637499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0.01279648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0.009599386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a:effectLst/>
                        </a:rPr>
                        <a:t>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78383452"/>
                  </a:ext>
                </a:extLst>
              </a:tr>
              <a:tr h="526910">
                <a:tc>
                  <a:txBody>
                    <a:bodyPr/>
                    <a:lstStyle/>
                    <a:p>
                      <a:pPr marL="0" marR="0" algn="l">
                        <a:lnSpc>
                          <a:spcPct val="107000"/>
                        </a:lnSpc>
                        <a:spcBef>
                          <a:spcPts val="0"/>
                        </a:spcBef>
                        <a:spcAft>
                          <a:spcPts val="800"/>
                        </a:spcAft>
                      </a:pPr>
                      <a:r>
                        <a:rPr lang="en-US" sz="1500" kern="100">
                          <a:effectLst/>
                        </a:rPr>
                        <a:t>v1, v2, v3, v4, v6, v8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0.1639203</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0.0001639203</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0.01280314</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0.009593796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a:effectLst/>
                        </a:rPr>
                        <a:t>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810460267"/>
                  </a:ext>
                </a:extLst>
              </a:tr>
              <a:tr h="516622">
                <a:tc>
                  <a:txBody>
                    <a:bodyPr/>
                    <a:lstStyle/>
                    <a:p>
                      <a:pPr marL="0" marR="0" algn="l">
                        <a:lnSpc>
                          <a:spcPct val="107000"/>
                        </a:lnSpc>
                        <a:spcBef>
                          <a:spcPts val="0"/>
                        </a:spcBef>
                        <a:spcAft>
                          <a:spcPts val="800"/>
                        </a:spcAft>
                      </a:pPr>
                      <a:r>
                        <a:rPr lang="en-US" sz="1500" kern="100">
                          <a:effectLst/>
                        </a:rPr>
                        <a:t>v1, v3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11.28107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0.01128107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0.1062124</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0.08788478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a:effectLst/>
                        </a:rPr>
                        <a:t>0.9999998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323012162"/>
                  </a:ext>
                </a:extLst>
              </a:tr>
              <a:tr h="526910">
                <a:tc>
                  <a:txBody>
                    <a:bodyPr/>
                    <a:lstStyle/>
                    <a:p>
                      <a:pPr marL="0" marR="0" algn="l">
                        <a:lnSpc>
                          <a:spcPct val="107000"/>
                        </a:lnSpc>
                        <a:spcBef>
                          <a:spcPts val="0"/>
                        </a:spcBef>
                        <a:spcAft>
                          <a:spcPts val="800"/>
                        </a:spcAft>
                      </a:pPr>
                      <a:r>
                        <a:rPr lang="en-US" sz="1500" kern="100">
                          <a:effectLst/>
                        </a:rPr>
                        <a:t>v1, v2, v3, v4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4.394677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0.004394677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0.06629236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0.05624027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a:effectLst/>
                        </a:rPr>
                        <a:t>0.9999999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0945220"/>
                  </a:ext>
                </a:extLst>
              </a:tr>
              <a:tr h="526910">
                <a:tc>
                  <a:txBody>
                    <a:bodyPr/>
                    <a:lstStyle/>
                    <a:p>
                      <a:pPr marL="0" marR="0" algn="l">
                        <a:lnSpc>
                          <a:spcPct val="107000"/>
                        </a:lnSpc>
                        <a:spcBef>
                          <a:spcPts val="0"/>
                        </a:spcBef>
                        <a:spcAft>
                          <a:spcPts val="800"/>
                        </a:spcAft>
                      </a:pPr>
                      <a:r>
                        <a:rPr lang="en-US" sz="1500" kern="100">
                          <a:effectLst/>
                        </a:rPr>
                        <a:t>v1, v2, v3</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4.398109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0.004398109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dirty="0">
                          <a:effectLst/>
                        </a:rPr>
                        <a:t>0.06631824</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0.05625143</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a:effectLst/>
                        </a:rPr>
                        <a:t>0.9999999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72648648"/>
                  </a:ext>
                </a:extLst>
              </a:tr>
              <a:tr h="313638">
                <a:tc>
                  <a:txBody>
                    <a:bodyPr/>
                    <a:lstStyle/>
                    <a:p>
                      <a:pPr marL="0" marR="0" algn="l">
                        <a:lnSpc>
                          <a:spcPct val="107000"/>
                        </a:lnSpc>
                        <a:spcBef>
                          <a:spcPts val="0"/>
                        </a:spcBef>
                        <a:spcAft>
                          <a:spcPts val="800"/>
                        </a:spcAft>
                      </a:pPr>
                      <a:r>
                        <a:rPr lang="en-US" sz="1500" kern="100">
                          <a:effectLst/>
                        </a:rPr>
                        <a:t>v3</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1419.315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1.419315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dirty="0">
                          <a:effectLst/>
                        </a:rPr>
                        <a:t>1.19135</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l">
                        <a:lnSpc>
                          <a:spcPct val="107000"/>
                        </a:lnSpc>
                        <a:spcBef>
                          <a:spcPts val="0"/>
                        </a:spcBef>
                        <a:spcAft>
                          <a:spcPts val="800"/>
                        </a:spcAft>
                      </a:pPr>
                      <a:r>
                        <a:rPr lang="en-US" sz="1500" kern="100">
                          <a:effectLst/>
                        </a:rPr>
                        <a:t>1.027492</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l">
                        <a:lnSpc>
                          <a:spcPct val="107000"/>
                        </a:lnSpc>
                        <a:spcBef>
                          <a:spcPts val="0"/>
                        </a:spcBef>
                        <a:spcAft>
                          <a:spcPts val="800"/>
                        </a:spcAft>
                      </a:pPr>
                      <a:r>
                        <a:rPr lang="en-US" sz="1500" kern="100" dirty="0">
                          <a:effectLst/>
                        </a:rPr>
                        <a:t>0.9999745</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69265583"/>
                  </a:ext>
                </a:extLst>
              </a:tr>
            </a:tbl>
          </a:graphicData>
        </a:graphic>
      </p:graphicFrame>
    </p:spTree>
    <p:extLst>
      <p:ext uri="{BB962C8B-B14F-4D97-AF65-F5344CB8AC3E}">
        <p14:creationId xmlns:p14="http://schemas.microsoft.com/office/powerpoint/2010/main" val="165940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0"/>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05</a:t>
              </a:r>
            </a:p>
          </p:txBody>
        </p:sp>
      </p:grpSp>
      <p:sp>
        <p:nvSpPr>
          <p:cNvPr id="12" name="TextBox 11">
            <a:extLst>
              <a:ext uri="{FF2B5EF4-FFF2-40B4-BE49-F238E27FC236}">
                <a16:creationId xmlns:a16="http://schemas.microsoft.com/office/drawing/2014/main" id="{101756FB-6B1F-9091-C8E4-B0D9E44CB25B}"/>
              </a:ext>
            </a:extLst>
          </p:cNvPr>
          <p:cNvSpPr txBox="1"/>
          <p:nvPr/>
        </p:nvSpPr>
        <p:spPr>
          <a:xfrm>
            <a:off x="279116" y="507111"/>
            <a:ext cx="4972693" cy="5866350"/>
          </a:xfrm>
          <a:prstGeom prst="rect">
            <a:avLst/>
          </a:prstGeom>
          <a:noFill/>
        </p:spPr>
        <p:txBody>
          <a:bodyPr wrap="square">
            <a:spAutoFit/>
          </a:bodyPr>
          <a:lstStyle/>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Let’s implement the linear regression model. </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I used the FNN library “knn.reg” function to implement the kNN regression model.</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In KNN regression, the train and test datasets were used to train and test the “knn.reg” model.</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I have tested the performance of the KNN regression model with multiple series of predictors at different values of k.</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Results validated using the 100 observations from the test set.</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Multiple metrices have been used to calculate the model performance.</a:t>
            </a: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The best model is used for predicting the test observations, provided in the test_ch.csv file. </a:t>
            </a:r>
          </a:p>
        </p:txBody>
      </p:sp>
      <p:sp>
        <p:nvSpPr>
          <p:cNvPr id="14" name="TextBox 13">
            <a:extLst>
              <a:ext uri="{FF2B5EF4-FFF2-40B4-BE49-F238E27FC236}">
                <a16:creationId xmlns:a16="http://schemas.microsoft.com/office/drawing/2014/main" id="{781FE6BE-4214-04B5-A2FC-C0C88CBE60EF}"/>
              </a:ext>
            </a:extLst>
          </p:cNvPr>
          <p:cNvSpPr txBox="1"/>
          <p:nvPr/>
        </p:nvSpPr>
        <p:spPr>
          <a:xfrm>
            <a:off x="120916" y="47348"/>
            <a:ext cx="7718266" cy="584775"/>
          </a:xfrm>
          <a:prstGeom prst="rect">
            <a:avLst/>
          </a:prstGeom>
          <a:noFill/>
        </p:spPr>
        <p:txBody>
          <a:bodyPr wrap="square">
            <a:spAutoFit/>
          </a:bodyPr>
          <a:lstStyle/>
          <a:p>
            <a:r>
              <a:rPr lang="en-US" sz="3200" b="1" dirty="0"/>
              <a:t>TASK 2 KNN Regression</a:t>
            </a:r>
          </a:p>
        </p:txBody>
      </p:sp>
      <p:graphicFrame>
        <p:nvGraphicFramePr>
          <p:cNvPr id="2" name="Table 1">
            <a:extLst>
              <a:ext uri="{FF2B5EF4-FFF2-40B4-BE49-F238E27FC236}">
                <a16:creationId xmlns:a16="http://schemas.microsoft.com/office/drawing/2014/main" id="{E44AE7E1-2C9B-EDE1-593C-5783A59380F4}"/>
              </a:ext>
            </a:extLst>
          </p:cNvPr>
          <p:cNvGraphicFramePr>
            <a:graphicFrameLocks noGrp="1"/>
          </p:cNvGraphicFramePr>
          <p:nvPr>
            <p:extLst>
              <p:ext uri="{D42A27DB-BD31-4B8C-83A1-F6EECF244321}">
                <p14:modId xmlns:p14="http://schemas.microsoft.com/office/powerpoint/2010/main" val="2141350457"/>
              </p:ext>
            </p:extLst>
          </p:nvPr>
        </p:nvGraphicFramePr>
        <p:xfrm>
          <a:off x="5640512" y="914241"/>
          <a:ext cx="6472719" cy="4939600"/>
        </p:xfrm>
        <a:graphic>
          <a:graphicData uri="http://schemas.openxmlformats.org/drawingml/2006/table">
            <a:tbl>
              <a:tblPr firstRow="1" bandRow="1">
                <a:tableStyleId>{5C22544A-7EE6-4342-B048-85BDC9FD1C3A}</a:tableStyleId>
              </a:tblPr>
              <a:tblGrid>
                <a:gridCol w="1407560">
                  <a:extLst>
                    <a:ext uri="{9D8B030D-6E8A-4147-A177-3AD203B41FA5}">
                      <a16:colId xmlns:a16="http://schemas.microsoft.com/office/drawing/2014/main" val="745587870"/>
                    </a:ext>
                  </a:extLst>
                </a:gridCol>
                <a:gridCol w="472611">
                  <a:extLst>
                    <a:ext uri="{9D8B030D-6E8A-4147-A177-3AD203B41FA5}">
                      <a16:colId xmlns:a16="http://schemas.microsoft.com/office/drawing/2014/main" val="1281598107"/>
                    </a:ext>
                  </a:extLst>
                </a:gridCol>
                <a:gridCol w="1106704">
                  <a:extLst>
                    <a:ext uri="{9D8B030D-6E8A-4147-A177-3AD203B41FA5}">
                      <a16:colId xmlns:a16="http://schemas.microsoft.com/office/drawing/2014/main" val="1356675123"/>
                    </a:ext>
                  </a:extLst>
                </a:gridCol>
                <a:gridCol w="855660">
                  <a:extLst>
                    <a:ext uri="{9D8B030D-6E8A-4147-A177-3AD203B41FA5}">
                      <a16:colId xmlns:a16="http://schemas.microsoft.com/office/drawing/2014/main" val="1166844596"/>
                    </a:ext>
                  </a:extLst>
                </a:gridCol>
                <a:gridCol w="842481">
                  <a:extLst>
                    <a:ext uri="{9D8B030D-6E8A-4147-A177-3AD203B41FA5}">
                      <a16:colId xmlns:a16="http://schemas.microsoft.com/office/drawing/2014/main" val="1463879163"/>
                    </a:ext>
                  </a:extLst>
                </a:gridCol>
                <a:gridCol w="832207">
                  <a:extLst>
                    <a:ext uri="{9D8B030D-6E8A-4147-A177-3AD203B41FA5}">
                      <a16:colId xmlns:a16="http://schemas.microsoft.com/office/drawing/2014/main" val="3238478026"/>
                    </a:ext>
                  </a:extLst>
                </a:gridCol>
                <a:gridCol w="955496">
                  <a:extLst>
                    <a:ext uri="{9D8B030D-6E8A-4147-A177-3AD203B41FA5}">
                      <a16:colId xmlns:a16="http://schemas.microsoft.com/office/drawing/2014/main" val="2805469516"/>
                    </a:ext>
                  </a:extLst>
                </a:gridCol>
              </a:tblGrid>
              <a:tr h="1249016">
                <a:tc>
                  <a:txBody>
                    <a:bodyPr/>
                    <a:lstStyle/>
                    <a:p>
                      <a:pPr marL="0" marR="0">
                        <a:lnSpc>
                          <a:spcPct val="107000"/>
                        </a:lnSpc>
                        <a:spcBef>
                          <a:spcPts val="0"/>
                        </a:spcBef>
                        <a:spcAft>
                          <a:spcPts val="800"/>
                        </a:spcAft>
                      </a:pPr>
                      <a:r>
                        <a:rPr lang="en-US" sz="1600" kern="100" dirty="0">
                          <a:effectLst/>
                        </a:rPr>
                        <a:t>Predictors Used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K</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Residual Sum of Squares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Mean Squared Error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Root Mean Square Error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Mean Absolute Error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dirty="0">
                          <a:effectLst/>
                        </a:rPr>
                        <a:t>R-squared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26090792"/>
                  </a:ext>
                </a:extLst>
              </a:tr>
              <a:tr h="623252">
                <a:tc>
                  <a:txBody>
                    <a:bodyPr/>
                    <a:lstStyle/>
                    <a:p>
                      <a:pPr marL="0" marR="0" algn="ctr">
                        <a:lnSpc>
                          <a:spcPct val="107000"/>
                        </a:lnSpc>
                        <a:spcBef>
                          <a:spcPts val="0"/>
                        </a:spcBef>
                        <a:spcAft>
                          <a:spcPts val="800"/>
                        </a:spcAft>
                      </a:pPr>
                      <a:r>
                        <a:rPr lang="en-US" sz="1600" kern="100">
                          <a:effectLst/>
                        </a:rPr>
                        <a:t>v1,v2,v3,v4,v5,v6,v7,v8,v9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dirty="0">
                          <a:effectLst/>
                        </a:rPr>
                        <a:t>46795.86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46.79586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6.84075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5.166068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0.9991718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45289174"/>
                  </a:ext>
                </a:extLst>
              </a:tr>
              <a:tr h="481083">
                <a:tc>
                  <a:txBody>
                    <a:bodyPr/>
                    <a:lstStyle/>
                    <a:p>
                      <a:pPr marL="0" marR="0" algn="ctr">
                        <a:lnSpc>
                          <a:spcPct val="107000"/>
                        </a:lnSpc>
                        <a:spcBef>
                          <a:spcPts val="0"/>
                        </a:spcBef>
                        <a:spcAft>
                          <a:spcPts val="800"/>
                        </a:spcAft>
                      </a:pPr>
                      <a:r>
                        <a:rPr lang="en-US" sz="1600" kern="100" dirty="0">
                          <a:effectLst/>
                        </a:rPr>
                        <a:t>v2,v3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dirty="0">
                          <a:effectLst/>
                        </a:rPr>
                        <a:t>3076.804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3.076804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1.754082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1.402978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0.9999447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88362247"/>
                  </a:ext>
                </a:extLst>
              </a:tr>
              <a:tr h="623252">
                <a:tc>
                  <a:txBody>
                    <a:bodyPr/>
                    <a:lstStyle/>
                    <a:p>
                      <a:pPr marL="0" marR="0" algn="ctr">
                        <a:lnSpc>
                          <a:spcPct val="107000"/>
                        </a:lnSpc>
                        <a:spcBef>
                          <a:spcPts val="0"/>
                        </a:spcBef>
                        <a:spcAft>
                          <a:spcPts val="800"/>
                        </a:spcAft>
                      </a:pPr>
                      <a:r>
                        <a:rPr lang="en-US" sz="1600" kern="100">
                          <a:effectLst/>
                        </a:rPr>
                        <a:t>v1, v2, v3, v4, v6, v8, v9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dirty="0">
                          <a:effectLst/>
                        </a:rPr>
                        <a:t>33677.3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33.6773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5.803214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4.305215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0.9993951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62826443"/>
                  </a:ext>
                </a:extLst>
              </a:tr>
              <a:tr h="481083">
                <a:tc>
                  <a:txBody>
                    <a:bodyPr/>
                    <a:lstStyle/>
                    <a:p>
                      <a:pPr marL="0" marR="0" algn="ctr">
                        <a:lnSpc>
                          <a:spcPct val="107000"/>
                        </a:lnSpc>
                        <a:spcBef>
                          <a:spcPts val="0"/>
                        </a:spcBef>
                        <a:spcAft>
                          <a:spcPts val="800"/>
                        </a:spcAft>
                      </a:pPr>
                      <a:r>
                        <a:rPr lang="en-US" sz="1600" kern="100">
                          <a:effectLst/>
                        </a:rPr>
                        <a:t>v1, v2, v3, v4, v6, v8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3979.905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3.979905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1.99497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1.479609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0.999929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72075993"/>
                  </a:ext>
                </a:extLst>
              </a:tr>
              <a:tr h="481083">
                <a:tc>
                  <a:txBody>
                    <a:bodyPr/>
                    <a:lstStyle/>
                    <a:p>
                      <a:pPr marL="0" marR="0" algn="ctr">
                        <a:lnSpc>
                          <a:spcPct val="107000"/>
                        </a:lnSpc>
                        <a:spcBef>
                          <a:spcPts val="0"/>
                        </a:spcBef>
                        <a:spcAft>
                          <a:spcPts val="800"/>
                        </a:spcAft>
                      </a:pPr>
                      <a:r>
                        <a:rPr lang="en-US" sz="1600" kern="100">
                          <a:effectLst/>
                        </a:rPr>
                        <a:t>v1, v2, v3, v4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3963.14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3.96314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1.990764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1.475916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0.9999294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91616917"/>
                  </a:ext>
                </a:extLst>
              </a:tr>
              <a:tr h="481083">
                <a:tc>
                  <a:txBody>
                    <a:bodyPr/>
                    <a:lstStyle/>
                    <a:p>
                      <a:pPr marL="0" marR="0" algn="ctr">
                        <a:lnSpc>
                          <a:spcPct val="107000"/>
                        </a:lnSpc>
                        <a:spcBef>
                          <a:spcPts val="0"/>
                        </a:spcBef>
                        <a:spcAft>
                          <a:spcPts val="800"/>
                        </a:spcAft>
                      </a:pPr>
                      <a:r>
                        <a:rPr lang="en-US" sz="1600" kern="100">
                          <a:effectLst/>
                        </a:rPr>
                        <a:t>v1, v2, v3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4518.19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4.51819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2.125603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1.672892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0.9999188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15845406"/>
                  </a:ext>
                </a:extLst>
              </a:tr>
              <a:tr h="481083">
                <a:tc>
                  <a:txBody>
                    <a:bodyPr/>
                    <a:lstStyle/>
                    <a:p>
                      <a:pPr marL="0" marR="0" algn="ctr">
                        <a:lnSpc>
                          <a:spcPct val="107000"/>
                        </a:lnSpc>
                        <a:spcBef>
                          <a:spcPts val="0"/>
                        </a:spcBef>
                        <a:spcAft>
                          <a:spcPts val="800"/>
                        </a:spcAft>
                      </a:pPr>
                      <a:r>
                        <a:rPr lang="en-US" sz="1600" kern="100" dirty="0">
                          <a:effectLst/>
                        </a:rPr>
                        <a:t>v3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a:effectLst/>
                        </a:rPr>
                        <a:t>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a:effectLst/>
                        </a:rPr>
                        <a:t>2155.141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2.155141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1.46804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nSpc>
                          <a:spcPct val="107000"/>
                        </a:lnSpc>
                        <a:spcBef>
                          <a:spcPts val="0"/>
                        </a:spcBef>
                        <a:spcAft>
                          <a:spcPts val="800"/>
                        </a:spcAft>
                      </a:pPr>
                      <a:r>
                        <a:rPr lang="en-US" sz="1600" kern="100" dirty="0">
                          <a:effectLst/>
                        </a:rPr>
                        <a:t>1.211451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800"/>
                        </a:spcAft>
                      </a:pPr>
                      <a:r>
                        <a:rPr lang="en-US" sz="1600" kern="100" dirty="0">
                          <a:effectLst/>
                        </a:rPr>
                        <a:t>0.9999612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925336827"/>
                  </a:ext>
                </a:extLst>
              </a:tr>
            </a:tbl>
          </a:graphicData>
        </a:graphic>
      </p:graphicFrame>
      <p:sp>
        <p:nvSpPr>
          <p:cNvPr id="4" name="TextBox 3">
            <a:extLst>
              <a:ext uri="{FF2B5EF4-FFF2-40B4-BE49-F238E27FC236}">
                <a16:creationId xmlns:a16="http://schemas.microsoft.com/office/drawing/2014/main" id="{F5C4D971-3207-6C2F-9924-0E2266D728C6}"/>
              </a:ext>
            </a:extLst>
          </p:cNvPr>
          <p:cNvSpPr txBox="1"/>
          <p:nvPr/>
        </p:nvSpPr>
        <p:spPr>
          <a:xfrm>
            <a:off x="5840857" y="5853996"/>
            <a:ext cx="6072027" cy="338554"/>
          </a:xfrm>
          <a:prstGeom prst="rect">
            <a:avLst/>
          </a:prstGeom>
          <a:noFill/>
        </p:spPr>
        <p:txBody>
          <a:bodyPr wrap="square">
            <a:spAutoFit/>
          </a:bodyPr>
          <a:lstStyle/>
          <a:p>
            <a:r>
              <a:rPr lang="en-US" sz="1600" dirty="0"/>
              <a:t>Table 2. KNN Regression performance on different subsets of predictors</a:t>
            </a:r>
          </a:p>
        </p:txBody>
      </p:sp>
    </p:spTree>
    <p:extLst>
      <p:ext uri="{BB962C8B-B14F-4D97-AF65-F5344CB8AC3E}">
        <p14:creationId xmlns:p14="http://schemas.microsoft.com/office/powerpoint/2010/main" val="129161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06</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584775"/>
          </a:xfrm>
          <a:prstGeom prst="rect">
            <a:avLst/>
          </a:prstGeom>
          <a:noFill/>
        </p:spPr>
        <p:txBody>
          <a:bodyPr wrap="square">
            <a:sp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Best Performances of Linear and KNN Regression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29ECE58-7761-0ADC-6A23-B9D2C89CBB57}"/>
              </a:ext>
            </a:extLst>
          </p:cNvPr>
          <p:cNvSpPr txBox="1"/>
          <p:nvPr/>
        </p:nvSpPr>
        <p:spPr>
          <a:xfrm>
            <a:off x="386992" y="819866"/>
            <a:ext cx="11550722" cy="407035"/>
          </a:xfrm>
          <a:prstGeom prst="rect">
            <a:avLst/>
          </a:prstGeom>
          <a:noFill/>
        </p:spPr>
        <p:txBody>
          <a:bodyPr wrap="square">
            <a:spAutoFit/>
          </a:bodyPr>
          <a:lstStyle/>
          <a:p>
            <a:pPr marL="0" marR="0" algn="just">
              <a:lnSpc>
                <a:spcPct val="107000"/>
              </a:lnSpc>
              <a:spcBef>
                <a:spcPts val="0"/>
              </a:spcBef>
              <a:spcAft>
                <a:spcPts val="800"/>
              </a:spcAft>
            </a:pPr>
            <a:r>
              <a:rPr lang="en-US"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Task 1 :</a:t>
            </a:r>
            <a:r>
              <a:rPr lang="en-US"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Best </a:t>
            </a: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Linear Regression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C5092AB-C79A-058A-C6B4-429B23C720F7}"/>
              </a:ext>
            </a:extLst>
          </p:cNvPr>
          <p:cNvSpPr txBox="1"/>
          <p:nvPr/>
        </p:nvSpPr>
        <p:spPr>
          <a:xfrm>
            <a:off x="386991" y="3415914"/>
            <a:ext cx="10400874" cy="407035"/>
          </a:xfrm>
          <a:prstGeom prst="rect">
            <a:avLst/>
          </a:prstGeom>
          <a:noFill/>
        </p:spPr>
        <p:txBody>
          <a:bodyPr wrap="square">
            <a:spAutoFit/>
          </a:bodyPr>
          <a:lstStyle/>
          <a:p>
            <a:pPr marL="0" marR="0" algn="just">
              <a:lnSpc>
                <a:spcPct val="107000"/>
              </a:lnSpc>
              <a:spcBef>
                <a:spcPts val="0"/>
              </a:spcBef>
              <a:spcAft>
                <a:spcPts val="800"/>
              </a:spcAft>
            </a:pPr>
            <a:r>
              <a:rPr lang="en-US" sz="20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Task 2: </a:t>
            </a:r>
            <a:r>
              <a:rPr lang="en-US" sz="20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Best KNN Regression Model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0BDC813C-E799-1061-11C6-0564D1FBB861}"/>
              </a:ext>
            </a:extLst>
          </p:cNvPr>
          <p:cNvGraphicFramePr>
            <a:graphicFrameLocks noGrp="1"/>
          </p:cNvGraphicFramePr>
          <p:nvPr>
            <p:extLst>
              <p:ext uri="{D42A27DB-BD31-4B8C-83A1-F6EECF244321}">
                <p14:modId xmlns:p14="http://schemas.microsoft.com/office/powerpoint/2010/main" val="3850425822"/>
              </p:ext>
            </p:extLst>
          </p:nvPr>
        </p:nvGraphicFramePr>
        <p:xfrm>
          <a:off x="386991" y="1549971"/>
          <a:ext cx="11550720" cy="1601042"/>
        </p:xfrm>
        <a:graphic>
          <a:graphicData uri="http://schemas.openxmlformats.org/drawingml/2006/table">
            <a:tbl>
              <a:tblPr firstRow="1" bandRow="1">
                <a:tableStyleId>{5C22544A-7EE6-4342-B048-85BDC9FD1C3A}</a:tableStyleId>
              </a:tblPr>
              <a:tblGrid>
                <a:gridCol w="2784079">
                  <a:extLst>
                    <a:ext uri="{9D8B030D-6E8A-4147-A177-3AD203B41FA5}">
                      <a16:colId xmlns:a16="http://schemas.microsoft.com/office/drawing/2014/main" val="3238431191"/>
                    </a:ext>
                  </a:extLst>
                </a:gridCol>
                <a:gridCol w="1806636">
                  <a:extLst>
                    <a:ext uri="{9D8B030D-6E8A-4147-A177-3AD203B41FA5}">
                      <a16:colId xmlns:a16="http://schemas.microsoft.com/office/drawing/2014/main" val="2712297875"/>
                    </a:ext>
                  </a:extLst>
                </a:gridCol>
                <a:gridCol w="1923556">
                  <a:extLst>
                    <a:ext uri="{9D8B030D-6E8A-4147-A177-3AD203B41FA5}">
                      <a16:colId xmlns:a16="http://schemas.microsoft.com/office/drawing/2014/main" val="2331810392"/>
                    </a:ext>
                  </a:extLst>
                </a:gridCol>
                <a:gridCol w="1892127">
                  <a:extLst>
                    <a:ext uri="{9D8B030D-6E8A-4147-A177-3AD203B41FA5}">
                      <a16:colId xmlns:a16="http://schemas.microsoft.com/office/drawing/2014/main" val="1821805174"/>
                    </a:ext>
                  </a:extLst>
                </a:gridCol>
                <a:gridCol w="1552675">
                  <a:extLst>
                    <a:ext uri="{9D8B030D-6E8A-4147-A177-3AD203B41FA5}">
                      <a16:colId xmlns:a16="http://schemas.microsoft.com/office/drawing/2014/main" val="4239947499"/>
                    </a:ext>
                  </a:extLst>
                </a:gridCol>
                <a:gridCol w="1591647">
                  <a:extLst>
                    <a:ext uri="{9D8B030D-6E8A-4147-A177-3AD203B41FA5}">
                      <a16:colId xmlns:a16="http://schemas.microsoft.com/office/drawing/2014/main" val="1465775854"/>
                    </a:ext>
                  </a:extLst>
                </a:gridCol>
              </a:tblGrid>
              <a:tr h="956535">
                <a:tc>
                  <a:txBody>
                    <a:bodyPr/>
                    <a:lstStyle/>
                    <a:p>
                      <a:pPr marL="0" marR="0" algn="ctr">
                        <a:lnSpc>
                          <a:spcPct val="107000"/>
                        </a:lnSpc>
                        <a:spcBef>
                          <a:spcPts val="0"/>
                        </a:spcBef>
                        <a:spcAft>
                          <a:spcPts val="800"/>
                        </a:spcAft>
                      </a:pPr>
                      <a:r>
                        <a:rPr lang="en-US" sz="2000" kern="100" dirty="0">
                          <a:effectLst/>
                        </a:rPr>
                        <a:t>Predictors Used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Residual Sum of Squares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Mean Squared Error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Root Mean Square Error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Mean Absolute Error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800"/>
                        </a:spcAft>
                      </a:pPr>
                      <a:r>
                        <a:rPr lang="en-US" sz="2000" kern="100" dirty="0">
                          <a:effectLst/>
                        </a:rPr>
                        <a:t>R-squared</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59564786"/>
                  </a:ext>
                </a:extLst>
              </a:tr>
              <a:tr h="637112">
                <a:tc>
                  <a:txBody>
                    <a:bodyPr/>
                    <a:lstStyle/>
                    <a:p>
                      <a:pPr marL="0" marR="0" algn="ctr">
                        <a:lnSpc>
                          <a:spcPct val="107000"/>
                        </a:lnSpc>
                        <a:spcBef>
                          <a:spcPts val="0"/>
                        </a:spcBef>
                        <a:spcAft>
                          <a:spcPts val="800"/>
                        </a:spcAft>
                      </a:pPr>
                      <a:r>
                        <a:rPr lang="en-US" sz="2000" kern="100" dirty="0">
                          <a:effectLst/>
                        </a:rPr>
                        <a:t>v1,v2,v3,v4,v5,v6,v7,v8,v9</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0.1631074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0.0001631074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0.01277135</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0.009617715</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800"/>
                        </a:spcAft>
                      </a:pPr>
                      <a:r>
                        <a:rPr lang="en-US" sz="2000" kern="100" dirty="0">
                          <a:effectLst/>
                        </a:rPr>
                        <a:t>1</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1811648"/>
                  </a:ext>
                </a:extLst>
              </a:tr>
            </a:tbl>
          </a:graphicData>
        </a:graphic>
      </p:graphicFrame>
      <p:graphicFrame>
        <p:nvGraphicFramePr>
          <p:cNvPr id="4" name="Table 3">
            <a:extLst>
              <a:ext uri="{FF2B5EF4-FFF2-40B4-BE49-F238E27FC236}">
                <a16:creationId xmlns:a16="http://schemas.microsoft.com/office/drawing/2014/main" id="{F0F27E86-0528-AB2D-74FA-8EE906DEB235}"/>
              </a:ext>
            </a:extLst>
          </p:cNvPr>
          <p:cNvGraphicFramePr>
            <a:graphicFrameLocks noGrp="1"/>
          </p:cNvGraphicFramePr>
          <p:nvPr>
            <p:extLst>
              <p:ext uri="{D42A27DB-BD31-4B8C-83A1-F6EECF244321}">
                <p14:modId xmlns:p14="http://schemas.microsoft.com/office/powerpoint/2010/main" val="2933112143"/>
              </p:ext>
            </p:extLst>
          </p:nvPr>
        </p:nvGraphicFramePr>
        <p:xfrm>
          <a:off x="386990" y="4047326"/>
          <a:ext cx="11550722" cy="1571083"/>
        </p:xfrm>
        <a:graphic>
          <a:graphicData uri="http://schemas.openxmlformats.org/drawingml/2006/table">
            <a:tbl>
              <a:tblPr firstRow="1" bandRow="1">
                <a:tableStyleId>{5C22544A-7EE6-4342-B048-85BDC9FD1C3A}</a:tableStyleId>
              </a:tblPr>
              <a:tblGrid>
                <a:gridCol w="2680447">
                  <a:extLst>
                    <a:ext uri="{9D8B030D-6E8A-4147-A177-3AD203B41FA5}">
                      <a16:colId xmlns:a16="http://schemas.microsoft.com/office/drawing/2014/main" val="1825358389"/>
                    </a:ext>
                  </a:extLst>
                </a:gridCol>
                <a:gridCol w="816477">
                  <a:extLst>
                    <a:ext uri="{9D8B030D-6E8A-4147-A177-3AD203B41FA5}">
                      <a16:colId xmlns:a16="http://schemas.microsoft.com/office/drawing/2014/main" val="1169477954"/>
                    </a:ext>
                  </a:extLst>
                </a:gridCol>
                <a:gridCol w="1931915">
                  <a:extLst>
                    <a:ext uri="{9D8B030D-6E8A-4147-A177-3AD203B41FA5}">
                      <a16:colId xmlns:a16="http://schemas.microsoft.com/office/drawing/2014/main" val="470355060"/>
                    </a:ext>
                  </a:extLst>
                </a:gridCol>
                <a:gridCol w="1497064">
                  <a:extLst>
                    <a:ext uri="{9D8B030D-6E8A-4147-A177-3AD203B41FA5}">
                      <a16:colId xmlns:a16="http://schemas.microsoft.com/office/drawing/2014/main" val="491267126"/>
                    </a:ext>
                  </a:extLst>
                </a:gridCol>
                <a:gridCol w="1474416">
                  <a:extLst>
                    <a:ext uri="{9D8B030D-6E8A-4147-A177-3AD203B41FA5}">
                      <a16:colId xmlns:a16="http://schemas.microsoft.com/office/drawing/2014/main" val="1084137878"/>
                    </a:ext>
                  </a:extLst>
                </a:gridCol>
                <a:gridCol w="1474416">
                  <a:extLst>
                    <a:ext uri="{9D8B030D-6E8A-4147-A177-3AD203B41FA5}">
                      <a16:colId xmlns:a16="http://schemas.microsoft.com/office/drawing/2014/main" val="3430825852"/>
                    </a:ext>
                  </a:extLst>
                </a:gridCol>
                <a:gridCol w="1675987">
                  <a:extLst>
                    <a:ext uri="{9D8B030D-6E8A-4147-A177-3AD203B41FA5}">
                      <a16:colId xmlns:a16="http://schemas.microsoft.com/office/drawing/2014/main" val="3059833711"/>
                    </a:ext>
                  </a:extLst>
                </a:gridCol>
              </a:tblGrid>
              <a:tr h="1089753">
                <a:tc>
                  <a:txBody>
                    <a:bodyPr/>
                    <a:lstStyle/>
                    <a:p>
                      <a:pPr marL="0" marR="0" algn="ctr">
                        <a:lnSpc>
                          <a:spcPct val="107000"/>
                        </a:lnSpc>
                        <a:spcBef>
                          <a:spcPts val="0"/>
                        </a:spcBef>
                        <a:spcAft>
                          <a:spcPts val="800"/>
                        </a:spcAft>
                      </a:pPr>
                      <a:r>
                        <a:rPr lang="en-US" sz="2000" kern="100">
                          <a:effectLst/>
                        </a:rPr>
                        <a:t>Predictors Used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K</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Residual Sum of Squares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Mean Squared Error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Root Mean Square Error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Mean Absolute Error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R-squared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3159745321"/>
                  </a:ext>
                </a:extLst>
              </a:tr>
              <a:tr h="481330">
                <a:tc>
                  <a:txBody>
                    <a:bodyPr/>
                    <a:lstStyle/>
                    <a:p>
                      <a:pPr marL="0" marR="0" algn="ctr">
                        <a:lnSpc>
                          <a:spcPct val="107000"/>
                        </a:lnSpc>
                        <a:spcBef>
                          <a:spcPts val="0"/>
                        </a:spcBef>
                        <a:spcAft>
                          <a:spcPts val="800"/>
                        </a:spcAft>
                      </a:pPr>
                      <a:r>
                        <a:rPr lang="en-US" sz="2000" kern="100">
                          <a:effectLst/>
                        </a:rPr>
                        <a:t>v3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5</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2155.141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2.155141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1.46804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a:effectLst/>
                        </a:rPr>
                        <a:t>1.211451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tc>
                  <a:txBody>
                    <a:bodyPr/>
                    <a:lstStyle/>
                    <a:p>
                      <a:pPr marL="0" marR="0" algn="ctr">
                        <a:lnSpc>
                          <a:spcPct val="107000"/>
                        </a:lnSpc>
                        <a:spcBef>
                          <a:spcPts val="0"/>
                        </a:spcBef>
                        <a:spcAft>
                          <a:spcPts val="800"/>
                        </a:spcAft>
                      </a:pPr>
                      <a:r>
                        <a:rPr lang="en-US" sz="2000" kern="100" dirty="0">
                          <a:effectLst/>
                        </a:rPr>
                        <a:t>0.9999612</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tc>
                <a:extLst>
                  <a:ext uri="{0D108BD9-81ED-4DB2-BD59-A6C34878D82A}">
                    <a16:rowId xmlns:a16="http://schemas.microsoft.com/office/drawing/2014/main" val="2600268306"/>
                  </a:ext>
                </a:extLst>
              </a:tr>
            </a:tbl>
          </a:graphicData>
        </a:graphic>
      </p:graphicFrame>
    </p:spTree>
    <p:extLst>
      <p:ext uri="{BB962C8B-B14F-4D97-AF65-F5344CB8AC3E}">
        <p14:creationId xmlns:p14="http://schemas.microsoft.com/office/powerpoint/2010/main" val="182159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07</a:t>
              </a:r>
            </a:p>
          </p:txBody>
        </p:sp>
      </p:grpSp>
      <p:sp>
        <p:nvSpPr>
          <p:cNvPr id="14" name="TextBox 13">
            <a:extLst>
              <a:ext uri="{FF2B5EF4-FFF2-40B4-BE49-F238E27FC236}">
                <a16:creationId xmlns:a16="http://schemas.microsoft.com/office/drawing/2014/main" id="{781FE6BE-4214-04B5-A2FC-C0C88CBE60EF}"/>
              </a:ext>
            </a:extLst>
          </p:cNvPr>
          <p:cNvSpPr txBox="1"/>
          <p:nvPr/>
        </p:nvSpPr>
        <p:spPr>
          <a:xfrm>
            <a:off x="111390" y="9025"/>
            <a:ext cx="8977741" cy="1077218"/>
          </a:xfrm>
          <a:prstGeom prst="rect">
            <a:avLst/>
          </a:prstGeom>
          <a:noFill/>
        </p:spPr>
        <p:txBody>
          <a:bodyPr wrap="square">
            <a:sp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Best Performances of Linear and KNN Regression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463C83C-86BC-D8FB-EFA8-97ECF453F876}"/>
              </a:ext>
            </a:extLst>
          </p:cNvPr>
          <p:cNvSpPr txBox="1"/>
          <p:nvPr/>
        </p:nvSpPr>
        <p:spPr>
          <a:xfrm>
            <a:off x="422953" y="1042578"/>
            <a:ext cx="11186845" cy="2585323"/>
          </a:xfrm>
          <a:prstGeom prst="rect">
            <a:avLst/>
          </a:prstGeom>
          <a:noFill/>
        </p:spPr>
        <p:txBody>
          <a:bodyPr wrap="square" rtlCol="0">
            <a:spAutoFit/>
          </a:bodyPr>
          <a:lstStyle/>
          <a:p>
            <a:r>
              <a:rPr lang="en-US" dirty="0">
                <a:ea typeface="Calibri" panose="020F0502020204030204" pitchFamily="34" charset="0"/>
                <a:cs typeface="Times New Roman" panose="02020603050405020304" pitchFamily="18" charset="0"/>
              </a:rPr>
              <a:t>•  </a:t>
            </a:r>
            <a:r>
              <a:rPr lang="en-US" dirty="0"/>
              <a:t>It is clearly seen from the results that the best linear regression model achieved </a:t>
            </a:r>
            <a:r>
              <a:rPr lang="en-US" kern="1200" dirty="0">
                <a:solidFill>
                  <a:srgbClr val="000000"/>
                </a:solidFill>
                <a:effectLst/>
                <a:ea typeface="Times New Roman" panose="02020603050405020304" pitchFamily="18" charset="0"/>
                <a:cs typeface="Courier New" panose="02070309020205020404" pitchFamily="49" charset="0"/>
              </a:rPr>
              <a:t>Residual Sum of Squares (RSS) of 0.1637499, Mean Squared Error (MAE) of 0.0001637499,  Root Mean Square Error (RMSE) of  0.01279648,  Mean Absolute Error (MAE) of 0.009599386, and R-squared score of 1. </a:t>
            </a:r>
          </a:p>
          <a:p>
            <a:endParaRPr lang="en-US" dirty="0">
              <a:solidFill>
                <a:srgbClr val="000000"/>
              </a:solidFill>
              <a:ea typeface="Calibri" panose="020F0502020204030204" pitchFamily="34" charset="0"/>
              <a:cs typeface="Courier New" panose="02070309020205020404" pitchFamily="49" charset="0"/>
            </a:endParaRPr>
          </a:p>
          <a:p>
            <a:r>
              <a:rPr lang="en-US" dirty="0">
                <a:ea typeface="Calibri" panose="020F0502020204030204" pitchFamily="34" charset="0"/>
                <a:cs typeface="Times New Roman" panose="02020603050405020304" pitchFamily="18" charset="0"/>
              </a:rPr>
              <a:t>•  </a:t>
            </a:r>
            <a:r>
              <a:rPr lang="en-US" dirty="0"/>
              <a:t>The best linear regression model, is also used to predict</a:t>
            </a:r>
            <a:r>
              <a:rPr lang="en-US" b="0" dirty="0">
                <a:effectLst/>
              </a:rPr>
              <a:t> on the test_ch.csv observations.</a:t>
            </a:r>
          </a:p>
          <a:p>
            <a:endParaRPr lang="en-US" kern="100" dirty="0">
              <a:ea typeface="Calibri" panose="020F0502020204030204" pitchFamily="34" charset="0"/>
              <a:cs typeface="Times New Roman" panose="02020603050405020304" pitchFamily="18" charset="0"/>
            </a:endParaRPr>
          </a:p>
          <a:p>
            <a:r>
              <a:rPr lang="en-US" dirty="0">
                <a:ea typeface="Calibri" panose="020F0502020204030204" pitchFamily="34" charset="0"/>
                <a:cs typeface="Times New Roman" panose="02020603050405020304" pitchFamily="18" charset="0"/>
              </a:rPr>
              <a:t>•  Also, </a:t>
            </a:r>
            <a:r>
              <a:rPr lang="en-US" dirty="0"/>
              <a:t>the results that the best KNN regression model achieved showed good scores of Residual Sum of Squares (RSS) 2155.141, Mean Squared Error (MAE) of 2.155141, Root Mean Square Error (RMSE) of 1.46804, Mean Absolute Error (MAE) of 1.211451, and R-squared score of 0.9999612.</a:t>
            </a:r>
          </a:p>
        </p:txBody>
      </p:sp>
    </p:spTree>
    <p:extLst>
      <p:ext uri="{BB962C8B-B14F-4D97-AF65-F5344CB8AC3E}">
        <p14:creationId xmlns:p14="http://schemas.microsoft.com/office/powerpoint/2010/main" val="266905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2A33A48-D8A5-21F6-BB09-F230BE1A6AC0}"/>
              </a:ext>
            </a:extLst>
          </p:cNvPr>
          <p:cNvGrpSpPr/>
          <p:nvPr/>
        </p:nvGrpSpPr>
        <p:grpSpPr>
          <a:xfrm>
            <a:off x="0" y="50831"/>
            <a:ext cx="12192000" cy="6851276"/>
            <a:chOff x="0" y="0"/>
            <a:chExt cx="12192000" cy="6851276"/>
          </a:xfrm>
        </p:grpSpPr>
        <p:sp>
          <p:nvSpPr>
            <p:cNvPr id="10" name="Freeform: Shape 9">
              <a:extLst>
                <a:ext uri="{FF2B5EF4-FFF2-40B4-BE49-F238E27FC236}">
                  <a16:creationId xmlns:a16="http://schemas.microsoft.com/office/drawing/2014/main" id="{674BB113-4DF3-2BA2-EE91-3F6F378F4B09}"/>
                </a:ext>
              </a:extLst>
            </p:cNvPr>
            <p:cNvSpPr/>
            <p:nvPr/>
          </p:nvSpPr>
          <p:spPr>
            <a:xfrm>
              <a:off x="0" y="0"/>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61846B3-91A5-6FC2-CEC7-E6A390342B11}"/>
                </a:ext>
              </a:extLst>
            </p:cNvPr>
            <p:cNvSpPr/>
            <p:nvPr/>
          </p:nvSpPr>
          <p:spPr>
            <a:xfrm rot="10800000" flipV="1">
              <a:off x="3214259" y="6248449"/>
              <a:ext cx="8977741" cy="602827"/>
            </a:xfrm>
            <a:custGeom>
              <a:avLst/>
              <a:gdLst>
                <a:gd name="connsiteX0" fmla="*/ 0 w 8977741"/>
                <a:gd name="connsiteY0" fmla="*/ 0 h 602827"/>
                <a:gd name="connsiteX1" fmla="*/ 8548423 w 8977741"/>
                <a:gd name="connsiteY1" fmla="*/ 0 h 602827"/>
                <a:gd name="connsiteX2" fmla="*/ 8977741 w 8977741"/>
                <a:gd name="connsiteY2" fmla="*/ 602827 h 602827"/>
                <a:gd name="connsiteX3" fmla="*/ 0 w 8977741"/>
                <a:gd name="connsiteY3" fmla="*/ 602827 h 602827"/>
              </a:gdLst>
              <a:ahLst/>
              <a:cxnLst>
                <a:cxn ang="0">
                  <a:pos x="connsiteX0" y="connsiteY0"/>
                </a:cxn>
                <a:cxn ang="0">
                  <a:pos x="connsiteX1" y="connsiteY1"/>
                </a:cxn>
                <a:cxn ang="0">
                  <a:pos x="connsiteX2" y="connsiteY2"/>
                </a:cxn>
                <a:cxn ang="0">
                  <a:pos x="connsiteX3" y="connsiteY3"/>
                </a:cxn>
              </a:cxnLst>
              <a:rect l="l" t="t" r="r" b="b"/>
              <a:pathLst>
                <a:path w="8977741" h="602827">
                  <a:moveTo>
                    <a:pt x="0" y="0"/>
                  </a:moveTo>
                  <a:lnTo>
                    <a:pt x="8548423" y="0"/>
                  </a:lnTo>
                  <a:lnTo>
                    <a:pt x="8977741" y="602827"/>
                  </a:lnTo>
                  <a:lnTo>
                    <a:pt x="0" y="602827"/>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124" name="Picture 4" descr="Premium Vector | Thank you hand lettering on white background">
            <a:extLst>
              <a:ext uri="{FF2B5EF4-FFF2-40B4-BE49-F238E27FC236}">
                <a16:creationId xmlns:a16="http://schemas.microsoft.com/office/drawing/2014/main" id="{D0F72043-61CC-2389-1050-2F46C4E7B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725" y="729464"/>
            <a:ext cx="5962650" cy="522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33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1041</Words>
  <Application>Microsoft Office PowerPoint</Application>
  <PresentationFormat>Widescreen</PresentationFormat>
  <Paragraphs>210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Imran Hossain</dc:creator>
  <cp:lastModifiedBy>Zain Amin</cp:lastModifiedBy>
  <cp:revision>362</cp:revision>
  <dcterms:created xsi:type="dcterms:W3CDTF">2022-11-19T18:49:38Z</dcterms:created>
  <dcterms:modified xsi:type="dcterms:W3CDTF">2023-05-28T20:14:01Z</dcterms:modified>
</cp:coreProperties>
</file>