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6" r:id="rId5"/>
    <p:sldId id="260" r:id="rId6"/>
    <p:sldId id="279" r:id="rId7"/>
    <p:sldId id="281" r:id="rId8"/>
    <p:sldId id="280" r:id="rId9"/>
    <p:sldId id="262" r:id="rId10"/>
    <p:sldId id="261" r:id="rId11"/>
    <p:sldId id="272" r:id="rId12"/>
    <p:sldId id="263" r:id="rId13"/>
    <p:sldId id="278" r:id="rId14"/>
    <p:sldId id="264" r:id="rId15"/>
    <p:sldId id="273" r:id="rId16"/>
    <p:sldId id="277" r:id="rId17"/>
    <p:sldId id="265" r:id="rId18"/>
    <p:sldId id="274" r:id="rId19"/>
    <p:sldId id="275" r:id="rId20"/>
    <p:sldId id="269"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3792" autoAdjust="0"/>
  </p:normalViewPr>
  <p:slideViewPr>
    <p:cSldViewPr snapToGrid="0">
      <p:cViewPr varScale="1">
        <p:scale>
          <a:sx n="88" d="100"/>
          <a:sy n="88" d="100"/>
        </p:scale>
        <p:origin x="25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824D-C9E6-3BC4-D77B-64496F005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5B505-5605-C2BA-379F-4D8ADBAC8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4D78B-1A30-A579-DD21-BD464CC56110}"/>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9BDD7773-2234-7BD6-B275-75BDE461B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98906-CD18-2585-035C-5BDED85652E2}"/>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1632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D2A9-9A9C-A8D2-57AA-D94D53F9D5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16B5E-0C44-B9F1-8DB2-F56D4AF32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B1E49-A088-89A6-AA22-35D92C7304A2}"/>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4EDF41FE-7076-4C69-6ACE-7C6C21198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60A1B-B5C9-54FE-2749-BE6C87EC77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8435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2DFD3-0B55-306D-328B-DD8318605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74050-4A03-4FFA-455A-B4C015BA5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FD1B-AA07-1923-B45D-EF01841DC957}"/>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C83FDE81-A81C-6A4F-BF41-CE1DC2B44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E9C9A-BF7B-A52C-82FE-D697BA9F406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97917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91D-364C-E43C-6A2F-7D2C6CC6A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86A86-D7A1-3D5D-9356-3AFC48B08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DA09-9602-EA67-071B-7C75B68B4380}"/>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C3D70CA5-ACDB-5DD8-2277-35D15F54F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3B971-D9F0-0321-37D6-FD16C2459E80}"/>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03646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8A02-7285-F08F-DA31-6807A8374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906B8-8A9E-C620-4CF6-22C2FDD2A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96783-F132-F785-2D11-BEF863178A41}"/>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441974CF-EBBC-7421-B83D-48D8F1BD3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70F9A-C239-39FF-4CCE-998DE482657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55580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03C3-CFE8-5FB6-19E6-22CA11170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3AD47-2D33-427B-453C-D6255DABC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1C387-82C1-7DA2-1DA4-1FEB85F70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4AFA7-0363-4447-27B5-6F8304D1B3E6}"/>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6" name="Footer Placeholder 5">
            <a:extLst>
              <a:ext uri="{FF2B5EF4-FFF2-40B4-BE49-F238E27FC236}">
                <a16:creationId xmlns:a16="http://schemas.microsoft.com/office/drawing/2014/main" id="{C678379A-ABAF-D342-6235-DC7C01E59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85322-BC09-2208-7445-CF4F4278DF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429227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3742-A2C6-84E8-7A43-420535CDF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F2362-4B7E-7190-7805-F232B4CCA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286E4-B706-1950-BF20-78E7DF8FC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2803C-D178-9C75-7289-638BEB4D0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BE64D-D9C5-A4DB-7644-4C4B8274E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0C9F6-117E-ECD5-C7A5-0D145809121A}"/>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8" name="Footer Placeholder 7">
            <a:extLst>
              <a:ext uri="{FF2B5EF4-FFF2-40B4-BE49-F238E27FC236}">
                <a16:creationId xmlns:a16="http://schemas.microsoft.com/office/drawing/2014/main" id="{C6A1930C-5122-71B6-6BF3-1D8CD4F6B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9FC68-C369-2CFE-58D3-1955AEC467B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758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554F-81C3-B749-620F-EA6FF0619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DB3D0-3CC5-B2C5-2E2F-40ACA0EE79B4}"/>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4" name="Footer Placeholder 3">
            <a:extLst>
              <a:ext uri="{FF2B5EF4-FFF2-40B4-BE49-F238E27FC236}">
                <a16:creationId xmlns:a16="http://schemas.microsoft.com/office/drawing/2014/main" id="{019151CA-8FC6-7D7C-616E-9651EC03EB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532A3-83E8-C327-0570-A7A88EC4CDB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96492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BC68A-A258-8B3E-C783-003C852F8594}"/>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3" name="Footer Placeholder 2">
            <a:extLst>
              <a:ext uri="{FF2B5EF4-FFF2-40B4-BE49-F238E27FC236}">
                <a16:creationId xmlns:a16="http://schemas.microsoft.com/office/drawing/2014/main" id="{DA73FFC3-D514-3DEB-A116-E56401CB0A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8573B-67C9-48DB-22CD-DDA8757BB8CD}"/>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38921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D39-0702-ECC5-5680-D93CC97DA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554DBF-9AF7-D0F4-7DEE-0F9C443E2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E80AA-7AB2-3C75-F4E6-8F41A44D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29C1D-78C1-B45A-D624-6A785DA8EEEB}"/>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6" name="Footer Placeholder 5">
            <a:extLst>
              <a:ext uri="{FF2B5EF4-FFF2-40B4-BE49-F238E27FC236}">
                <a16:creationId xmlns:a16="http://schemas.microsoft.com/office/drawing/2014/main" id="{CE675432-CB3E-3592-E1C0-FF02454C4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5758B-4CAD-54B3-FBAC-CF3B5E92D62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20316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717E-82E8-B1C1-229D-1E4FF8D49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DF2E4-8D25-EFF6-FE14-09BB22B24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B807C-03EC-78A0-B69B-B78E4A2C6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4D264-5C7A-8377-53EA-D82A1DDA605E}"/>
              </a:ext>
            </a:extLst>
          </p:cNvPr>
          <p:cNvSpPr>
            <a:spLocks noGrp="1"/>
          </p:cNvSpPr>
          <p:nvPr>
            <p:ph type="dt" sz="half" idx="10"/>
          </p:nvPr>
        </p:nvSpPr>
        <p:spPr/>
        <p:txBody>
          <a:bodyPr/>
          <a:lstStyle/>
          <a:p>
            <a:fld id="{7BBCCBB6-7A9E-4830-8274-696A1FB6F6ED}" type="datetimeFigureOut">
              <a:rPr lang="en-US" smtClean="0"/>
              <a:t>6/20/2023</a:t>
            </a:fld>
            <a:endParaRPr lang="en-US"/>
          </a:p>
        </p:txBody>
      </p:sp>
      <p:sp>
        <p:nvSpPr>
          <p:cNvPr id="6" name="Footer Placeholder 5">
            <a:extLst>
              <a:ext uri="{FF2B5EF4-FFF2-40B4-BE49-F238E27FC236}">
                <a16:creationId xmlns:a16="http://schemas.microsoft.com/office/drawing/2014/main" id="{830167C2-97F9-3057-3060-51D5FCFF1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4775-6C11-67A7-E661-0FCF4942A87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83407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C2D46-CAFB-64BC-7974-BD2EFB8BD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B7133F-A708-6AE1-DDCF-4C68576E9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A93D5-6929-D65F-C2A8-9BC30D0D7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CCBB6-7A9E-4830-8274-696A1FB6F6ED}" type="datetimeFigureOut">
              <a:rPr lang="en-US" smtClean="0"/>
              <a:t>6/20/2023</a:t>
            </a:fld>
            <a:endParaRPr lang="en-US"/>
          </a:p>
        </p:txBody>
      </p:sp>
      <p:sp>
        <p:nvSpPr>
          <p:cNvPr id="5" name="Footer Placeholder 4">
            <a:extLst>
              <a:ext uri="{FF2B5EF4-FFF2-40B4-BE49-F238E27FC236}">
                <a16:creationId xmlns:a16="http://schemas.microsoft.com/office/drawing/2014/main" id="{15D9876D-B538-A3FE-D13A-307AF78E7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F2810-B0A4-D76C-2FC2-4E20FF2F3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6A10-143C-4E02-AAF9-E97D942A9D38}" type="slidenum">
              <a:rPr lang="en-US" smtClean="0"/>
              <a:t>‹#›</a:t>
            </a:fld>
            <a:endParaRPr lang="en-US"/>
          </a:p>
        </p:txBody>
      </p:sp>
    </p:spTree>
    <p:extLst>
      <p:ext uri="{BB962C8B-B14F-4D97-AF65-F5344CB8AC3E}">
        <p14:creationId xmlns:p14="http://schemas.microsoft.com/office/powerpoint/2010/main" val="379104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01</a:t>
            </a:r>
          </a:p>
        </p:txBody>
      </p:sp>
      <p:sp>
        <p:nvSpPr>
          <p:cNvPr id="3" name="TextBox 2">
            <a:extLst>
              <a:ext uri="{FF2B5EF4-FFF2-40B4-BE49-F238E27FC236}">
                <a16:creationId xmlns:a16="http://schemas.microsoft.com/office/drawing/2014/main" id="{38CDF205-5953-DBF4-6414-78E1A1CC7A02}"/>
              </a:ext>
            </a:extLst>
          </p:cNvPr>
          <p:cNvSpPr txBox="1"/>
          <p:nvPr/>
        </p:nvSpPr>
        <p:spPr>
          <a:xfrm>
            <a:off x="75668" y="706840"/>
            <a:ext cx="5287442" cy="461665"/>
          </a:xfrm>
          <a:prstGeom prst="rect">
            <a:avLst/>
          </a:prstGeom>
          <a:noFill/>
        </p:spPr>
        <p:txBody>
          <a:bodyPr wrap="square" rtlCol="0">
            <a:spAutoFit/>
          </a:bodyPr>
          <a:lstStyle/>
          <a:p>
            <a:r>
              <a:rPr lang="en-US" sz="2400" b="1" dirty="0">
                <a:solidFill>
                  <a:schemeClr val="accent1">
                    <a:lumMod val="60000"/>
                    <a:lumOff val="40000"/>
                  </a:schemeClr>
                </a:solidFill>
              </a:rPr>
              <a:t>Machine Learning and Deep Learning</a:t>
            </a:r>
          </a:p>
        </p:txBody>
      </p:sp>
      <p:sp>
        <p:nvSpPr>
          <p:cNvPr id="6" name="TextBox 5">
            <a:extLst>
              <a:ext uri="{FF2B5EF4-FFF2-40B4-BE49-F238E27FC236}">
                <a16:creationId xmlns:a16="http://schemas.microsoft.com/office/drawing/2014/main" id="{71F7A780-3977-3B1D-8F74-5134074E5F9A}"/>
              </a:ext>
            </a:extLst>
          </p:cNvPr>
          <p:cNvSpPr txBox="1"/>
          <p:nvPr/>
        </p:nvSpPr>
        <p:spPr>
          <a:xfrm>
            <a:off x="1043093" y="2024470"/>
            <a:ext cx="10105813" cy="1754326"/>
          </a:xfrm>
          <a:prstGeom prst="rect">
            <a:avLst/>
          </a:prstGeom>
          <a:noFill/>
        </p:spPr>
        <p:txBody>
          <a:bodyPr wrap="square" rtlCol="0">
            <a:spAutoFit/>
          </a:bodyPr>
          <a:lstStyle/>
          <a:p>
            <a:pPr algn="ctr"/>
            <a:r>
              <a:rPr lang="en-US" sz="3600" dirty="0"/>
              <a:t>Automated Skin Lesion Classification: A Comprehensive Analysis of Transfer Learning and Machine Learning Techniques</a:t>
            </a:r>
          </a:p>
        </p:txBody>
      </p:sp>
      <p:pic>
        <p:nvPicPr>
          <p:cNvPr id="8" name="Picture 2" descr="MAIA | Erasmus Mundus Joint Master Degree in MedicAl Imaging and  Applications">
            <a:extLst>
              <a:ext uri="{FF2B5EF4-FFF2-40B4-BE49-F238E27FC236}">
                <a16:creationId xmlns:a16="http://schemas.microsoft.com/office/drawing/2014/main" id="{42904023-89AC-6E93-7340-5FFAD8C91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56" y="6000750"/>
            <a:ext cx="2381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CEE4FA3-5EDA-9E7B-CFE9-605C084B09C7}"/>
              </a:ext>
            </a:extLst>
          </p:cNvPr>
          <p:cNvSpPr txBox="1"/>
          <p:nvPr/>
        </p:nvSpPr>
        <p:spPr>
          <a:xfrm>
            <a:off x="1578555" y="3946456"/>
            <a:ext cx="6124574" cy="1569660"/>
          </a:xfrm>
          <a:prstGeom prst="rect">
            <a:avLst/>
          </a:prstGeom>
          <a:noFill/>
        </p:spPr>
        <p:txBody>
          <a:bodyPr wrap="square">
            <a:spAutoFit/>
          </a:bodyPr>
          <a:lstStyle/>
          <a:p>
            <a:r>
              <a:rPr lang="en-US" sz="2400" b="1" dirty="0">
                <a:solidFill>
                  <a:schemeClr val="accent1">
                    <a:lumMod val="60000"/>
                    <a:lumOff val="40000"/>
                  </a:schemeClr>
                </a:solidFill>
                <a:cs typeface="Times New Roman" panose="02020603050405020304" pitchFamily="18" charset="0"/>
              </a:rPr>
              <a:t>By </a:t>
            </a:r>
          </a:p>
          <a:p>
            <a:r>
              <a:rPr lang="en-US" sz="2400" dirty="0">
                <a:cs typeface="Times New Roman" panose="02020603050405020304" pitchFamily="18" charset="0"/>
              </a:rPr>
              <a:t>Muhammad Zain Amin</a:t>
            </a:r>
          </a:p>
          <a:p>
            <a:r>
              <a:rPr lang="en-US" sz="2400" dirty="0">
                <a:cs typeface="Times New Roman" panose="02020603050405020304" pitchFamily="18" charset="0"/>
              </a:rPr>
              <a:t>Md Imran Hossain</a:t>
            </a:r>
          </a:p>
          <a:p>
            <a:r>
              <a:rPr lang="en-US" sz="2400" dirty="0">
                <a:cs typeface="Times New Roman" panose="02020603050405020304" pitchFamily="18" charset="0"/>
              </a:rPr>
              <a:t>Taiabur Rahman</a:t>
            </a:r>
          </a:p>
        </p:txBody>
      </p:sp>
      <p:pic>
        <p:nvPicPr>
          <p:cNvPr id="2" name="Picture 1" descr="Home - Università degli studi di Cassino e del Lazio Meridionale">
            <a:extLst>
              <a:ext uri="{FF2B5EF4-FFF2-40B4-BE49-F238E27FC236}">
                <a16:creationId xmlns:a16="http://schemas.microsoft.com/office/drawing/2014/main" id="{B9B8B275-C4FB-7100-76FA-23EE87BA3C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6711" y="93119"/>
            <a:ext cx="1216025" cy="1216025"/>
          </a:xfrm>
          <a:prstGeom prst="rect">
            <a:avLst/>
          </a:prstGeom>
          <a:noFill/>
        </p:spPr>
      </p:pic>
    </p:spTree>
    <p:extLst>
      <p:ext uri="{BB962C8B-B14F-4D97-AF65-F5344CB8AC3E}">
        <p14:creationId xmlns:p14="http://schemas.microsoft.com/office/powerpoint/2010/main" val="29874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10</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Data Preprocessing </a:t>
            </a:r>
          </a:p>
        </p:txBody>
      </p:sp>
      <p:sp>
        <p:nvSpPr>
          <p:cNvPr id="4" name="TextBox 3">
            <a:extLst>
              <a:ext uri="{FF2B5EF4-FFF2-40B4-BE49-F238E27FC236}">
                <a16:creationId xmlns:a16="http://schemas.microsoft.com/office/drawing/2014/main" id="{7A0AEAB8-D41A-6D8E-C940-4A844743F403}"/>
              </a:ext>
            </a:extLst>
          </p:cNvPr>
          <p:cNvSpPr txBox="1"/>
          <p:nvPr/>
        </p:nvSpPr>
        <p:spPr>
          <a:xfrm>
            <a:off x="309562" y="1093561"/>
            <a:ext cx="11572875" cy="3148811"/>
          </a:xfrm>
          <a:prstGeom prst="rect">
            <a:avLst/>
          </a:prstGeom>
          <a:noFill/>
        </p:spPr>
        <p:txBody>
          <a:bodyPr wrap="square">
            <a:spAutoFit/>
          </a:bodyPr>
          <a:lstStyle/>
          <a:p>
            <a:pPr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Before </a:t>
            </a:r>
            <a:r>
              <a:rPr lang="en-US" sz="2400" dirty="0">
                <a:latin typeface="Calibri" panose="020F0502020204030204" pitchFamily="34" charset="0"/>
                <a:ea typeface="Calibri" panose="020F0502020204030204" pitchFamily="34" charset="0"/>
                <a:cs typeface="Times New Roman" panose="02020603050405020304" pitchFamily="18" charset="0"/>
              </a:rPr>
              <a:t>feeding the images</a:t>
            </a:r>
            <a:r>
              <a:rPr lang="en-US" sz="2400" dirty="0">
                <a:effectLst/>
                <a:latin typeface="Calibri" panose="020F0502020204030204" pitchFamily="34" charset="0"/>
                <a:ea typeface="Calibri" panose="020F0502020204030204" pitchFamily="34" charset="0"/>
                <a:cs typeface="Times New Roman" panose="02020603050405020304" pitchFamily="18" charset="0"/>
              </a:rPr>
              <a:t> to the network, few steps are necessary: For each skin lesion image the following preprocessing pipeline is applied: </a:t>
            </a:r>
          </a:p>
          <a:p>
            <a:pPr marR="0" algn="just">
              <a:lnSpc>
                <a:spcPct val="107000"/>
              </a:lnSpc>
              <a:spcBef>
                <a:spcPts val="0"/>
              </a:spcBef>
              <a:spcAft>
                <a:spcPts val="800"/>
              </a:spcAft>
            </a:pPr>
            <a:r>
              <a:rPr lang="en-US" sz="2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marR="0" indent="-457200" algn="just">
              <a:lnSpc>
                <a:spcPct val="107000"/>
              </a:lnSpc>
              <a:spcBef>
                <a:spcPts val="0"/>
              </a:spcBef>
              <a:spcAft>
                <a:spcPts val="800"/>
              </a:spcAf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Resizing</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images to 128x128. </a:t>
            </a:r>
          </a:p>
          <a:p>
            <a:pPr marL="457200" marR="0" indent="-457200" algn="just">
              <a:lnSpc>
                <a:spcPct val="107000"/>
              </a:lnSpc>
              <a:spcBef>
                <a:spcPts val="0"/>
              </a:spcBef>
              <a:spcAft>
                <a:spcPts val="800"/>
              </a:spcAf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Normalization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dataset images. [Each pixel of images is divided by 255. By dividing by 255, the pixel values are scaled to the range of 0 to 1. This is a common technique for normalizing pixel values in images, as it brings them to a standardized range]</a:t>
            </a:r>
          </a:p>
        </p:txBody>
      </p:sp>
    </p:spTree>
    <p:extLst>
      <p:ext uri="{BB962C8B-B14F-4D97-AF65-F5344CB8AC3E}">
        <p14:creationId xmlns:p14="http://schemas.microsoft.com/office/powerpoint/2010/main" val="78235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11</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Proposed Computer Aided Diagnosis (CAD) System</a:t>
            </a:r>
          </a:p>
        </p:txBody>
      </p:sp>
      <p:sp>
        <p:nvSpPr>
          <p:cNvPr id="7" name="Rectangle 5">
            <a:extLst>
              <a:ext uri="{FF2B5EF4-FFF2-40B4-BE49-F238E27FC236}">
                <a16:creationId xmlns:a16="http://schemas.microsoft.com/office/drawing/2014/main" id="{17D00E6F-77EC-8FBA-19A2-60ABDEEAC1E7}"/>
              </a:ext>
            </a:extLst>
          </p:cNvPr>
          <p:cNvSpPr>
            <a:spLocks noChangeArrowheads="1"/>
          </p:cNvSpPr>
          <p:nvPr/>
        </p:nvSpPr>
        <p:spPr bwMode="auto">
          <a:xfrm>
            <a:off x="449537" y="833485"/>
            <a:ext cx="11292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n-lt"/>
              </a:rPr>
              <a:t>Our CAD system is developed based on a two-step binary hierarchal classification. Several models based on Hybrid Architecture and Transfer Learning Techniques have been evaluated.</a:t>
            </a:r>
          </a:p>
        </p:txBody>
      </p:sp>
      <p:pic>
        <p:nvPicPr>
          <p:cNvPr id="9" name="Picture 8" descr="A screenshot of a computer screen&#10;&#10;Description automatically generated with low confidence">
            <a:extLst>
              <a:ext uri="{FF2B5EF4-FFF2-40B4-BE49-F238E27FC236}">
                <a16:creationId xmlns:a16="http://schemas.microsoft.com/office/drawing/2014/main" id="{63BC9810-B323-EA67-30CC-3EA34B0BB7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1836" y="2264472"/>
            <a:ext cx="10078092" cy="3930025"/>
          </a:xfrm>
          <a:prstGeom prst="rect">
            <a:avLst/>
          </a:prstGeom>
          <a:noFill/>
          <a:ln>
            <a:noFill/>
          </a:ln>
        </p:spPr>
      </p:pic>
    </p:spTree>
    <p:extLst>
      <p:ext uri="{BB962C8B-B14F-4D97-AF65-F5344CB8AC3E}">
        <p14:creationId xmlns:p14="http://schemas.microsoft.com/office/powerpoint/2010/main" val="321436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12</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Transfer Learning Approach</a:t>
            </a:r>
          </a:p>
        </p:txBody>
      </p:sp>
      <p:sp>
        <p:nvSpPr>
          <p:cNvPr id="5" name="Rectangle 5">
            <a:extLst>
              <a:ext uri="{FF2B5EF4-FFF2-40B4-BE49-F238E27FC236}">
                <a16:creationId xmlns:a16="http://schemas.microsoft.com/office/drawing/2014/main" id="{6381B4FA-120C-E541-64ED-C2F3A92CF14A}"/>
              </a:ext>
            </a:extLst>
          </p:cNvPr>
          <p:cNvSpPr>
            <a:spLocks noChangeArrowheads="1"/>
          </p:cNvSpPr>
          <p:nvPr/>
        </p:nvSpPr>
        <p:spPr bwMode="auto">
          <a:xfrm>
            <a:off x="449537" y="754337"/>
            <a:ext cx="112929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Training a model from scratch requires a lot of data, and even if such data are available, it would require a lot of time.</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mn-lt"/>
              <a:ea typeface="Calibri" panose="020F0502020204030204" pitchFamily="34"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We download several </a:t>
            </a:r>
            <a:r>
              <a:rPr kumimoji="0" lang="en-US" altLang="en-US" sz="24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pretrained CNN models </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(e.g., VGG16, ResNet50, </a:t>
            </a:r>
            <a:r>
              <a:rPr kumimoji="0" lang="en-US" altLang="en-US" sz="24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Xception</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Inception,</a:t>
            </a:r>
            <a:r>
              <a:rPr lang="en-US" altLang="en-US" sz="2400" dirty="0">
                <a:latin typeface="+mn-lt"/>
                <a:ea typeface="Calibri" panose="020F0502020204030204" pitchFamily="34" charset="0"/>
                <a:cs typeface="Times New Roman" panose="02020603050405020304" pitchFamily="18" charset="0"/>
              </a:rPr>
              <a:t> EfficientNetV2) from </a:t>
            </a:r>
            <a:r>
              <a:rPr lang="en-US" altLang="en-US" sz="2400" dirty="0" err="1">
                <a:latin typeface="+mn-lt"/>
                <a:ea typeface="Calibri" panose="020F0502020204030204" pitchFamily="34" charset="0"/>
                <a:cs typeface="Times New Roman" panose="02020603050405020304" pitchFamily="18" charset="0"/>
              </a:rPr>
              <a:t>Keras</a:t>
            </a:r>
            <a:r>
              <a:rPr lang="en-US" altLang="en-US" sz="2400" dirty="0">
                <a:latin typeface="+mn-lt"/>
                <a:ea typeface="Calibri" panose="020F0502020204030204" pitchFamily="34" charset="0"/>
                <a:cs typeface="Times New Roman" panose="02020603050405020304" pitchFamily="18" charset="0"/>
              </a:rPr>
              <a:t> Application</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retraine</a:t>
            </a:r>
            <a:r>
              <a:rPr lang="en-US" altLang="en-US" sz="2400" b="1" dirty="0">
                <a:latin typeface="+mn-lt"/>
                <a:ea typeface="Calibri" panose="020F0502020204030204" pitchFamily="34" charset="0"/>
                <a:cs typeface="Times New Roman" panose="02020603050405020304" pitchFamily="18" charset="0"/>
              </a:rPr>
              <a:t>d </a:t>
            </a:r>
            <a:r>
              <a:rPr lang="en-US" altLang="en-US" sz="2400" dirty="0">
                <a:latin typeface="+mn-lt"/>
                <a:ea typeface="Calibri" panose="020F0502020204030204" pitchFamily="34" charset="0"/>
                <a:cs typeface="Times New Roman" panose="02020603050405020304" pitchFamily="18" charset="0"/>
              </a:rPr>
              <a:t>mentioned </a:t>
            </a:r>
            <a:r>
              <a:rPr kumimoji="0" lang="en-US" altLang="en-US" sz="240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models using </a:t>
            </a:r>
            <a:r>
              <a:rPr lang="en-US" altLang="en-US" sz="2400" dirty="0">
                <a:latin typeface="+mn-lt"/>
                <a:ea typeface="Calibri" panose="020F0502020204030204" pitchFamily="34" charset="0"/>
                <a:cs typeface="Times New Roman" panose="02020603050405020304" pitchFamily="18" charset="0"/>
              </a:rPr>
              <a:t>ISIC 2017 dataset </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for the classification </a:t>
            </a:r>
            <a:r>
              <a:rPr lang="en-US" altLang="en-US" sz="2400" dirty="0">
                <a:latin typeface="+mn-lt"/>
                <a:ea typeface="Calibri" panose="020F0502020204030204" pitchFamily="34" charset="0"/>
                <a:cs typeface="Times New Roman" panose="02020603050405020304" pitchFamily="18" charset="0"/>
              </a:rPr>
              <a:t>challenge</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lang="en-US" altLang="en-US" sz="2400" dirty="0">
              <a:latin typeface="+mn-lt"/>
              <a:ea typeface="Calibri" panose="020F050202020403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400" b="1" dirty="0">
                <a:latin typeface="+mn-lt"/>
                <a:ea typeface="Calibri" panose="020F0502020204030204" pitchFamily="34" charset="0"/>
                <a:cs typeface="Times New Roman" panose="02020603050405020304" pitchFamily="18" charset="0"/>
              </a:rPr>
              <a:t>Step1: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We used the pretrained model as </a:t>
            </a:r>
            <a:r>
              <a:rPr lang="en-US" altLang="en-US" sz="2400" b="1" dirty="0">
                <a:latin typeface="+mn-lt"/>
                <a:ea typeface="Calibri" panose="020F0502020204030204" pitchFamily="34" charset="0"/>
                <a:cs typeface="Times New Roman" panose="02020603050405020304" pitchFamily="18" charset="0"/>
              </a:rPr>
              <a:t>feature extractor</a:t>
            </a:r>
            <a:r>
              <a:rPr lang="en-US" altLang="en-US" sz="2400" dirty="0">
                <a:latin typeface="+mn-lt"/>
                <a:ea typeface="Calibri" panose="020F0502020204030204" pitchFamily="34"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mn-lt"/>
                <a:ea typeface="Calibri" panose="020F0502020204030204" pitchFamily="34" charset="0"/>
                <a:cs typeface="Times New Roman" panose="02020603050405020304" pitchFamily="18" charset="0"/>
              </a:rPr>
              <a:t>Freeze</a:t>
            </a:r>
            <a:r>
              <a:rPr lang="en-US" altLang="en-US" sz="2400" dirty="0">
                <a:latin typeface="+mn-lt"/>
                <a:ea typeface="Calibri" panose="020F0502020204030204" pitchFamily="34" charset="0"/>
                <a:cs typeface="Times New Roman" panose="02020603050405020304" pitchFamily="18" charset="0"/>
              </a:rPr>
              <a:t> all network parameters (to keep parameters fixed during retraining).</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Remove the last layer (</a:t>
            </a:r>
            <a:r>
              <a:rPr lang="en-US" altLang="en-US" sz="2400" b="1" dirty="0">
                <a:latin typeface="+mn-lt"/>
                <a:ea typeface="Calibri" panose="020F0502020204030204" pitchFamily="34" charset="0"/>
                <a:cs typeface="Times New Roman" panose="02020603050405020304" pitchFamily="18" charset="0"/>
              </a:rPr>
              <a:t>classification</a:t>
            </a:r>
            <a:r>
              <a:rPr lang="en-US" altLang="en-US" sz="2400" dirty="0">
                <a:latin typeface="+mn-lt"/>
                <a:ea typeface="Calibri" panose="020F0502020204030204" pitchFamily="34" charset="0"/>
                <a:cs typeface="Times New Roman" panose="02020603050405020304" pitchFamily="18" charset="0"/>
              </a:rPr>
              <a:t> layer).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Replace final layer (with a </a:t>
            </a:r>
            <a:r>
              <a:rPr lang="en-US" altLang="en-US" sz="2400" b="1" dirty="0">
                <a:latin typeface="+mn-lt"/>
                <a:ea typeface="Calibri" panose="020F0502020204030204" pitchFamily="34" charset="0"/>
                <a:cs typeface="Times New Roman" panose="02020603050405020304" pitchFamily="18" charset="0"/>
              </a:rPr>
              <a:t>sigmoid function </a:t>
            </a:r>
            <a:r>
              <a:rPr lang="en-US" altLang="en-US" sz="2400" dirty="0">
                <a:latin typeface="+mn-lt"/>
                <a:ea typeface="Calibri" panose="020F0502020204030204" pitchFamily="34" charset="0"/>
                <a:cs typeface="Times New Roman" panose="02020603050405020304" pitchFamily="18" charset="0"/>
              </a:rPr>
              <a:t>for binary classification)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908FBA0-909B-F0B5-5EF0-96F3711A7BBE}"/>
                  </a:ext>
                </a:extLst>
              </p:cNvPr>
              <p:cNvSpPr txBox="1"/>
              <p:nvPr/>
            </p:nvSpPr>
            <p:spPr>
              <a:xfrm>
                <a:off x="9819570" y="5471868"/>
                <a:ext cx="1480598" cy="5833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p:sp>
            <p:nvSpPr>
              <p:cNvPr id="2" name="TextBox 1">
                <a:extLst>
                  <a:ext uri="{FF2B5EF4-FFF2-40B4-BE49-F238E27FC236}">
                    <a16:creationId xmlns:a16="http://schemas.microsoft.com/office/drawing/2014/main" id="{A908FBA0-909B-F0B5-5EF0-96F3711A7BBE}"/>
                  </a:ext>
                </a:extLst>
              </p:cNvPr>
              <p:cNvSpPr txBox="1">
                <a:spLocks noRot="1" noChangeAspect="1" noMove="1" noResize="1" noEditPoints="1" noAdjustHandles="1" noChangeArrowheads="1" noChangeShapeType="1" noTextEdit="1"/>
              </p:cNvSpPr>
              <p:nvPr/>
            </p:nvSpPr>
            <p:spPr>
              <a:xfrm>
                <a:off x="9819570" y="5471868"/>
                <a:ext cx="1480598" cy="583365"/>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246E02B-1AAD-3913-CB7C-A4ADE6214F7D}"/>
              </a:ext>
            </a:extLst>
          </p:cNvPr>
          <p:cNvSpPr txBox="1"/>
          <p:nvPr/>
        </p:nvSpPr>
        <p:spPr>
          <a:xfrm>
            <a:off x="7707858" y="5625986"/>
            <a:ext cx="2233304" cy="369332"/>
          </a:xfrm>
          <a:prstGeom prst="rect">
            <a:avLst/>
          </a:prstGeom>
          <a:noFill/>
        </p:spPr>
        <p:txBody>
          <a:bodyPr wrap="none" rtlCol="0">
            <a:spAutoFit/>
          </a:bodyPr>
          <a:lstStyle/>
          <a:p>
            <a:pPr marL="285750" indent="-285750">
              <a:buFont typeface="Arial" panose="020B0604020202020204" pitchFamily="34" charset="0"/>
              <a:buChar char="•"/>
            </a:pPr>
            <a:r>
              <a:rPr lang="en-US" b="1" dirty="0"/>
              <a:t>Sigmoid Function</a:t>
            </a:r>
            <a:r>
              <a:rPr lang="en-US" dirty="0"/>
              <a:t>, </a:t>
            </a:r>
          </a:p>
        </p:txBody>
      </p:sp>
      <p:sp>
        <p:nvSpPr>
          <p:cNvPr id="4" name="TextBox 3">
            <a:extLst>
              <a:ext uri="{FF2B5EF4-FFF2-40B4-BE49-F238E27FC236}">
                <a16:creationId xmlns:a16="http://schemas.microsoft.com/office/drawing/2014/main" id="{AD057E7D-CB6D-B4F8-332C-33D9D7A3DB20}"/>
              </a:ext>
            </a:extLst>
          </p:cNvPr>
          <p:cNvSpPr txBox="1"/>
          <p:nvPr/>
        </p:nvSpPr>
        <p:spPr>
          <a:xfrm>
            <a:off x="11243767" y="5597843"/>
            <a:ext cx="1011815" cy="369332"/>
          </a:xfrm>
          <a:prstGeom prst="rect">
            <a:avLst/>
          </a:prstGeom>
          <a:noFill/>
        </p:spPr>
        <p:txBody>
          <a:bodyPr wrap="none" rtlCol="0">
            <a:spAutoFit/>
          </a:bodyPr>
          <a:lstStyle/>
          <a:p>
            <a:r>
              <a:rPr lang="en-US" dirty="0"/>
              <a:t>= </a:t>
            </a:r>
            <a:r>
              <a:rPr lang="en-US" b="1" dirty="0"/>
              <a:t>S [0,1] </a:t>
            </a:r>
          </a:p>
        </p:txBody>
      </p:sp>
    </p:spTree>
    <p:extLst>
      <p:ext uri="{BB962C8B-B14F-4D97-AF65-F5344CB8AC3E}">
        <p14:creationId xmlns:p14="http://schemas.microsoft.com/office/powerpoint/2010/main" val="386120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13</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Transfer Learning Approach</a:t>
            </a:r>
          </a:p>
        </p:txBody>
      </p:sp>
      <p:sp>
        <p:nvSpPr>
          <p:cNvPr id="5" name="Rectangle 5">
            <a:extLst>
              <a:ext uri="{FF2B5EF4-FFF2-40B4-BE49-F238E27FC236}">
                <a16:creationId xmlns:a16="http://schemas.microsoft.com/office/drawing/2014/main" id="{6381B4FA-120C-E541-64ED-C2F3A92CF14A}"/>
              </a:ext>
            </a:extLst>
          </p:cNvPr>
          <p:cNvSpPr>
            <a:spLocks noChangeArrowheads="1"/>
          </p:cNvSpPr>
          <p:nvPr/>
        </p:nvSpPr>
        <p:spPr bwMode="auto">
          <a:xfrm>
            <a:off x="376966" y="888467"/>
            <a:ext cx="112929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2400" b="1" dirty="0">
                <a:latin typeface="+mn-lt"/>
                <a:ea typeface="Calibri" panose="020F0502020204030204" pitchFamily="34" charset="0"/>
                <a:cs typeface="Times New Roman" panose="02020603050405020304" pitchFamily="18" charset="0"/>
              </a:rPr>
              <a:t>Step 2: </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We have fine tuned the pretrained model on our Skin lesion dataset.</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We retrained the pretrained </a:t>
            </a:r>
            <a:r>
              <a:rPr lang="en-US" altLang="en-US" sz="2400" b="1" i="1" dirty="0">
                <a:latin typeface="+mn-lt"/>
                <a:ea typeface="Calibri" panose="020F0502020204030204" pitchFamily="34" charset="0"/>
                <a:cs typeface="Times New Roman" panose="02020603050405020304" pitchFamily="18" charset="0"/>
              </a:rPr>
              <a:t>imagenet</a:t>
            </a:r>
            <a:r>
              <a:rPr lang="en-US" altLang="en-US" sz="2400" dirty="0">
                <a:latin typeface="+mn-lt"/>
                <a:ea typeface="Calibri" panose="020F0502020204030204" pitchFamily="34" charset="0"/>
                <a:cs typeface="Times New Roman" panose="02020603050405020304" pitchFamily="18" charset="0"/>
              </a:rPr>
              <a:t> models using our own data (ISIC 2017) without weight initialization.</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Its not what we trained from scratch since the network weights are those of the pretrained nets.</a:t>
            </a:r>
          </a:p>
        </p:txBody>
      </p:sp>
    </p:spTree>
    <p:extLst>
      <p:ext uri="{BB962C8B-B14F-4D97-AF65-F5344CB8AC3E}">
        <p14:creationId xmlns:p14="http://schemas.microsoft.com/office/powerpoint/2010/main" val="176926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14</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Experimental Environment for the Training</a:t>
            </a:r>
          </a:p>
        </p:txBody>
      </p:sp>
      <p:sp>
        <p:nvSpPr>
          <p:cNvPr id="3" name="TextBox 2">
            <a:extLst>
              <a:ext uri="{FF2B5EF4-FFF2-40B4-BE49-F238E27FC236}">
                <a16:creationId xmlns:a16="http://schemas.microsoft.com/office/drawing/2014/main" id="{29B09100-1E02-9769-47EC-DE5DB789B884}"/>
              </a:ext>
            </a:extLst>
          </p:cNvPr>
          <p:cNvSpPr txBox="1"/>
          <p:nvPr/>
        </p:nvSpPr>
        <p:spPr>
          <a:xfrm>
            <a:off x="237320" y="906064"/>
            <a:ext cx="10632738" cy="830997"/>
          </a:xfrm>
          <a:prstGeom prst="rect">
            <a:avLst/>
          </a:prstGeom>
          <a:noFill/>
        </p:spPr>
        <p:txBody>
          <a:bodyPr wrap="square">
            <a:spAutoFit/>
          </a:bodyPr>
          <a:lstStyle/>
          <a:p>
            <a:pPr algn="just"/>
            <a:r>
              <a:rPr lang="en-US" sz="2400" dirty="0">
                <a:latin typeface="Calibri" panose="020F0502020204030204" pitchFamily="34" charset="0"/>
                <a:ea typeface="Calibri" panose="020F0502020204030204" pitchFamily="34" charset="0"/>
                <a:cs typeface="Times New Roman" panose="02020603050405020304" pitchFamily="18" charset="0"/>
              </a:rPr>
              <a:t>The experiment mainly uses deep learning models. The hyperparameters uniformly set for these models are shown in Table.</a:t>
            </a:r>
          </a:p>
        </p:txBody>
      </p:sp>
      <p:graphicFrame>
        <p:nvGraphicFramePr>
          <p:cNvPr id="2" name="Table 1">
            <a:extLst>
              <a:ext uri="{FF2B5EF4-FFF2-40B4-BE49-F238E27FC236}">
                <a16:creationId xmlns:a16="http://schemas.microsoft.com/office/drawing/2014/main" id="{63848BA3-342C-4713-EEE3-F4BD9F7D3966}"/>
              </a:ext>
            </a:extLst>
          </p:cNvPr>
          <p:cNvGraphicFramePr>
            <a:graphicFrameLocks noGrp="1"/>
          </p:cNvGraphicFramePr>
          <p:nvPr>
            <p:extLst>
              <p:ext uri="{D42A27DB-BD31-4B8C-83A1-F6EECF244321}">
                <p14:modId xmlns:p14="http://schemas.microsoft.com/office/powerpoint/2010/main" val="3042865226"/>
              </p:ext>
            </p:extLst>
          </p:nvPr>
        </p:nvGraphicFramePr>
        <p:xfrm>
          <a:off x="7859309" y="2191426"/>
          <a:ext cx="4038165" cy="3535158"/>
        </p:xfrm>
        <a:graphic>
          <a:graphicData uri="http://schemas.openxmlformats.org/drawingml/2006/table">
            <a:tbl>
              <a:tblPr firstRow="1" firstCol="1" bandRow="1">
                <a:tableStyleId>{5C22544A-7EE6-4342-B048-85BDC9FD1C3A}</a:tableStyleId>
              </a:tblPr>
              <a:tblGrid>
                <a:gridCol w="1433519">
                  <a:extLst>
                    <a:ext uri="{9D8B030D-6E8A-4147-A177-3AD203B41FA5}">
                      <a16:colId xmlns:a16="http://schemas.microsoft.com/office/drawing/2014/main" val="2998517634"/>
                    </a:ext>
                  </a:extLst>
                </a:gridCol>
                <a:gridCol w="2604646">
                  <a:extLst>
                    <a:ext uri="{9D8B030D-6E8A-4147-A177-3AD203B41FA5}">
                      <a16:colId xmlns:a16="http://schemas.microsoft.com/office/drawing/2014/main" val="405415509"/>
                    </a:ext>
                  </a:extLst>
                </a:gridCol>
              </a:tblGrid>
              <a:tr h="692591">
                <a:tc>
                  <a:txBody>
                    <a:bodyPr/>
                    <a:lstStyle/>
                    <a:p>
                      <a:pPr marL="0" marR="0" algn="ctr">
                        <a:lnSpc>
                          <a:spcPct val="107000"/>
                        </a:lnSpc>
                        <a:spcBef>
                          <a:spcPts val="0"/>
                        </a:spcBef>
                        <a:spcAft>
                          <a:spcPts val="0"/>
                        </a:spcAft>
                      </a:pPr>
                      <a:r>
                        <a:rPr lang="en-US" sz="2000">
                          <a:effectLst/>
                        </a:rPr>
                        <a:t>Parameters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880354860"/>
                  </a:ext>
                </a:extLst>
              </a:tr>
              <a:tr h="692591">
                <a:tc>
                  <a:txBody>
                    <a:bodyPr/>
                    <a:lstStyle/>
                    <a:p>
                      <a:pPr marL="0" marR="0" algn="ctr">
                        <a:lnSpc>
                          <a:spcPct val="107000"/>
                        </a:lnSpc>
                        <a:spcBef>
                          <a:spcPts val="0"/>
                        </a:spcBef>
                        <a:spcAft>
                          <a:spcPts val="0"/>
                        </a:spcAft>
                      </a:pPr>
                      <a:r>
                        <a:rPr lang="en-US" sz="2000">
                          <a:effectLst/>
                        </a:rPr>
                        <a:t>Batch Size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23142206"/>
                  </a:ext>
                </a:extLst>
              </a:tr>
              <a:tr h="692591">
                <a:tc>
                  <a:txBody>
                    <a:bodyPr/>
                    <a:lstStyle/>
                    <a:p>
                      <a:pPr marL="0" marR="0" algn="ctr">
                        <a:lnSpc>
                          <a:spcPct val="107000"/>
                        </a:lnSpc>
                        <a:spcBef>
                          <a:spcPts val="0"/>
                        </a:spcBef>
                        <a:spcAft>
                          <a:spcPts val="0"/>
                        </a:spcAft>
                      </a:pPr>
                      <a:r>
                        <a:rPr lang="en-US" sz="2000">
                          <a:effectLst/>
                        </a:rPr>
                        <a:t>Epochs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31386695"/>
                  </a:ext>
                </a:extLst>
              </a:tr>
              <a:tr h="692591">
                <a:tc>
                  <a:txBody>
                    <a:bodyPr/>
                    <a:lstStyle/>
                    <a:p>
                      <a:pPr marL="0" marR="0" algn="ctr">
                        <a:lnSpc>
                          <a:spcPct val="107000"/>
                        </a:lnSpc>
                        <a:spcBef>
                          <a:spcPts val="0"/>
                        </a:spcBef>
                        <a:spcAft>
                          <a:spcPts val="0"/>
                        </a:spcAft>
                      </a:pPr>
                      <a:r>
                        <a:rPr lang="en-US" sz="2000">
                          <a:effectLst/>
                        </a:rPr>
                        <a:t>Learning Rate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0.001, 0.005 [varies]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36412991"/>
                  </a:ext>
                </a:extLst>
              </a:tr>
              <a:tr h="692591">
                <a:tc>
                  <a:txBody>
                    <a:bodyPr/>
                    <a:lstStyle/>
                    <a:p>
                      <a:pPr marL="0" marR="0" algn="ctr">
                        <a:lnSpc>
                          <a:spcPct val="107000"/>
                        </a:lnSpc>
                        <a:spcBef>
                          <a:spcPts val="0"/>
                        </a:spcBef>
                        <a:spcAft>
                          <a:spcPts val="0"/>
                        </a:spcAft>
                      </a:pPr>
                      <a:r>
                        <a:rPr lang="en-US" sz="2000">
                          <a:effectLst/>
                        </a:rPr>
                        <a:t>Optimizers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dirty="0">
                          <a:effectLst/>
                        </a:rPr>
                        <a:t>Adam, SGD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77180563"/>
                  </a:ext>
                </a:extLst>
              </a:tr>
            </a:tbl>
          </a:graphicData>
        </a:graphic>
      </p:graphicFrame>
      <p:sp>
        <p:nvSpPr>
          <p:cNvPr id="4" name="Rectangle 5">
            <a:extLst>
              <a:ext uri="{FF2B5EF4-FFF2-40B4-BE49-F238E27FC236}">
                <a16:creationId xmlns:a16="http://schemas.microsoft.com/office/drawing/2014/main" id="{AFB957B6-6195-1106-32DA-2C9278E6B152}"/>
              </a:ext>
            </a:extLst>
          </p:cNvPr>
          <p:cNvSpPr>
            <a:spLocks noChangeArrowheads="1"/>
          </p:cNvSpPr>
          <p:nvPr/>
        </p:nvSpPr>
        <p:spPr bwMode="auto">
          <a:xfrm>
            <a:off x="237320" y="2191426"/>
            <a:ext cx="719089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marR="0" lvl="0" indent="-571500" algn="just" defTabSz="914400" rtl="0" eaLnBrk="0" fontAlgn="base" latinLnBrk="0" hangingPunct="0">
              <a:spcBef>
                <a:spcPct val="0"/>
              </a:spcBef>
              <a:spcAft>
                <a:spcPct val="0"/>
              </a:spcAft>
              <a:buClrTx/>
              <a:buSzTx/>
              <a:buAutoNum type="romanLcParenBoth"/>
              <a:tabLst/>
            </a:pPr>
            <a:r>
              <a:rPr lang="en-US" altLang="en-US" sz="2400" dirty="0">
                <a:latin typeface="+mn-lt"/>
                <a:ea typeface="Calibri" panose="020F0502020204030204" pitchFamily="34" charset="0"/>
                <a:cs typeface="Times New Roman" panose="02020603050405020304" pitchFamily="18" charset="0"/>
              </a:rPr>
              <a:t>The goal of the </a:t>
            </a:r>
            <a:r>
              <a:rPr lang="en-US" altLang="en-US" sz="2400" b="1" dirty="0">
                <a:latin typeface="+mn-lt"/>
                <a:ea typeface="Calibri" panose="020F0502020204030204" pitchFamily="34" charset="0"/>
                <a:cs typeface="Times New Roman" panose="02020603050405020304" pitchFamily="18" charset="0"/>
              </a:rPr>
              <a:t>optimizer</a:t>
            </a:r>
            <a:r>
              <a:rPr lang="en-US" altLang="en-US" sz="2400" dirty="0">
                <a:latin typeface="+mn-lt"/>
                <a:ea typeface="Calibri" panose="020F0502020204030204" pitchFamily="34" charset="0"/>
                <a:cs typeface="Times New Roman" panose="02020603050405020304" pitchFamily="18" charset="0"/>
              </a:rPr>
              <a:t> is to update the parameters of a model iteratively in order to minimize the loss function.</a:t>
            </a:r>
          </a:p>
          <a:p>
            <a:pPr marL="571500" marR="0" lvl="0" indent="-571500" algn="just" defTabSz="914400" rtl="0" eaLnBrk="0" fontAlgn="base" latinLnBrk="0" hangingPunct="0">
              <a:spcBef>
                <a:spcPct val="0"/>
              </a:spcBef>
              <a:spcAft>
                <a:spcPct val="0"/>
              </a:spcAft>
              <a:buClrTx/>
              <a:buSzTx/>
              <a:buAutoNum type="romanLcParenBoth"/>
              <a:tabLst/>
            </a:pPr>
            <a:endParaRPr lang="en-US" altLang="en-US" sz="2400" dirty="0">
              <a:latin typeface="+mn-lt"/>
              <a:ea typeface="Calibri" panose="020F0502020204030204" pitchFamily="34" charset="0"/>
              <a:cs typeface="Times New Roman" panose="02020603050405020304" pitchFamily="18" charset="0"/>
            </a:endParaRPr>
          </a:p>
          <a:p>
            <a:pPr marL="571500" marR="0" lvl="0" indent="-571500" algn="just" defTabSz="914400" rtl="0" eaLnBrk="0" fontAlgn="base" latinLnBrk="0" hangingPunct="0">
              <a:spcBef>
                <a:spcPct val="0"/>
              </a:spcBef>
              <a:spcAft>
                <a:spcPct val="0"/>
              </a:spcAft>
              <a:buClrTx/>
              <a:buSzTx/>
              <a:buAutoNum type="romanLcParenBoth"/>
              <a:tabLst/>
            </a:pPr>
            <a:r>
              <a:rPr lang="en-US" altLang="en-US" sz="2400" dirty="0">
                <a:latin typeface="+mn-lt"/>
                <a:ea typeface="Calibri" panose="020F0502020204030204" pitchFamily="34" charset="0"/>
                <a:cs typeface="Times New Roman" panose="02020603050405020304" pitchFamily="18" charset="0"/>
              </a:rPr>
              <a:t>The </a:t>
            </a:r>
            <a:r>
              <a:rPr lang="en-US" altLang="en-US" sz="2400" b="1" dirty="0">
                <a:latin typeface="+mn-lt"/>
                <a:ea typeface="Calibri" panose="020F0502020204030204" pitchFamily="34" charset="0"/>
                <a:cs typeface="Times New Roman" panose="02020603050405020304" pitchFamily="18" charset="0"/>
              </a:rPr>
              <a:t>learning rate </a:t>
            </a:r>
            <a:r>
              <a:rPr lang="en-US" altLang="en-US" sz="2400" dirty="0">
                <a:latin typeface="+mn-lt"/>
                <a:ea typeface="Calibri" panose="020F0502020204030204" pitchFamily="34" charset="0"/>
                <a:cs typeface="Times New Roman" panose="02020603050405020304" pitchFamily="18" charset="0"/>
              </a:rPr>
              <a:t>determines the step size taken during optimization. It controls how much the weights of the model are updated based on the calculated gradients.</a:t>
            </a:r>
          </a:p>
        </p:txBody>
      </p:sp>
    </p:spTree>
    <p:extLst>
      <p:ext uri="{BB962C8B-B14F-4D97-AF65-F5344CB8AC3E}">
        <p14:creationId xmlns:p14="http://schemas.microsoft.com/office/powerpoint/2010/main" val="330237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15</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1077218"/>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Experimental Environment for the Training</a:t>
            </a: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9B09100-1E02-9769-47EC-DE5DB789B884}"/>
              </a:ext>
            </a:extLst>
          </p:cNvPr>
          <p:cNvSpPr txBox="1"/>
          <p:nvPr/>
        </p:nvSpPr>
        <p:spPr>
          <a:xfrm>
            <a:off x="111390" y="1086243"/>
            <a:ext cx="11660154" cy="3416320"/>
          </a:xfrm>
          <a:prstGeom prst="rect">
            <a:avLst/>
          </a:prstGeom>
          <a:noFill/>
        </p:spPr>
        <p:txBody>
          <a:bodyPr wrap="square">
            <a:sp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(iii) In deep learning,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Batch size </a:t>
            </a:r>
            <a:r>
              <a:rPr lang="en-US" sz="2400" dirty="0">
                <a:effectLst/>
                <a:latin typeface="Calibri" panose="020F0502020204030204" pitchFamily="34" charset="0"/>
                <a:ea typeface="Calibri" panose="020F0502020204030204" pitchFamily="34" charset="0"/>
                <a:cs typeface="Times New Roman" panose="02020603050405020304" pitchFamily="18" charset="0"/>
              </a:rPr>
              <a:t>refers to the number of training examples or data points that are processed together in a single forward and backward pass during the training of a neural network. In this case, our entire train data will be divided into 16 batches.</a:t>
            </a:r>
          </a:p>
          <a:p>
            <a:pPr marL="457200" indent="-457200" algn="jus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(iv) In deep learning, an </a:t>
            </a:r>
            <a:r>
              <a:rPr lang="en-US" sz="2400" b="1" dirty="0">
                <a:latin typeface="Calibri" panose="020F0502020204030204" pitchFamily="34" charset="0"/>
                <a:ea typeface="Calibri" panose="020F0502020204030204" pitchFamily="34" charset="0"/>
                <a:cs typeface="Times New Roman" panose="02020603050405020304" pitchFamily="18" charset="0"/>
              </a:rPr>
              <a:t>epoch</a:t>
            </a:r>
            <a:r>
              <a:rPr lang="en-US" sz="2400" dirty="0">
                <a:latin typeface="Calibri" panose="020F0502020204030204" pitchFamily="34" charset="0"/>
                <a:ea typeface="Calibri" panose="020F0502020204030204" pitchFamily="34" charset="0"/>
                <a:cs typeface="Times New Roman" panose="02020603050405020304" pitchFamily="18" charset="0"/>
              </a:rPr>
              <a:t> refers to a complete iteration through the entire dataset during the training process of a neural network. In our project, we used 10 epoch for training the model.</a:t>
            </a:r>
          </a:p>
          <a:p>
            <a:pPr algn="just"/>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623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16</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Hybrid Approach</a:t>
            </a:r>
          </a:p>
        </p:txBody>
      </p:sp>
      <p:sp>
        <p:nvSpPr>
          <p:cNvPr id="5" name="Rectangle 5">
            <a:extLst>
              <a:ext uri="{FF2B5EF4-FFF2-40B4-BE49-F238E27FC236}">
                <a16:creationId xmlns:a16="http://schemas.microsoft.com/office/drawing/2014/main" id="{6381B4FA-120C-E541-64ED-C2F3A92CF14A}"/>
              </a:ext>
            </a:extLst>
          </p:cNvPr>
          <p:cNvSpPr>
            <a:spLocks noChangeArrowheads="1"/>
          </p:cNvSpPr>
          <p:nvPr/>
        </p:nvSpPr>
        <p:spPr bwMode="auto">
          <a:xfrm>
            <a:off x="254005" y="1914602"/>
            <a:ext cx="11292925" cy="381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2400" b="1" dirty="0">
                <a:latin typeface="+mn-lt"/>
                <a:ea typeface="Calibri" panose="020F0502020204030204" pitchFamily="34" charset="0"/>
                <a:cs typeface="Times New Roman" panose="02020603050405020304" pitchFamily="18" charset="0"/>
              </a:rPr>
              <a:t>Working Steps: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ea typeface="Calibri" panose="020F0502020204030204" pitchFamily="34" charset="0"/>
                <a:cs typeface="Times New Roman" panose="02020603050405020304" pitchFamily="18" charset="0"/>
              </a:rPr>
              <a:t>We used the pretrained CNN models </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(e.g., VGG16, ResNet50, </a:t>
            </a:r>
            <a:r>
              <a:rPr kumimoji="0" lang="en-US" altLang="en-US" sz="24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Xception</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Inception,</a:t>
            </a:r>
            <a:r>
              <a:rPr lang="en-US" altLang="en-US" sz="2400" dirty="0">
                <a:latin typeface="+mn-lt"/>
                <a:ea typeface="Calibri" panose="020F0502020204030204" pitchFamily="34" charset="0"/>
                <a:cs typeface="Times New Roman" panose="02020603050405020304" pitchFamily="18" charset="0"/>
              </a:rPr>
              <a:t> EfficientNetV2) from </a:t>
            </a:r>
            <a:r>
              <a:rPr lang="en-US" altLang="en-US" sz="2400" dirty="0" err="1">
                <a:latin typeface="+mn-lt"/>
                <a:ea typeface="Calibri" panose="020F0502020204030204" pitchFamily="34" charset="0"/>
                <a:cs typeface="Times New Roman" panose="02020603050405020304" pitchFamily="18" charset="0"/>
              </a:rPr>
              <a:t>Keras</a:t>
            </a:r>
            <a:r>
              <a:rPr lang="en-US" altLang="en-US" sz="2400" dirty="0">
                <a:latin typeface="+mn-lt"/>
                <a:ea typeface="Calibri" panose="020F0502020204030204" pitchFamily="34" charset="0"/>
                <a:cs typeface="Times New Roman" panose="02020603050405020304" pitchFamily="18" charset="0"/>
              </a:rPr>
              <a:t> Application</a:t>
            </a:r>
            <a:r>
              <a:rPr kumimoji="0" lang="en-US" altLang="en-US" sz="24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lang="en-US" altLang="en-US" sz="2400" dirty="0">
                <a:latin typeface="+mn-lt"/>
                <a:ea typeface="Calibri" panose="020F0502020204030204" pitchFamily="34" charset="0"/>
                <a:cs typeface="Times New Roman" panose="02020603050405020304" pitchFamily="18" charset="0"/>
              </a:rPr>
              <a:t>as </a:t>
            </a:r>
            <a:r>
              <a:rPr lang="en-US" altLang="en-US" sz="2400" b="1" dirty="0">
                <a:latin typeface="+mn-lt"/>
                <a:ea typeface="Calibri" panose="020F0502020204030204" pitchFamily="34" charset="0"/>
                <a:cs typeface="Times New Roman" panose="02020603050405020304" pitchFamily="18" charset="0"/>
              </a:rPr>
              <a:t>feature extractor</a:t>
            </a:r>
            <a:r>
              <a:rPr lang="en-US" altLang="en-US" sz="2400" dirty="0">
                <a:latin typeface="+mn-lt"/>
                <a:ea typeface="Calibri" panose="020F0502020204030204" pitchFamily="34" charset="0"/>
                <a:cs typeface="Times New Roman" panose="02020603050405020304" pitchFamily="18" charset="0"/>
              </a:rPr>
              <a:t>. </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b="1" dirty="0">
                <a:latin typeface="+mn-lt"/>
                <a:ea typeface="Calibri" panose="020F0502020204030204" pitchFamily="34" charset="0"/>
                <a:cs typeface="Times New Roman" panose="02020603050405020304" pitchFamily="18" charset="0"/>
              </a:rPr>
              <a:t>Freeze</a:t>
            </a:r>
            <a:r>
              <a:rPr lang="en-US" altLang="en-US" sz="2400" dirty="0">
                <a:latin typeface="+mn-lt"/>
                <a:ea typeface="Calibri" panose="020F0502020204030204" pitchFamily="34" charset="0"/>
                <a:cs typeface="Times New Roman" panose="02020603050405020304" pitchFamily="18" charset="0"/>
              </a:rPr>
              <a:t> all network parameters (to keep parameters fixed during retraining).</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b="1" dirty="0">
                <a:latin typeface="+mn-lt"/>
                <a:ea typeface="Calibri" panose="020F0502020204030204" pitchFamily="34" charset="0"/>
                <a:cs typeface="Times New Roman" panose="02020603050405020304" pitchFamily="18" charset="0"/>
              </a:rPr>
              <a:t>Remove</a:t>
            </a:r>
            <a:r>
              <a:rPr lang="en-US" altLang="en-US" sz="2400" dirty="0">
                <a:latin typeface="+mn-lt"/>
                <a:ea typeface="Calibri" panose="020F0502020204030204" pitchFamily="34" charset="0"/>
                <a:cs typeface="Times New Roman" panose="02020603050405020304" pitchFamily="18" charset="0"/>
              </a:rPr>
              <a:t> the last layer and train traditional Machine Learning Classifiers (</a:t>
            </a:r>
            <a:r>
              <a:rPr lang="en-US" altLang="en-US" sz="2400" dirty="0" err="1">
                <a:latin typeface="+mn-lt"/>
                <a:ea typeface="Calibri" panose="020F0502020204030204" pitchFamily="34" charset="0"/>
                <a:cs typeface="Times New Roman" panose="02020603050405020304" pitchFamily="18" charset="0"/>
              </a:rPr>
              <a:t>e.g</a:t>
            </a:r>
            <a:r>
              <a:rPr lang="en-US" altLang="en-US" sz="2400" dirty="0">
                <a:latin typeface="+mn-lt"/>
                <a:ea typeface="Calibri" panose="020F0502020204030204" pitchFamily="34" charset="0"/>
                <a:cs typeface="Times New Roman" panose="02020603050405020304" pitchFamily="18" charset="0"/>
              </a:rPr>
              <a:t>,. Random Forest, </a:t>
            </a:r>
            <a:r>
              <a:rPr lang="en-US" altLang="en-US" sz="2400" dirty="0" err="1">
                <a:latin typeface="+mn-lt"/>
                <a:ea typeface="Calibri" panose="020F0502020204030204" pitchFamily="34" charset="0"/>
                <a:cs typeface="Times New Roman" panose="02020603050405020304" pitchFamily="18" charset="0"/>
              </a:rPr>
              <a:t>XGBoost</a:t>
            </a:r>
            <a:r>
              <a:rPr lang="en-US" altLang="en-US" sz="2400" dirty="0">
                <a:latin typeface="+mn-lt"/>
                <a:ea typeface="Calibri" panose="020F0502020204030204" pitchFamily="34" charset="0"/>
                <a:cs typeface="Times New Roman" panose="02020603050405020304" pitchFamily="18" charset="0"/>
              </a:rPr>
              <a:t>, SVM, Logistic Regression) on top of the CNN features.</a:t>
            </a:r>
          </a:p>
          <a:p>
            <a:pPr marR="0" lvl="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p>
        </p:txBody>
      </p:sp>
      <p:sp>
        <p:nvSpPr>
          <p:cNvPr id="2" name="TextBox 1">
            <a:extLst>
              <a:ext uri="{FF2B5EF4-FFF2-40B4-BE49-F238E27FC236}">
                <a16:creationId xmlns:a16="http://schemas.microsoft.com/office/drawing/2014/main" id="{8BCF918F-B666-66FE-4C51-96E4FC94C610}"/>
              </a:ext>
            </a:extLst>
          </p:cNvPr>
          <p:cNvSpPr txBox="1"/>
          <p:nvPr/>
        </p:nvSpPr>
        <p:spPr>
          <a:xfrm>
            <a:off x="254005" y="977966"/>
            <a:ext cx="1129292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Extracting features using pretrained CNN models and execute classification task using </a:t>
            </a:r>
          </a:p>
          <a:p>
            <a:r>
              <a:rPr lang="en-US" sz="2400" dirty="0"/>
              <a:t>    machine learning classifier models.</a:t>
            </a:r>
          </a:p>
        </p:txBody>
      </p:sp>
    </p:spTree>
    <p:extLst>
      <p:ext uri="{BB962C8B-B14F-4D97-AF65-F5344CB8AC3E}">
        <p14:creationId xmlns:p14="http://schemas.microsoft.com/office/powerpoint/2010/main" val="42680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17</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Binary Cross Entropy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73AF878-3C2F-BAE1-C9FC-EE4D2EAE971D}"/>
              </a:ext>
            </a:extLst>
          </p:cNvPr>
          <p:cNvSpPr txBox="1"/>
          <p:nvPr/>
        </p:nvSpPr>
        <p:spPr>
          <a:xfrm>
            <a:off x="295259" y="1020981"/>
            <a:ext cx="11383766" cy="4744697"/>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ea typeface="Times New Roman" panose="02020603050405020304" pitchFamily="18" charset="0"/>
                <a:cs typeface="Times New Roman" panose="02020603050405020304" pitchFamily="18" charset="0"/>
              </a:rPr>
              <a:t>In addition, we have used the binary cross entropy loss function for our classification purpose. It measures the dissimilarity between the predicted probability distribution and the true binary labels. The formula can be expressed as:</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i="1" dirty="0">
                <a:effectLst/>
                <a:ea typeface="Times New Roman" panose="02020603050405020304" pitchFamily="18" charset="0"/>
                <a:cs typeface="Times New Roman" panose="02020603050405020304" pitchFamily="18" charset="0"/>
              </a:rPr>
              <a:t>Binary Cross Entropy </a:t>
            </a:r>
            <a:r>
              <a:rPr lang="en-US" sz="2400" i="1" dirty="0">
                <a:effectLst/>
                <a:ea typeface="Times New Roman" panose="02020603050405020304" pitchFamily="18" charset="0"/>
                <a:cs typeface="Times New Roman" panose="02020603050405020304" pitchFamily="18" charset="0"/>
              </a:rPr>
              <a:t>= </a:t>
            </a:r>
            <a:r>
              <a:rPr lang="en-US" sz="2400" b="1" i="1" dirty="0">
                <a:effectLst/>
                <a:ea typeface="Times New Roman" panose="02020603050405020304" pitchFamily="18" charset="0"/>
                <a:cs typeface="Times New Roman" panose="02020603050405020304" pitchFamily="18" charset="0"/>
              </a:rPr>
              <a:t>- (y * log</a:t>
            </a:r>
            <a:r>
              <a:rPr lang="en-US" sz="2400" b="1" dirty="0">
                <a:effectLst/>
                <a:ea typeface="Times New Roman" panose="02020603050405020304" pitchFamily="18" charset="0"/>
                <a:cs typeface="Times New Roman" panose="02020603050405020304" pitchFamily="18" charset="0"/>
              </a:rPr>
              <a:t> σ</a:t>
            </a:r>
            <a:r>
              <a:rPr lang="en-US" sz="2400" b="1" i="1" dirty="0">
                <a:effectLst/>
                <a:ea typeface="Times New Roman" panose="02020603050405020304" pitchFamily="18" charset="0"/>
                <a:cs typeface="Times New Roman" panose="02020603050405020304" pitchFamily="18" charset="0"/>
              </a:rPr>
              <a:t> (p) + (1 - y) * log(1 - </a:t>
            </a:r>
            <a:r>
              <a:rPr lang="en-US" sz="2400" b="1" dirty="0">
                <a:effectLst/>
                <a:ea typeface="Times New Roman" panose="02020603050405020304" pitchFamily="18" charset="0"/>
                <a:cs typeface="Times New Roman" panose="02020603050405020304" pitchFamily="18" charset="0"/>
              </a:rPr>
              <a:t>σ</a:t>
            </a:r>
            <a:r>
              <a:rPr lang="en-US" sz="2400" b="1" i="1" dirty="0">
                <a:effectLst/>
                <a:ea typeface="Times New Roman" panose="02020603050405020304" pitchFamily="18" charset="0"/>
                <a:cs typeface="Times New Roman" panose="02020603050405020304" pitchFamily="18" charset="0"/>
              </a:rPr>
              <a:t> (p))</a:t>
            </a:r>
            <a:endParaRPr lang="en-US" sz="24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ea typeface="Times New Roman" panose="02020603050405020304" pitchFamily="18"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ea typeface="Times New Roman" panose="02020603050405020304" pitchFamily="18" charset="0"/>
                <a:cs typeface="Times New Roman" panose="02020603050405020304" pitchFamily="18" charset="0"/>
              </a:rPr>
              <a:t>where,</a:t>
            </a:r>
          </a:p>
          <a:p>
            <a:pPr marL="0" marR="0">
              <a:lnSpc>
                <a:spcPct val="107000"/>
              </a:lnSpc>
              <a:spcBef>
                <a:spcPts val="0"/>
              </a:spcBef>
              <a:spcAft>
                <a:spcPts val="800"/>
              </a:spcAft>
            </a:pPr>
            <a:r>
              <a:rPr lang="en-US" sz="2400" b="1" dirty="0">
                <a:ea typeface="Times New Roman" panose="02020603050405020304" pitchFamily="18" charset="0"/>
                <a:cs typeface="Times New Roman" panose="02020603050405020304" pitchFamily="18" charset="0"/>
              </a:rPr>
              <a:t>p</a:t>
            </a:r>
            <a:r>
              <a:rPr lang="en-US" sz="2400" dirty="0">
                <a:effectLst/>
                <a:ea typeface="Times New Roman" panose="02020603050405020304" pitchFamily="18" charset="0"/>
                <a:cs typeface="Times New Roman" panose="02020603050405020304" pitchFamily="18" charset="0"/>
              </a:rPr>
              <a:t> = prediction of the model</a:t>
            </a:r>
            <a:endParaRPr lang="en-US" sz="2400" dirty="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b="1" dirty="0">
                <a:effectLst/>
                <a:ea typeface="Times New Roman" panose="02020603050405020304" pitchFamily="18" charset="0"/>
                <a:cs typeface="Times New Roman" panose="02020603050405020304" pitchFamily="18" charset="0"/>
              </a:rPr>
              <a:t>y</a:t>
            </a:r>
            <a:r>
              <a:rPr lang="en-US" sz="2400" dirty="0">
                <a:effectLst/>
                <a:ea typeface="Times New Roman" panose="02020603050405020304" pitchFamily="18" charset="0"/>
                <a:cs typeface="Times New Roman" panose="02020603050405020304" pitchFamily="18" charset="0"/>
              </a:rPr>
              <a:t> = ground truth </a:t>
            </a:r>
            <a:endParaRPr lang="en-US" sz="2400" dirty="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b="1" dirty="0">
                <a:effectLst/>
                <a:ea typeface="Times New Roman" panose="02020603050405020304" pitchFamily="18" charset="0"/>
                <a:cs typeface="Times New Roman" panose="02020603050405020304" pitchFamily="18" charset="0"/>
              </a:rPr>
              <a:t>σ</a:t>
            </a:r>
            <a:r>
              <a:rPr lang="en-US" sz="2400" dirty="0">
                <a:effectLst/>
                <a:ea typeface="Times New Roman" panose="02020603050405020304" pitchFamily="18" charset="0"/>
                <a:cs typeface="Times New Roman" panose="02020603050405020304" pitchFamily="18" charset="0"/>
              </a:rPr>
              <a:t> = sigmoid function.</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417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18</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Best Result for the Hybrid Model</a:t>
            </a:r>
          </a:p>
        </p:txBody>
      </p:sp>
      <p:graphicFrame>
        <p:nvGraphicFramePr>
          <p:cNvPr id="2" name="Table 1">
            <a:extLst>
              <a:ext uri="{FF2B5EF4-FFF2-40B4-BE49-F238E27FC236}">
                <a16:creationId xmlns:a16="http://schemas.microsoft.com/office/drawing/2014/main" id="{4044B6F3-58D9-D17F-0124-51B8A60EB50F}"/>
              </a:ext>
            </a:extLst>
          </p:cNvPr>
          <p:cNvGraphicFramePr>
            <a:graphicFrameLocks noGrp="1"/>
          </p:cNvGraphicFramePr>
          <p:nvPr>
            <p:extLst>
              <p:ext uri="{D42A27DB-BD31-4B8C-83A1-F6EECF244321}">
                <p14:modId xmlns:p14="http://schemas.microsoft.com/office/powerpoint/2010/main" val="2731772506"/>
              </p:ext>
            </p:extLst>
          </p:nvPr>
        </p:nvGraphicFramePr>
        <p:xfrm>
          <a:off x="280256" y="973913"/>
          <a:ext cx="11733087" cy="4215477"/>
        </p:xfrm>
        <a:graphic>
          <a:graphicData uri="http://schemas.openxmlformats.org/drawingml/2006/table">
            <a:tbl>
              <a:tblPr firstRow="1" firstCol="1" bandRow="1">
                <a:tableStyleId>{5FD0F851-EC5A-4D38-B0AD-8093EC10F338}</a:tableStyleId>
              </a:tblPr>
              <a:tblGrid>
                <a:gridCol w="1602616">
                  <a:extLst>
                    <a:ext uri="{9D8B030D-6E8A-4147-A177-3AD203B41FA5}">
                      <a16:colId xmlns:a16="http://schemas.microsoft.com/office/drawing/2014/main" val="1219540154"/>
                    </a:ext>
                  </a:extLst>
                </a:gridCol>
                <a:gridCol w="2763901">
                  <a:extLst>
                    <a:ext uri="{9D8B030D-6E8A-4147-A177-3AD203B41FA5}">
                      <a16:colId xmlns:a16="http://schemas.microsoft.com/office/drawing/2014/main" val="661611064"/>
                    </a:ext>
                  </a:extLst>
                </a:gridCol>
                <a:gridCol w="1268875">
                  <a:extLst>
                    <a:ext uri="{9D8B030D-6E8A-4147-A177-3AD203B41FA5}">
                      <a16:colId xmlns:a16="http://schemas.microsoft.com/office/drawing/2014/main" val="4037009324"/>
                    </a:ext>
                  </a:extLst>
                </a:gridCol>
                <a:gridCol w="1175533">
                  <a:extLst>
                    <a:ext uri="{9D8B030D-6E8A-4147-A177-3AD203B41FA5}">
                      <a16:colId xmlns:a16="http://schemas.microsoft.com/office/drawing/2014/main" val="2014225116"/>
                    </a:ext>
                  </a:extLst>
                </a:gridCol>
                <a:gridCol w="1078684">
                  <a:extLst>
                    <a:ext uri="{9D8B030D-6E8A-4147-A177-3AD203B41FA5}">
                      <a16:colId xmlns:a16="http://schemas.microsoft.com/office/drawing/2014/main" val="2922925070"/>
                    </a:ext>
                  </a:extLst>
                </a:gridCol>
                <a:gridCol w="1034246">
                  <a:extLst>
                    <a:ext uri="{9D8B030D-6E8A-4147-A177-3AD203B41FA5}">
                      <a16:colId xmlns:a16="http://schemas.microsoft.com/office/drawing/2014/main" val="3242683795"/>
                    </a:ext>
                  </a:extLst>
                </a:gridCol>
                <a:gridCol w="1076174">
                  <a:extLst>
                    <a:ext uri="{9D8B030D-6E8A-4147-A177-3AD203B41FA5}">
                      <a16:colId xmlns:a16="http://schemas.microsoft.com/office/drawing/2014/main" val="618477655"/>
                    </a:ext>
                  </a:extLst>
                </a:gridCol>
                <a:gridCol w="1118102">
                  <a:extLst>
                    <a:ext uri="{9D8B030D-6E8A-4147-A177-3AD203B41FA5}">
                      <a16:colId xmlns:a16="http://schemas.microsoft.com/office/drawing/2014/main" val="2525734384"/>
                    </a:ext>
                  </a:extLst>
                </a:gridCol>
                <a:gridCol w="614956">
                  <a:extLst>
                    <a:ext uri="{9D8B030D-6E8A-4147-A177-3AD203B41FA5}">
                      <a16:colId xmlns:a16="http://schemas.microsoft.com/office/drawing/2014/main" val="1798872295"/>
                    </a:ext>
                  </a:extLst>
                </a:gridCol>
              </a:tblGrid>
              <a:tr h="404296">
                <a:tc rowSpan="2">
                  <a:txBody>
                    <a:bodyPr/>
                    <a:lstStyle/>
                    <a:p>
                      <a:pPr marL="0" marR="0">
                        <a:lnSpc>
                          <a:spcPct val="107000"/>
                        </a:lnSpc>
                        <a:spcBef>
                          <a:spcPts val="0"/>
                        </a:spcBef>
                        <a:spcAft>
                          <a:spcPts val="0"/>
                        </a:spcAft>
                      </a:pPr>
                      <a:r>
                        <a:rPr lang="en-US" sz="1750" kern="100" dirty="0">
                          <a:effectLst/>
                        </a:rPr>
                        <a:t>Feature Extractor</a:t>
                      </a:r>
                    </a:p>
                    <a:p>
                      <a:pPr marL="0" marR="0">
                        <a:lnSpc>
                          <a:spcPct val="107000"/>
                        </a:lnSpc>
                        <a:spcBef>
                          <a:spcPts val="0"/>
                        </a:spcBef>
                        <a:spcAft>
                          <a:spcPts val="0"/>
                        </a:spcAft>
                      </a:pP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750" kern="100" dirty="0">
                          <a:effectLst/>
                        </a:rPr>
                        <a:t>Classification Model</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07000"/>
                        </a:lnSpc>
                        <a:spcBef>
                          <a:spcPts val="0"/>
                        </a:spcBef>
                        <a:spcAft>
                          <a:spcPts val="0"/>
                        </a:spcAft>
                      </a:pPr>
                      <a:r>
                        <a:rPr lang="en-US" sz="1750" kern="100" dirty="0">
                          <a:effectLst/>
                        </a:rPr>
                        <a:t>Benign vs Other</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750" kern="100" dirty="0">
                          <a:effectLst/>
                        </a:rPr>
                        <a:t>Melanoma vs Seborrheic Keratosis</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nSpc>
                          <a:spcPct val="107000"/>
                        </a:lnSpc>
                        <a:spcBef>
                          <a:spcPts val="0"/>
                        </a:spcBef>
                        <a:spcAft>
                          <a:spcPts val="0"/>
                        </a:spcAft>
                      </a:pPr>
                      <a:r>
                        <a:rPr lang="en-US" sz="1750" kern="100" dirty="0">
                          <a:effectLst/>
                        </a:rPr>
                        <a:t>BMA</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2705849"/>
                  </a:ext>
                </a:extLst>
              </a:tr>
              <a:tr h="423007">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750" kern="100">
                          <a:effectLst/>
                        </a:rPr>
                        <a:t>Accuracy </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Sensitivity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Specificity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Accuracy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Sensitivity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Specificity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728023193"/>
                  </a:ext>
                </a:extLst>
              </a:tr>
              <a:tr h="404296">
                <a:tc rowSpan="8">
                  <a:txBody>
                    <a:bodyPr/>
                    <a:lstStyle/>
                    <a:p>
                      <a:pPr marL="0" marR="0">
                        <a:lnSpc>
                          <a:spcPct val="107000"/>
                        </a:lnSpc>
                        <a:spcBef>
                          <a:spcPts val="0"/>
                        </a:spcBef>
                        <a:spcAft>
                          <a:spcPts val="0"/>
                        </a:spcAft>
                      </a:pPr>
                      <a:r>
                        <a:rPr lang="en-US" sz="1750" b="1" kern="100" dirty="0" err="1">
                          <a:effectLst/>
                        </a:rPr>
                        <a:t>Xception</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effectLst/>
                        </a:rPr>
                        <a:t>Random Forest</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0.82</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0.47</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0.76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0.80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solidFill>
                            <a:srgbClr val="C00000"/>
                          </a:solidFill>
                          <a:effectLst/>
                        </a:rPr>
                        <a:t>0.79</a:t>
                      </a:r>
                      <a:endParaRPr lang="en-US" sz="175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8348830"/>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Naïve Bayes</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0.56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0.48</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0.71</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0.69</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244340"/>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Support Vector Machine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0.68</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0.73</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0.59</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0.72</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1762"/>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Logistic Regression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0.75</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0.72</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084449"/>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Decision Tree</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0.65</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0.50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0.69</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882156"/>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a:effectLst/>
                        </a:rPr>
                        <a:t>K Nearest Neighbors</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0.56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0.46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0.75</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0.82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0.54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1053892"/>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a:effectLst/>
                        </a:rPr>
                        <a:t>Gradient Boosting Machines</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0.67</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0.68</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0.77</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5590712"/>
                  </a:ext>
                </a:extLst>
              </a:tr>
              <a:tr h="404296">
                <a:tc vMerge="1">
                  <a:txBody>
                    <a:bodyPr/>
                    <a:lstStyle/>
                    <a:p>
                      <a:endParaRPr lang="en-US"/>
                    </a:p>
                  </a:txBody>
                  <a:tcPr/>
                </a:tc>
                <a:tc>
                  <a:txBody>
                    <a:bodyPr/>
                    <a:lstStyle/>
                    <a:p>
                      <a:pPr marL="0" marR="0">
                        <a:lnSpc>
                          <a:spcPct val="107000"/>
                        </a:lnSpc>
                        <a:spcBef>
                          <a:spcPts val="0"/>
                        </a:spcBef>
                        <a:spcAft>
                          <a:spcPts val="0"/>
                        </a:spcAft>
                      </a:pPr>
                      <a:r>
                        <a:rPr lang="en-US" sz="1750" kern="100" dirty="0" err="1">
                          <a:effectLst/>
                        </a:rPr>
                        <a:t>XGBoost</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0.77</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0.57</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0.73</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4482292"/>
                  </a:ext>
                </a:extLst>
              </a:tr>
            </a:tbl>
          </a:graphicData>
        </a:graphic>
      </p:graphicFrame>
      <p:sp>
        <p:nvSpPr>
          <p:cNvPr id="4" name="TextBox 3">
            <a:extLst>
              <a:ext uri="{FF2B5EF4-FFF2-40B4-BE49-F238E27FC236}">
                <a16:creationId xmlns:a16="http://schemas.microsoft.com/office/drawing/2014/main" id="{91449127-D9F9-3E65-873E-B076855F125C}"/>
              </a:ext>
            </a:extLst>
          </p:cNvPr>
          <p:cNvSpPr txBox="1"/>
          <p:nvPr/>
        </p:nvSpPr>
        <p:spPr>
          <a:xfrm>
            <a:off x="433697" y="5588813"/>
            <a:ext cx="6309099" cy="369332"/>
          </a:xfrm>
          <a:prstGeom prst="rect">
            <a:avLst/>
          </a:prstGeom>
          <a:noFill/>
        </p:spPr>
        <p:txBody>
          <a:bodyPr wrap="none" rtlCol="0">
            <a:spAutoFit/>
          </a:bodyPr>
          <a:lstStyle/>
          <a:p>
            <a:r>
              <a:rPr lang="en-US" dirty="0"/>
              <a:t>* Performance matrix of all the models are available in the report.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A9F04D0-7BBA-CC56-6BE1-E081805449D3}"/>
                  </a:ext>
                </a:extLst>
              </p:cNvPr>
              <p:cNvSpPr txBox="1"/>
              <p:nvPr/>
            </p:nvSpPr>
            <p:spPr>
              <a:xfrm>
                <a:off x="7185353" y="5250830"/>
                <a:ext cx="2055178" cy="8712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𝐵𝑀𝐴</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𝑇𝑃</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𝑁</m:t>
                              </m:r>
                            </m:den>
                          </m:f>
                        </m:e>
                      </m:nary>
                    </m:oMath>
                  </m:oMathPara>
                </a14:m>
                <a:endParaRPr lang="en-US" dirty="0"/>
              </a:p>
            </p:txBody>
          </p:sp>
        </mc:Choice>
        <mc:Fallback>
          <p:sp>
            <p:nvSpPr>
              <p:cNvPr id="5" name="TextBox 4">
                <a:extLst>
                  <a:ext uri="{FF2B5EF4-FFF2-40B4-BE49-F238E27FC236}">
                    <a16:creationId xmlns:a16="http://schemas.microsoft.com/office/drawing/2014/main" id="{0A9F04D0-7BBA-CC56-6BE1-E081805449D3}"/>
                  </a:ext>
                </a:extLst>
              </p:cNvPr>
              <p:cNvSpPr txBox="1">
                <a:spLocks noRot="1" noChangeAspect="1" noMove="1" noResize="1" noEditPoints="1" noAdjustHandles="1" noChangeArrowheads="1" noChangeShapeType="1" noTextEdit="1"/>
              </p:cNvSpPr>
              <p:nvPr/>
            </p:nvSpPr>
            <p:spPr>
              <a:xfrm>
                <a:off x="7185353" y="5250830"/>
                <a:ext cx="2055178" cy="871264"/>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8713E2B-09DF-EDDA-23D7-B404A1E96311}"/>
              </a:ext>
            </a:extLst>
          </p:cNvPr>
          <p:cNvSpPr txBox="1"/>
          <p:nvPr/>
        </p:nvSpPr>
        <p:spPr>
          <a:xfrm>
            <a:off x="9377640" y="5271496"/>
            <a:ext cx="2536400" cy="830997"/>
          </a:xfrm>
          <a:prstGeom prst="rect">
            <a:avLst/>
          </a:prstGeom>
          <a:noFill/>
        </p:spPr>
        <p:txBody>
          <a:bodyPr wrap="none" rtlCol="0">
            <a:spAutoFit/>
          </a:bodyPr>
          <a:lstStyle/>
          <a:p>
            <a:r>
              <a:rPr lang="en-US" sz="1600" b="1" dirty="0"/>
              <a:t>M</a:t>
            </a:r>
            <a:r>
              <a:rPr lang="en-US" sz="1600" dirty="0"/>
              <a:t> = Number of class.</a:t>
            </a:r>
          </a:p>
          <a:p>
            <a:r>
              <a:rPr lang="en-US" sz="1600" b="1" dirty="0"/>
              <a:t>TP</a:t>
            </a:r>
            <a:r>
              <a:rPr lang="en-US" sz="1600" dirty="0"/>
              <a:t> = Ture positive.</a:t>
            </a:r>
          </a:p>
          <a:p>
            <a:r>
              <a:rPr lang="en-US" sz="1600" b="1" dirty="0"/>
              <a:t>N</a:t>
            </a:r>
            <a:r>
              <a:rPr lang="en-US" sz="1600" dirty="0"/>
              <a:t> = Total number of sample.</a:t>
            </a:r>
          </a:p>
        </p:txBody>
      </p:sp>
    </p:spTree>
    <p:extLst>
      <p:ext uri="{BB962C8B-B14F-4D97-AF65-F5344CB8AC3E}">
        <p14:creationId xmlns:p14="http://schemas.microsoft.com/office/powerpoint/2010/main" val="358346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19</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Best Results for the Transfer Learning Models </a:t>
            </a:r>
          </a:p>
        </p:txBody>
      </p:sp>
      <p:graphicFrame>
        <p:nvGraphicFramePr>
          <p:cNvPr id="2" name="Table 1">
            <a:extLst>
              <a:ext uri="{FF2B5EF4-FFF2-40B4-BE49-F238E27FC236}">
                <a16:creationId xmlns:a16="http://schemas.microsoft.com/office/drawing/2014/main" id="{634F9DE7-9B21-FF9F-C143-05A1E632C2AF}"/>
              </a:ext>
            </a:extLst>
          </p:cNvPr>
          <p:cNvGraphicFramePr>
            <a:graphicFrameLocks noGrp="1"/>
          </p:cNvGraphicFramePr>
          <p:nvPr>
            <p:extLst>
              <p:ext uri="{D42A27DB-BD31-4B8C-83A1-F6EECF244321}">
                <p14:modId xmlns:p14="http://schemas.microsoft.com/office/powerpoint/2010/main" val="290735904"/>
              </p:ext>
            </p:extLst>
          </p:nvPr>
        </p:nvGraphicFramePr>
        <p:xfrm>
          <a:off x="353126" y="1086705"/>
          <a:ext cx="11630891" cy="3921525"/>
        </p:xfrm>
        <a:graphic>
          <a:graphicData uri="http://schemas.openxmlformats.org/drawingml/2006/table">
            <a:tbl>
              <a:tblPr firstRow="1" firstCol="1" bandRow="1">
                <a:tableStyleId>{5FD0F851-EC5A-4D38-B0AD-8093EC10F338}</a:tableStyleId>
              </a:tblPr>
              <a:tblGrid>
                <a:gridCol w="1890148">
                  <a:extLst>
                    <a:ext uri="{9D8B030D-6E8A-4147-A177-3AD203B41FA5}">
                      <a16:colId xmlns:a16="http://schemas.microsoft.com/office/drawing/2014/main" val="717971553"/>
                    </a:ext>
                  </a:extLst>
                </a:gridCol>
                <a:gridCol w="1131587">
                  <a:extLst>
                    <a:ext uri="{9D8B030D-6E8A-4147-A177-3AD203B41FA5}">
                      <a16:colId xmlns:a16="http://schemas.microsoft.com/office/drawing/2014/main" val="1818671576"/>
                    </a:ext>
                  </a:extLst>
                </a:gridCol>
                <a:gridCol w="1180490">
                  <a:extLst>
                    <a:ext uri="{9D8B030D-6E8A-4147-A177-3AD203B41FA5}">
                      <a16:colId xmlns:a16="http://schemas.microsoft.com/office/drawing/2014/main" val="3291454216"/>
                    </a:ext>
                  </a:extLst>
                </a:gridCol>
                <a:gridCol w="1078134">
                  <a:extLst>
                    <a:ext uri="{9D8B030D-6E8A-4147-A177-3AD203B41FA5}">
                      <a16:colId xmlns:a16="http://schemas.microsoft.com/office/drawing/2014/main" val="3401392291"/>
                    </a:ext>
                  </a:extLst>
                </a:gridCol>
                <a:gridCol w="1104292">
                  <a:extLst>
                    <a:ext uri="{9D8B030D-6E8A-4147-A177-3AD203B41FA5}">
                      <a16:colId xmlns:a16="http://schemas.microsoft.com/office/drawing/2014/main" val="4235544495"/>
                    </a:ext>
                  </a:extLst>
                </a:gridCol>
                <a:gridCol w="1104292">
                  <a:extLst>
                    <a:ext uri="{9D8B030D-6E8A-4147-A177-3AD203B41FA5}">
                      <a16:colId xmlns:a16="http://schemas.microsoft.com/office/drawing/2014/main" val="3910466623"/>
                    </a:ext>
                  </a:extLst>
                </a:gridCol>
                <a:gridCol w="1104292">
                  <a:extLst>
                    <a:ext uri="{9D8B030D-6E8A-4147-A177-3AD203B41FA5}">
                      <a16:colId xmlns:a16="http://schemas.microsoft.com/office/drawing/2014/main" val="658284108"/>
                    </a:ext>
                  </a:extLst>
                </a:gridCol>
                <a:gridCol w="1104292">
                  <a:extLst>
                    <a:ext uri="{9D8B030D-6E8A-4147-A177-3AD203B41FA5}">
                      <a16:colId xmlns:a16="http://schemas.microsoft.com/office/drawing/2014/main" val="3346600751"/>
                    </a:ext>
                  </a:extLst>
                </a:gridCol>
                <a:gridCol w="1089507">
                  <a:extLst>
                    <a:ext uri="{9D8B030D-6E8A-4147-A177-3AD203B41FA5}">
                      <a16:colId xmlns:a16="http://schemas.microsoft.com/office/drawing/2014/main" val="1577781919"/>
                    </a:ext>
                  </a:extLst>
                </a:gridCol>
                <a:gridCol w="843857">
                  <a:extLst>
                    <a:ext uri="{9D8B030D-6E8A-4147-A177-3AD203B41FA5}">
                      <a16:colId xmlns:a16="http://schemas.microsoft.com/office/drawing/2014/main" val="2695002518"/>
                    </a:ext>
                  </a:extLst>
                </a:gridCol>
              </a:tblGrid>
              <a:tr h="487930">
                <a:tc rowSpan="2">
                  <a:txBody>
                    <a:bodyPr/>
                    <a:lstStyle/>
                    <a:p>
                      <a:pPr marL="0" marR="0">
                        <a:lnSpc>
                          <a:spcPct val="107000"/>
                        </a:lnSpc>
                        <a:spcBef>
                          <a:spcPts val="0"/>
                        </a:spcBef>
                        <a:spcAft>
                          <a:spcPts val="0"/>
                        </a:spcAft>
                      </a:pPr>
                      <a:r>
                        <a:rPr lang="en-US" sz="1750" kern="100" dirty="0">
                          <a:effectLst/>
                        </a:rPr>
                        <a:t>Model</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750" kern="100" dirty="0">
                          <a:effectLst/>
                        </a:rPr>
                        <a:t>Optimizer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750" kern="100" dirty="0">
                          <a:effectLst/>
                        </a:rPr>
                        <a:t>Learning Rate</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07000"/>
                        </a:lnSpc>
                        <a:spcBef>
                          <a:spcPts val="0"/>
                        </a:spcBef>
                        <a:spcAft>
                          <a:spcPts val="0"/>
                        </a:spcAft>
                      </a:pPr>
                      <a:r>
                        <a:rPr lang="en-US" sz="1750" kern="100" dirty="0">
                          <a:effectLst/>
                        </a:rPr>
                        <a:t>Benign vs Other</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750" kern="100">
                          <a:effectLst/>
                        </a:rPr>
                        <a:t>Melanoma vs Seborrheic Keratosis</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nSpc>
                          <a:spcPct val="107000"/>
                        </a:lnSpc>
                        <a:spcBef>
                          <a:spcPts val="0"/>
                        </a:spcBef>
                        <a:spcAft>
                          <a:spcPts val="0"/>
                        </a:spcAft>
                      </a:pPr>
                      <a:r>
                        <a:rPr lang="en-US" sz="1750" kern="100">
                          <a:effectLst/>
                        </a:rPr>
                        <a:t>BMA</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7938923"/>
                  </a:ext>
                </a:extLst>
              </a:tr>
              <a:tr h="48048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Accuracy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Sensitivity</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Specificity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Accuracy </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Sensitivity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Specificity</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247836486"/>
                  </a:ext>
                </a:extLst>
              </a:tr>
              <a:tr h="480489">
                <a:tc rowSpan="2">
                  <a:txBody>
                    <a:bodyPr/>
                    <a:lstStyle/>
                    <a:p>
                      <a:pPr marL="0" marR="0">
                        <a:lnSpc>
                          <a:spcPct val="107000"/>
                        </a:lnSpc>
                        <a:spcBef>
                          <a:spcPts val="0"/>
                        </a:spcBef>
                        <a:spcAft>
                          <a:spcPts val="0"/>
                        </a:spcAft>
                      </a:pPr>
                      <a:r>
                        <a:rPr lang="en-US" sz="1750" b="1" kern="100" dirty="0">
                          <a:effectLst/>
                        </a:rPr>
                        <a:t>VGG16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Adam</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0.005</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0.72</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0.90</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0.38</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0.70</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0.71</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0.68</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solidFill>
                            <a:srgbClr val="C00000"/>
                          </a:solidFill>
                          <a:effectLst/>
                        </a:rPr>
                        <a:t>0.76</a:t>
                      </a:r>
                      <a:endParaRPr lang="en-US" sz="175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121347"/>
                  </a:ext>
                </a:extLst>
              </a:tr>
              <a:tr h="480489">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SGD</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0.005</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0.83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0.52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0.70</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0.76</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0.75</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030530"/>
                  </a:ext>
                </a:extLst>
              </a:tr>
              <a:tr h="480489">
                <a:tc rowSpan="2">
                  <a:txBody>
                    <a:bodyPr/>
                    <a:lstStyle/>
                    <a:p>
                      <a:pPr marL="0" marR="0">
                        <a:lnSpc>
                          <a:spcPct val="107000"/>
                        </a:lnSpc>
                        <a:spcBef>
                          <a:spcPts val="0"/>
                        </a:spcBef>
                        <a:spcAft>
                          <a:spcPts val="0"/>
                        </a:spcAft>
                      </a:pPr>
                      <a:r>
                        <a:rPr lang="en-US" sz="1750" b="1" kern="100" dirty="0">
                          <a:effectLst/>
                        </a:rPr>
                        <a:t>InceptionResNetv2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Adam</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0.005</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0.77</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0.83</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0.64</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0.67</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0.53</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0.86</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a:effectLst/>
                        </a:rPr>
                        <a:t>0.74</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8539094"/>
                  </a:ext>
                </a:extLst>
              </a:tr>
              <a:tr h="480489">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SGD</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0.005</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0.77</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0.79</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0.75</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0.74</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0.75</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solidFill>
                            <a:srgbClr val="C00000"/>
                          </a:solidFill>
                          <a:effectLst/>
                        </a:rPr>
                        <a:t>0.76</a:t>
                      </a:r>
                      <a:endParaRPr lang="en-US" sz="175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648975"/>
                  </a:ext>
                </a:extLst>
              </a:tr>
              <a:tr h="480489">
                <a:tc rowSpan="2">
                  <a:txBody>
                    <a:bodyPr/>
                    <a:lstStyle/>
                    <a:p>
                      <a:pPr marL="0" marR="0">
                        <a:lnSpc>
                          <a:spcPct val="107000"/>
                        </a:lnSpc>
                        <a:spcBef>
                          <a:spcPts val="0"/>
                        </a:spcBef>
                        <a:spcAft>
                          <a:spcPts val="0"/>
                        </a:spcAft>
                      </a:pPr>
                      <a:r>
                        <a:rPr lang="en-US" sz="1750" b="1" kern="100" dirty="0">
                          <a:effectLst/>
                        </a:rPr>
                        <a:t>DenseNet201</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Adam</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0.005</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0.69</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0.75</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0.58</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0.75</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0.71</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0" kern="100" dirty="0">
                          <a:effectLst/>
                        </a:rPr>
                        <a:t>0.82</a:t>
                      </a:r>
                      <a:endParaRPr lang="en-US" sz="175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b="1" kern="100" dirty="0">
                          <a:solidFill>
                            <a:srgbClr val="C00000"/>
                          </a:solidFill>
                          <a:effectLst/>
                        </a:rPr>
                        <a:t>0.76</a:t>
                      </a:r>
                      <a:endParaRPr lang="en-US" sz="175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5459636"/>
                  </a:ext>
                </a:extLst>
              </a:tr>
              <a:tr h="480489">
                <a:tc vMerge="1">
                  <a:txBody>
                    <a:bodyPr/>
                    <a:lstStyle/>
                    <a:p>
                      <a:endParaRPr lang="en-US"/>
                    </a:p>
                  </a:txBody>
                  <a:tcPr/>
                </a:tc>
                <a:tc>
                  <a:txBody>
                    <a:bodyPr/>
                    <a:lstStyle/>
                    <a:p>
                      <a:pPr marL="0" marR="0">
                        <a:lnSpc>
                          <a:spcPct val="107000"/>
                        </a:lnSpc>
                        <a:spcBef>
                          <a:spcPts val="0"/>
                        </a:spcBef>
                        <a:spcAft>
                          <a:spcPts val="0"/>
                        </a:spcAft>
                      </a:pPr>
                      <a:r>
                        <a:rPr lang="en-US" sz="1750" kern="100" dirty="0">
                          <a:effectLst/>
                        </a:rPr>
                        <a:t>SGD</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0.001</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0.66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0.73</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0.70</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a:effectLst/>
                        </a:rPr>
                        <a:t>0.76</a:t>
                      </a:r>
                      <a:endParaRPr lang="en-US" sz="17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0.62</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50" kern="100" dirty="0">
                          <a:effectLst/>
                        </a:rPr>
                        <a:t>0.67</a:t>
                      </a:r>
                      <a:endParaRPr lang="en-US" sz="17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768461"/>
                  </a:ext>
                </a:extLst>
              </a:tr>
            </a:tbl>
          </a:graphicData>
        </a:graphic>
      </p:graphicFrame>
      <p:sp>
        <p:nvSpPr>
          <p:cNvPr id="3" name="TextBox 2">
            <a:extLst>
              <a:ext uri="{FF2B5EF4-FFF2-40B4-BE49-F238E27FC236}">
                <a16:creationId xmlns:a16="http://schemas.microsoft.com/office/drawing/2014/main" id="{9390E3EF-E22A-388E-4C49-DC84C207BD86}"/>
              </a:ext>
            </a:extLst>
          </p:cNvPr>
          <p:cNvSpPr txBox="1"/>
          <p:nvPr/>
        </p:nvSpPr>
        <p:spPr>
          <a:xfrm>
            <a:off x="433697" y="5443673"/>
            <a:ext cx="6309099" cy="369332"/>
          </a:xfrm>
          <a:prstGeom prst="rect">
            <a:avLst/>
          </a:prstGeom>
          <a:noFill/>
        </p:spPr>
        <p:txBody>
          <a:bodyPr wrap="none" rtlCol="0">
            <a:spAutoFit/>
          </a:bodyPr>
          <a:lstStyle/>
          <a:p>
            <a:r>
              <a:rPr lang="en-US" dirty="0"/>
              <a:t>* Performance matrix of all the models are available in the report.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F2FA0B4-AFBA-BCFA-D32E-DC6B2D23E6F8}"/>
                  </a:ext>
                </a:extLst>
              </p:cNvPr>
              <p:cNvSpPr txBox="1"/>
              <p:nvPr/>
            </p:nvSpPr>
            <p:spPr>
              <a:xfrm>
                <a:off x="7185353" y="5105690"/>
                <a:ext cx="2055178" cy="8712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𝐵𝑀𝐴</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𝑇𝑃</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𝑁</m:t>
                              </m:r>
                            </m:den>
                          </m:f>
                        </m:e>
                      </m:nary>
                    </m:oMath>
                  </m:oMathPara>
                </a14:m>
                <a:endParaRPr lang="en-US" dirty="0"/>
              </a:p>
            </p:txBody>
          </p:sp>
        </mc:Choice>
        <mc:Fallback>
          <p:sp>
            <p:nvSpPr>
              <p:cNvPr id="4" name="TextBox 3">
                <a:extLst>
                  <a:ext uri="{FF2B5EF4-FFF2-40B4-BE49-F238E27FC236}">
                    <a16:creationId xmlns:a16="http://schemas.microsoft.com/office/drawing/2014/main" id="{4F2FA0B4-AFBA-BCFA-D32E-DC6B2D23E6F8}"/>
                  </a:ext>
                </a:extLst>
              </p:cNvPr>
              <p:cNvSpPr txBox="1">
                <a:spLocks noRot="1" noChangeAspect="1" noMove="1" noResize="1" noEditPoints="1" noAdjustHandles="1" noChangeArrowheads="1" noChangeShapeType="1" noTextEdit="1"/>
              </p:cNvSpPr>
              <p:nvPr/>
            </p:nvSpPr>
            <p:spPr>
              <a:xfrm>
                <a:off x="7185353" y="5105690"/>
                <a:ext cx="2055178" cy="871264"/>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56E9DC8-030D-043A-E520-68997A8A9D76}"/>
              </a:ext>
            </a:extLst>
          </p:cNvPr>
          <p:cNvSpPr txBox="1"/>
          <p:nvPr/>
        </p:nvSpPr>
        <p:spPr>
          <a:xfrm>
            <a:off x="9377640" y="5126356"/>
            <a:ext cx="2536400" cy="830997"/>
          </a:xfrm>
          <a:prstGeom prst="rect">
            <a:avLst/>
          </a:prstGeom>
          <a:noFill/>
        </p:spPr>
        <p:txBody>
          <a:bodyPr wrap="none" rtlCol="0">
            <a:spAutoFit/>
          </a:bodyPr>
          <a:lstStyle/>
          <a:p>
            <a:r>
              <a:rPr lang="en-US" sz="1600" b="1" dirty="0"/>
              <a:t>M</a:t>
            </a:r>
            <a:r>
              <a:rPr lang="en-US" sz="1600" dirty="0"/>
              <a:t> = Number of class.</a:t>
            </a:r>
          </a:p>
          <a:p>
            <a:r>
              <a:rPr lang="en-US" sz="1600" b="1" dirty="0"/>
              <a:t>TP</a:t>
            </a:r>
            <a:r>
              <a:rPr lang="en-US" sz="1600" dirty="0"/>
              <a:t> = Ture positive.</a:t>
            </a:r>
          </a:p>
          <a:p>
            <a:r>
              <a:rPr lang="en-US" sz="1600" b="1" dirty="0"/>
              <a:t>N</a:t>
            </a:r>
            <a:r>
              <a:rPr lang="en-US" sz="1600" dirty="0"/>
              <a:t> = Total number of sample.</a:t>
            </a:r>
          </a:p>
        </p:txBody>
      </p:sp>
    </p:spTree>
    <p:extLst>
      <p:ext uri="{BB962C8B-B14F-4D97-AF65-F5344CB8AC3E}">
        <p14:creationId xmlns:p14="http://schemas.microsoft.com/office/powerpoint/2010/main" val="22931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02</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519069" y="1127659"/>
            <a:ext cx="11153862" cy="4733283"/>
          </a:xfrm>
          <a:prstGeom prst="rect">
            <a:avLst/>
          </a:prstGeom>
          <a:noFill/>
        </p:spPr>
        <p:txBody>
          <a:bodyPr wrap="square">
            <a:spAutoFit/>
          </a:bodyPr>
          <a:lstStyle/>
          <a:p>
            <a:pPr marL="342900" indent="-342900" algn="jus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Skin lesion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refers to an abnormal growth or appearance on the skin that deviates from the surrounding healthy skin.</a:t>
            </a:r>
          </a:p>
          <a:p>
            <a:pPr marL="342900" indent="-342900" algn="jus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400" i="1" dirty="0">
                <a:effectLst/>
                <a:latin typeface="Calibri" panose="020F0502020204030204" pitchFamily="34" charset="0"/>
                <a:ea typeface="Calibri" panose="020F0502020204030204" pitchFamily="34" charset="0"/>
                <a:cs typeface="Times New Roman" panose="02020603050405020304" pitchFamily="18" charset="0"/>
              </a:rPr>
              <a:t>According to the World Health Organization (WHO) estimates, Globally in 2020, over 1.5 million cases of skin cancers were diagnosed and over 120,000 skin cancer associated deaths were reported.</a:t>
            </a:r>
          </a:p>
          <a:p>
            <a:pPr marL="342900" indent="-342900" algn="just">
              <a:buFont typeface="Arial" panose="020B0604020202020204" pitchFamily="34" charset="0"/>
              <a:buChar char="•"/>
            </a:pPr>
            <a:endParaRPr lang="en-US" sz="2400" i="1"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Causes and Risk factors:</a:t>
            </a:r>
          </a:p>
          <a:p>
            <a:pPr marL="342900" indent="-342900" algn="just">
              <a:buFont typeface="Arial" panose="020B0604020202020204" pitchFamily="34" charset="0"/>
              <a:buChar char="•"/>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Age factor</a:t>
            </a:r>
          </a:p>
          <a:p>
            <a:pPr marL="342900" marR="0" lvl="0" indent="-342900" algn="just">
              <a:lnSpc>
                <a:spcPct val="107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Exposure to radiation </a:t>
            </a:r>
          </a:p>
          <a:p>
            <a:pPr marL="342900" marR="0" lvl="0" indent="-342900" algn="just">
              <a:lnSpc>
                <a:spcPct val="107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Ultra-violet from the sun</a:t>
            </a:r>
            <a:endParaRPr lang="en-US" sz="24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Substance abuse, </a:t>
            </a:r>
            <a:r>
              <a:rPr lang="en-US" sz="2400" dirty="0">
                <a:ea typeface="Calibri" panose="020F0502020204030204" pitchFamily="34" charset="0"/>
                <a:cs typeface="Times New Roman" panose="02020603050405020304" pitchFamily="18" charset="0"/>
              </a:rPr>
              <a:t>c</a:t>
            </a:r>
            <a:r>
              <a:rPr lang="en-US" sz="2400" dirty="0">
                <a:effectLst/>
                <a:ea typeface="Calibri" panose="020F0502020204030204" pitchFamily="34" charset="0"/>
                <a:cs typeface="Times New Roman" panose="02020603050405020304" pitchFamily="18" charset="0"/>
              </a:rPr>
              <a:t>hemicals</a:t>
            </a:r>
            <a:r>
              <a:rPr lang="en-US" sz="2400" dirty="0">
                <a:ea typeface="Calibri" panose="020F0502020204030204" pitchFamily="34" charset="0"/>
                <a:cs typeface="Times New Roman" panose="02020603050405020304" pitchFamily="18" charset="0"/>
              </a:rPr>
              <a:t>, environment pollutants</a:t>
            </a:r>
            <a:endParaRPr lang="en-US" sz="2400" dirty="0">
              <a:effectLst/>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7" y="47348"/>
            <a:ext cx="3764280" cy="584775"/>
          </a:xfrm>
          <a:prstGeom prst="rect">
            <a:avLst/>
          </a:prstGeom>
          <a:noFill/>
        </p:spPr>
        <p:txBody>
          <a:bodyPr wrap="square">
            <a:spAutoFit/>
          </a:bodyPr>
          <a:lstStyle/>
          <a:p>
            <a:r>
              <a:rPr lang="en-US" sz="3200" b="1" dirty="0"/>
              <a:t>Skin Lesion</a:t>
            </a:r>
          </a:p>
        </p:txBody>
      </p:sp>
      <p:pic>
        <p:nvPicPr>
          <p:cNvPr id="2" name="Picture 1">
            <a:extLst>
              <a:ext uri="{FF2B5EF4-FFF2-40B4-BE49-F238E27FC236}">
                <a16:creationId xmlns:a16="http://schemas.microsoft.com/office/drawing/2014/main" id="{7011AE90-8344-9D14-1C51-85CDE8155A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32"/>
          <a:stretch/>
        </p:blipFill>
        <p:spPr bwMode="auto">
          <a:xfrm>
            <a:off x="8977741" y="3729518"/>
            <a:ext cx="2771034" cy="2088154"/>
          </a:xfrm>
          <a:prstGeom prst="rect">
            <a:avLst/>
          </a:prstGeom>
          <a:noFill/>
          <a:ln>
            <a:noFill/>
          </a:ln>
        </p:spPr>
      </p:pic>
    </p:spTree>
    <p:extLst>
      <p:ext uri="{BB962C8B-B14F-4D97-AF65-F5344CB8AC3E}">
        <p14:creationId xmlns:p14="http://schemas.microsoft.com/office/powerpoint/2010/main" val="230252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20</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Conclusion and Future Scope</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D66C4A3-B00B-F09C-22C6-D853E1BB0A29}"/>
              </a:ext>
            </a:extLst>
          </p:cNvPr>
          <p:cNvSpPr txBox="1"/>
          <p:nvPr/>
        </p:nvSpPr>
        <p:spPr>
          <a:xfrm>
            <a:off x="380145" y="955497"/>
            <a:ext cx="11568700"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 The results show a potential of improvement in this task using </a:t>
            </a:r>
            <a:r>
              <a:rPr lang="en-US" sz="2400" b="1" dirty="0"/>
              <a:t>hybrid technique</a:t>
            </a:r>
            <a:r>
              <a:rPr lang="en-US" sz="2400" dirty="0"/>
              <a:t>.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Possible future work includes </a:t>
            </a:r>
            <a:r>
              <a:rPr lang="en-US" sz="2400" b="1" dirty="0"/>
              <a:t>more optimization </a:t>
            </a:r>
            <a:r>
              <a:rPr lang="en-US" sz="2400" dirty="0"/>
              <a:t>and </a:t>
            </a:r>
            <a:r>
              <a:rPr lang="en-US" sz="2400" b="1" dirty="0"/>
              <a:t>preprocessing</a:t>
            </a:r>
            <a:r>
              <a:rPr lang="en-US" sz="2400" dirty="0"/>
              <a:t> in the feature engineering step of machine learning, further </a:t>
            </a:r>
            <a:r>
              <a:rPr lang="en-US" sz="2400" b="1" dirty="0"/>
              <a:t>fine tuning </a:t>
            </a:r>
            <a:r>
              <a:rPr lang="en-US" sz="2400" dirty="0"/>
              <a:t>of the model parameters in deep learning.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It is clear that some models performed outstanding with benign and other classes and some models performed better with melanoma and seborrheic keratosis classes.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Therefore, a new model with the </a:t>
            </a:r>
            <a:r>
              <a:rPr lang="en-US" sz="2400" b="1" dirty="0"/>
              <a:t>combination of the best performed model </a:t>
            </a:r>
            <a:r>
              <a:rPr lang="en-US" sz="2400" dirty="0"/>
              <a:t>with benign and other classes and melanoma and seborrheic keratosis classed can be proposed in future.</a:t>
            </a:r>
          </a:p>
        </p:txBody>
      </p:sp>
    </p:spTree>
    <p:extLst>
      <p:ext uri="{BB962C8B-B14F-4D97-AF65-F5344CB8AC3E}">
        <p14:creationId xmlns:p14="http://schemas.microsoft.com/office/powerpoint/2010/main" val="87743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124" name="Picture 4" descr="Premium Vector | Thank you hand lettering on white background">
            <a:extLst>
              <a:ext uri="{FF2B5EF4-FFF2-40B4-BE49-F238E27FC236}">
                <a16:creationId xmlns:a16="http://schemas.microsoft.com/office/drawing/2014/main" id="{D0F72043-61CC-2389-1050-2F46C4E7B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725" y="729464"/>
            <a:ext cx="5962650" cy="522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3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03</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369071" y="942125"/>
            <a:ext cx="11453857" cy="4421723"/>
          </a:xfrm>
          <a:prstGeom prst="rect">
            <a:avLst/>
          </a:prstGeom>
          <a:noFill/>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To </a:t>
            </a:r>
            <a:r>
              <a:rPr lang="en-US" sz="2400" dirty="0">
                <a:effectLst/>
                <a:latin typeface="Calibri" panose="020F0502020204030204" pitchFamily="34" charset="0"/>
                <a:ea typeface="Calibri" panose="020F0502020204030204" pitchFamily="34" charset="0"/>
                <a:cs typeface="Times New Roman" panose="02020603050405020304" pitchFamily="18" charset="0"/>
              </a:rPr>
              <a:t>reduce mortality growth rate due to </a:t>
            </a:r>
            <a:r>
              <a:rPr lang="en-US" sz="2400" dirty="0">
                <a:latin typeface="Calibri" panose="020F0502020204030204" pitchFamily="34" charset="0"/>
                <a:ea typeface="Calibri" panose="020F0502020204030204" pitchFamily="34" charset="0"/>
                <a:cs typeface="Times New Roman" panose="02020603050405020304" pitchFamily="18" charset="0"/>
              </a:rPr>
              <a:t>skin cancer</a:t>
            </a:r>
            <a:r>
              <a:rPr lang="en-US" sz="2400" dirty="0">
                <a:effectLst/>
                <a:latin typeface="Calibri" panose="020F0502020204030204" pitchFamily="34" charset="0"/>
                <a:ea typeface="Calibri" panose="020F0502020204030204" pitchFamily="34" charset="0"/>
                <a:cs typeface="Times New Roman" panose="02020603050405020304" pitchFamily="18" charset="0"/>
              </a:rPr>
              <a:t>, early detection and treatment is essential.</a:t>
            </a:r>
          </a:p>
          <a:p>
            <a:pPr marR="0" lvl="0" algn="just">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But the problem </a:t>
            </a:r>
            <a:r>
              <a:rPr lang="en-US" sz="2400" b="1" dirty="0">
                <a:latin typeface="Calibri" panose="020F0502020204030204" pitchFamily="34" charset="0"/>
                <a:ea typeface="Calibri" panose="020F0502020204030204" pitchFamily="34" charset="0"/>
                <a:cs typeface="Times New Roman" panose="02020603050405020304" pitchFamily="18" charset="0"/>
              </a:rPr>
              <a:t>is that:- </a:t>
            </a:r>
          </a:p>
          <a:p>
            <a:pPr marR="0" lvl="0" algn="ctr">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i="1" dirty="0">
                <a:latin typeface="Calibri" panose="020F0502020204030204" pitchFamily="34" charset="0"/>
                <a:ea typeface="Calibri" panose="020F0502020204030204" pitchFamily="34" charset="0"/>
                <a:cs typeface="Times New Roman" panose="02020603050405020304" pitchFamily="18" charset="0"/>
              </a:rPr>
              <a:t>E</a:t>
            </a:r>
            <a:r>
              <a:rPr lang="en-US" sz="2400" i="1" dirty="0">
                <a:effectLst/>
                <a:latin typeface="Calibri" panose="020F0502020204030204" pitchFamily="34" charset="0"/>
                <a:ea typeface="Calibri" panose="020F0502020204030204" pitchFamily="34" charset="0"/>
                <a:cs typeface="Times New Roman" panose="02020603050405020304" pitchFamily="18" charset="0"/>
              </a:rPr>
              <a:t>ven an experienced </a:t>
            </a:r>
            <a:r>
              <a:rPr lang="en-US" sz="2400" i="1" dirty="0">
                <a:latin typeface="Calibri" panose="020F0502020204030204" pitchFamily="34" charset="0"/>
                <a:ea typeface="Calibri" panose="020F0502020204030204" pitchFamily="34" charset="0"/>
                <a:cs typeface="Times New Roman" panose="02020603050405020304" pitchFamily="18" charset="0"/>
              </a:rPr>
              <a:t>dermatologists</a:t>
            </a:r>
            <a:r>
              <a:rPr lang="en-US" sz="2400" i="1" dirty="0">
                <a:effectLst/>
                <a:latin typeface="Calibri" panose="020F0502020204030204" pitchFamily="34" charset="0"/>
                <a:ea typeface="Calibri" panose="020F0502020204030204" pitchFamily="34" charset="0"/>
                <a:cs typeface="Times New Roman" panose="02020603050405020304" pitchFamily="18" charset="0"/>
              </a:rPr>
              <a:t> analysing the </a:t>
            </a:r>
            <a:r>
              <a:rPr lang="en-US" sz="2400" i="1" dirty="0">
                <a:latin typeface="Calibri" panose="020F0502020204030204" pitchFamily="34" charset="0"/>
                <a:ea typeface="Calibri" panose="020F0502020204030204" pitchFamily="34" charset="0"/>
                <a:cs typeface="Times New Roman" panose="02020603050405020304" pitchFamily="18" charset="0"/>
              </a:rPr>
              <a:t>skin lesions</a:t>
            </a:r>
            <a:r>
              <a:rPr lang="en-US" sz="2400" i="1" dirty="0">
                <a:effectLst/>
                <a:latin typeface="Calibri" panose="020F0502020204030204" pitchFamily="34" charset="0"/>
                <a:ea typeface="Calibri" panose="020F0502020204030204" pitchFamily="34" charset="0"/>
                <a:cs typeface="Times New Roman" panose="02020603050405020304" pitchFamily="18" charset="0"/>
              </a:rPr>
              <a:t> manually may reach to wrong decision in grading”.</a:t>
            </a:r>
          </a:p>
          <a:p>
            <a:pPr marL="342900" marR="0" lvl="0" indent="-342900" algn="just">
              <a:lnSpc>
                <a:spcPct val="107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Problem Solution:-</a:t>
            </a:r>
          </a:p>
          <a:p>
            <a:pPr marR="0" lvl="0" algn="ctr">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Automatically getting the most significant </a:t>
            </a:r>
            <a:r>
              <a:rPr lang="en-US" sz="2400" i="1" dirty="0">
                <a:latin typeface="Calibri" panose="020F0502020204030204" pitchFamily="34" charset="0"/>
                <a:ea typeface="Calibri" panose="020F0502020204030204" pitchFamily="34" charset="0"/>
                <a:cs typeface="Times New Roman" panose="02020603050405020304" pitchFamily="18" charset="0"/>
              </a:rPr>
              <a:t>information</a:t>
            </a:r>
            <a:r>
              <a:rPr lang="en-US" sz="2400" i="1" dirty="0">
                <a:effectLst/>
                <a:latin typeface="Calibri" panose="020F0502020204030204" pitchFamily="34" charset="0"/>
                <a:ea typeface="Calibri" panose="020F0502020204030204" pitchFamily="34" charset="0"/>
                <a:cs typeface="Times New Roman" panose="02020603050405020304" pitchFamily="18" charset="0"/>
              </a:rPr>
              <a:t> from </a:t>
            </a:r>
            <a:r>
              <a:rPr lang="en-US" sz="2400" i="1" dirty="0">
                <a:latin typeface="Calibri" panose="020F0502020204030204" pitchFamily="34" charset="0"/>
                <a:ea typeface="Calibri" panose="020F0502020204030204" pitchFamily="34" charset="0"/>
                <a:cs typeface="Times New Roman" panose="02020603050405020304" pitchFamily="18" charset="0"/>
              </a:rPr>
              <a:t>skin lesion</a:t>
            </a:r>
            <a:r>
              <a:rPr lang="en-US" sz="2400" i="1" dirty="0">
                <a:effectLst/>
                <a:latin typeface="Calibri" panose="020F0502020204030204" pitchFamily="34" charset="0"/>
                <a:ea typeface="Calibri" panose="020F0502020204030204" pitchFamily="34" charset="0"/>
                <a:cs typeface="Times New Roman" panose="02020603050405020304" pitchFamily="18" charset="0"/>
              </a:rPr>
              <a:t> images, we can   use </a:t>
            </a:r>
            <a:r>
              <a:rPr lang="en-US" sz="2400" i="1" dirty="0">
                <a:latin typeface="Calibri" panose="020F0502020204030204" pitchFamily="34" charset="0"/>
                <a:ea typeface="Calibri" panose="020F0502020204030204" pitchFamily="34" charset="0"/>
                <a:cs typeface="Times New Roman" panose="02020603050405020304" pitchFamily="18" charset="0"/>
              </a:rPr>
              <a:t>machine learning and deep learning</a:t>
            </a:r>
            <a:r>
              <a:rPr lang="en-US" sz="2400" i="1" dirty="0">
                <a:effectLst/>
                <a:latin typeface="Calibri" panose="020F0502020204030204" pitchFamily="34" charset="0"/>
                <a:ea typeface="Calibri" panose="020F0502020204030204" pitchFamily="34" charset="0"/>
                <a:cs typeface="Times New Roman" panose="02020603050405020304" pitchFamily="18" charset="0"/>
              </a:rPr>
              <a:t> technique for detection and classification of skin lesions types</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4" name="TextBox 13">
            <a:extLst>
              <a:ext uri="{FF2B5EF4-FFF2-40B4-BE49-F238E27FC236}">
                <a16:creationId xmlns:a16="http://schemas.microsoft.com/office/drawing/2014/main" id="{781FE6BE-4214-04B5-A2FC-C0C88CBE60EF}"/>
              </a:ext>
            </a:extLst>
          </p:cNvPr>
          <p:cNvSpPr txBox="1"/>
          <p:nvPr/>
        </p:nvSpPr>
        <p:spPr>
          <a:xfrm>
            <a:off x="111391" y="9025"/>
            <a:ext cx="7670534" cy="584775"/>
          </a:xfrm>
          <a:prstGeom prst="rect">
            <a:avLst/>
          </a:prstGeom>
          <a:noFill/>
        </p:spPr>
        <p:txBody>
          <a:bodyPr wrap="square">
            <a:spAutoFit/>
          </a:bodyPr>
          <a:lstStyle/>
          <a:p>
            <a:r>
              <a:rPr lang="en-US" sz="3200" b="1" dirty="0"/>
              <a:t>Treatment and Detection of Skin Cancer</a:t>
            </a:r>
          </a:p>
        </p:txBody>
      </p:sp>
    </p:spTree>
    <p:extLst>
      <p:ext uri="{BB962C8B-B14F-4D97-AF65-F5344CB8AC3E}">
        <p14:creationId xmlns:p14="http://schemas.microsoft.com/office/powerpoint/2010/main" val="294590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04</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369071" y="942125"/>
            <a:ext cx="11453857" cy="3236207"/>
          </a:xfrm>
          <a:prstGeom prst="rect">
            <a:avLst/>
          </a:prstGeom>
          <a:noFill/>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To develop a computer aided diagnosis (CAD) system </a:t>
            </a:r>
            <a:r>
              <a:rPr lang="en-US" sz="2400" dirty="0">
                <a:latin typeface="Calibri" panose="020F0502020204030204" pitchFamily="34" charset="0"/>
                <a:ea typeface="Calibri" panose="020F0502020204030204" pitchFamily="34" charset="0"/>
                <a:cs typeface="Times New Roman" panose="02020603050405020304" pitchFamily="18" charset="0"/>
              </a:rPr>
              <a:t>in order to detect skin lesions using deep learning and machine learning techniques. </a:t>
            </a:r>
          </a:p>
          <a:p>
            <a:pPr marL="342900" marR="0" lvl="0" indent="-342900" algn="just">
              <a:lnSpc>
                <a:spcPct val="107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a:t>
            </a:r>
            <a:r>
              <a:rPr lang="en-US" sz="2400" b="1" dirty="0">
                <a:latin typeface="Calibri" panose="020F0502020204030204" pitchFamily="34" charset="0"/>
                <a:ea typeface="Calibri" panose="020F0502020204030204" pitchFamily="34" charset="0"/>
                <a:cs typeface="Times New Roman" panose="02020603050405020304" pitchFamily="18" charset="0"/>
              </a:rPr>
              <a:t> ISIC2017 challenge dataset </a:t>
            </a:r>
            <a:r>
              <a:rPr lang="en-US" sz="2400" dirty="0">
                <a:latin typeface="Calibri" panose="020F0502020204030204" pitchFamily="34" charset="0"/>
                <a:ea typeface="Calibri" panose="020F0502020204030204" pitchFamily="34" charset="0"/>
                <a:cs typeface="Times New Roman" panose="02020603050405020304" pitchFamily="18" charset="0"/>
              </a:rPr>
              <a:t>is used to classify the lesions categories such as benign, melanoma, and seborrheic keratosis. </a:t>
            </a:r>
          </a:p>
          <a:p>
            <a:pPr marL="342900" marR="0" lvl="0" indent="-342900" algn="just">
              <a:lnSpc>
                <a:spcPct val="107000"/>
              </a:lnSpc>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a:t>
            </a:r>
            <a:r>
              <a:rPr lang="en-US" sz="2400" b="1" dirty="0">
                <a:latin typeface="Calibri" panose="020F0502020204030204" pitchFamily="34" charset="0"/>
                <a:ea typeface="Calibri" panose="020F0502020204030204" pitchFamily="34" charset="0"/>
                <a:cs typeface="Times New Roman" panose="02020603050405020304" pitchFamily="18" charset="0"/>
              </a:rPr>
              <a:t>two-step hierarchal classification pipeline </a:t>
            </a:r>
            <a:r>
              <a:rPr lang="en-US" sz="2400" dirty="0">
                <a:latin typeface="Calibri" panose="020F0502020204030204" pitchFamily="34" charset="0"/>
                <a:ea typeface="Calibri" panose="020F0502020204030204" pitchFamily="34" charset="0"/>
                <a:cs typeface="Times New Roman" panose="02020603050405020304" pitchFamily="18" charset="0"/>
              </a:rPr>
              <a:t>is developed: the first stage is “benign vs. others” and the second stage is “melanoma vs. seborrheic keratosis”.</a:t>
            </a:r>
            <a:endParaRPr lang="en-US" sz="2000" dirty="0"/>
          </a:p>
        </p:txBody>
      </p:sp>
      <p:sp>
        <p:nvSpPr>
          <p:cNvPr id="14" name="TextBox 13">
            <a:extLst>
              <a:ext uri="{FF2B5EF4-FFF2-40B4-BE49-F238E27FC236}">
                <a16:creationId xmlns:a16="http://schemas.microsoft.com/office/drawing/2014/main" id="{781FE6BE-4214-04B5-A2FC-C0C88CBE60EF}"/>
              </a:ext>
            </a:extLst>
          </p:cNvPr>
          <p:cNvSpPr txBox="1"/>
          <p:nvPr/>
        </p:nvSpPr>
        <p:spPr>
          <a:xfrm>
            <a:off x="111391" y="9025"/>
            <a:ext cx="7670534" cy="584775"/>
          </a:xfrm>
          <a:prstGeom prst="rect">
            <a:avLst/>
          </a:prstGeom>
          <a:noFill/>
        </p:spPr>
        <p:txBody>
          <a:bodyPr wrap="square">
            <a:spAutoFit/>
          </a:bodyPr>
          <a:lstStyle/>
          <a:p>
            <a:r>
              <a:rPr lang="en-US" sz="3200" b="1" dirty="0"/>
              <a:t>Project Objective</a:t>
            </a:r>
          </a:p>
        </p:txBody>
      </p:sp>
    </p:spTree>
    <p:extLst>
      <p:ext uri="{BB962C8B-B14F-4D97-AF65-F5344CB8AC3E}">
        <p14:creationId xmlns:p14="http://schemas.microsoft.com/office/powerpoint/2010/main" val="30191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05</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ISIC 2017 Skin Lesion Dataset </a:t>
            </a:r>
          </a:p>
        </p:txBody>
      </p:sp>
      <p:sp>
        <p:nvSpPr>
          <p:cNvPr id="3" name="TextBox 2">
            <a:extLst>
              <a:ext uri="{FF2B5EF4-FFF2-40B4-BE49-F238E27FC236}">
                <a16:creationId xmlns:a16="http://schemas.microsoft.com/office/drawing/2014/main" id="{0C46BD00-7178-0800-9138-24A0E65A99E5}"/>
              </a:ext>
            </a:extLst>
          </p:cNvPr>
          <p:cNvSpPr txBox="1"/>
          <p:nvPr/>
        </p:nvSpPr>
        <p:spPr>
          <a:xfrm>
            <a:off x="327315" y="748646"/>
            <a:ext cx="11377712" cy="2050690"/>
          </a:xfrm>
          <a:prstGeom prst="rect">
            <a:avLst/>
          </a:prstGeom>
          <a:noFill/>
        </p:spPr>
        <p:txBody>
          <a:bodyPr wrap="square">
            <a:spAutoFit/>
          </a:bodyPr>
          <a:lstStyle/>
          <a:p>
            <a:pPr marL="457200" marR="0" lvl="0" indent="-457200" algn="just">
              <a:lnSpc>
                <a:spcPct val="107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The </a:t>
            </a:r>
            <a:r>
              <a:rPr lang="en-US" sz="2400" b="1" dirty="0">
                <a:effectLst/>
                <a:ea typeface="Calibri" panose="020F0502020204030204" pitchFamily="34" charset="0"/>
                <a:cs typeface="Times New Roman" panose="02020603050405020304" pitchFamily="18" charset="0"/>
              </a:rPr>
              <a:t>ISIC 2017 dataset </a:t>
            </a:r>
            <a:r>
              <a:rPr lang="en-US" sz="2400" dirty="0">
                <a:effectLst/>
                <a:ea typeface="Calibri" panose="020F0502020204030204" pitchFamily="34" charset="0"/>
                <a:cs typeface="Times New Roman" panose="02020603050405020304" pitchFamily="18" charset="0"/>
              </a:rPr>
              <a:t>has been widely used for training and evaluating machine learning and deep learning models in skin classification tasks.</a:t>
            </a:r>
          </a:p>
          <a:p>
            <a:pPr marL="457200" marR="0" lvl="0" indent="-457200" algn="just">
              <a:lnSpc>
                <a:spcPct val="107000"/>
              </a:lnSpc>
              <a:spcBef>
                <a:spcPts val="0"/>
              </a:spcBef>
              <a:spcAft>
                <a:spcPts val="0"/>
              </a:spcAft>
              <a:buFont typeface="Arial" panose="020B0604020202020204" pitchFamily="34" charset="0"/>
              <a:buChar char="•"/>
            </a:pPr>
            <a:endParaRPr lang="en-US" sz="2400" dirty="0">
              <a:ea typeface="Calibri" panose="020F0502020204030204" pitchFamily="34" charset="0"/>
              <a:cs typeface="Times New Roman" panose="02020603050405020304" pitchFamily="18" charset="0"/>
            </a:endParaRPr>
          </a:p>
          <a:p>
            <a:pPr marL="457200" indent="-457200" algn="just">
              <a:lnSpc>
                <a:spcPct val="107000"/>
              </a:lnSpc>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ISIC 2017 dataset </a:t>
            </a:r>
            <a:r>
              <a:rPr lang="en-US" sz="2400" dirty="0">
                <a:effectLst/>
                <a:latin typeface="Calibri" panose="020F0502020204030204" pitchFamily="34" charset="0"/>
                <a:ea typeface="Calibri" panose="020F0502020204030204" pitchFamily="34" charset="0"/>
                <a:cs typeface="Times New Roman" panose="02020603050405020304" pitchFamily="18" charset="0"/>
              </a:rPr>
              <a:t>has high resolution and different sizes (from 540x722 to 4000x6000 pixels) images.</a:t>
            </a:r>
          </a:p>
        </p:txBody>
      </p:sp>
      <p:graphicFrame>
        <p:nvGraphicFramePr>
          <p:cNvPr id="5" name="Table 4">
            <a:extLst>
              <a:ext uri="{FF2B5EF4-FFF2-40B4-BE49-F238E27FC236}">
                <a16:creationId xmlns:a16="http://schemas.microsoft.com/office/drawing/2014/main" id="{E2992BB4-1132-A01A-C42C-FEE1887588BE}"/>
              </a:ext>
            </a:extLst>
          </p:cNvPr>
          <p:cNvGraphicFramePr>
            <a:graphicFrameLocks noGrp="1"/>
          </p:cNvGraphicFramePr>
          <p:nvPr>
            <p:extLst>
              <p:ext uri="{D42A27DB-BD31-4B8C-83A1-F6EECF244321}">
                <p14:modId xmlns:p14="http://schemas.microsoft.com/office/powerpoint/2010/main" val="2381614889"/>
              </p:ext>
            </p:extLst>
          </p:nvPr>
        </p:nvGraphicFramePr>
        <p:xfrm>
          <a:off x="5884208" y="2960194"/>
          <a:ext cx="5632879" cy="2748422"/>
        </p:xfrm>
        <a:graphic>
          <a:graphicData uri="http://schemas.openxmlformats.org/drawingml/2006/table">
            <a:tbl>
              <a:tblPr firstRow="1" firstCol="1" bandRow="1">
                <a:tableStyleId>{5C22544A-7EE6-4342-B048-85BDC9FD1C3A}</a:tableStyleId>
              </a:tblPr>
              <a:tblGrid>
                <a:gridCol w="2380591">
                  <a:extLst>
                    <a:ext uri="{9D8B030D-6E8A-4147-A177-3AD203B41FA5}">
                      <a16:colId xmlns:a16="http://schemas.microsoft.com/office/drawing/2014/main" val="4065215125"/>
                    </a:ext>
                  </a:extLst>
                </a:gridCol>
                <a:gridCol w="1250497">
                  <a:extLst>
                    <a:ext uri="{9D8B030D-6E8A-4147-A177-3AD203B41FA5}">
                      <a16:colId xmlns:a16="http://schemas.microsoft.com/office/drawing/2014/main" val="713249909"/>
                    </a:ext>
                  </a:extLst>
                </a:gridCol>
                <a:gridCol w="1175431">
                  <a:extLst>
                    <a:ext uri="{9D8B030D-6E8A-4147-A177-3AD203B41FA5}">
                      <a16:colId xmlns:a16="http://schemas.microsoft.com/office/drawing/2014/main" val="3705888470"/>
                    </a:ext>
                  </a:extLst>
                </a:gridCol>
                <a:gridCol w="826360">
                  <a:extLst>
                    <a:ext uri="{9D8B030D-6E8A-4147-A177-3AD203B41FA5}">
                      <a16:colId xmlns:a16="http://schemas.microsoft.com/office/drawing/2014/main" val="3781300771"/>
                    </a:ext>
                  </a:extLst>
                </a:gridCol>
              </a:tblGrid>
              <a:tr h="432659">
                <a:tc rowSpan="2">
                  <a:txBody>
                    <a:bodyPr/>
                    <a:lstStyle/>
                    <a:p>
                      <a:pPr marL="0" marR="0" algn="ctr">
                        <a:lnSpc>
                          <a:spcPct val="107000"/>
                        </a:lnSpc>
                        <a:spcBef>
                          <a:spcPts val="0"/>
                        </a:spcBef>
                        <a:spcAft>
                          <a:spcPts val="0"/>
                        </a:spcAft>
                      </a:pPr>
                      <a:r>
                        <a:rPr lang="en-US" sz="2000" dirty="0">
                          <a:effectLst/>
                        </a:rPr>
                        <a:t>Lesion Types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gridSpan="3">
                  <a:txBody>
                    <a:bodyPr/>
                    <a:lstStyle/>
                    <a:p>
                      <a:pPr marL="0" marR="0" algn="ctr">
                        <a:lnSpc>
                          <a:spcPct val="107000"/>
                        </a:lnSpc>
                        <a:spcBef>
                          <a:spcPts val="0"/>
                        </a:spcBef>
                        <a:spcAft>
                          <a:spcPts val="0"/>
                        </a:spcAft>
                      </a:pPr>
                      <a:r>
                        <a:rPr lang="en-US" sz="2000" dirty="0">
                          <a:effectLst/>
                        </a:rPr>
                        <a:t>Number of Images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6514199"/>
                  </a:ext>
                </a:extLst>
              </a:tr>
              <a:tr h="555132">
                <a:tc vMerge="1">
                  <a:txBody>
                    <a:bodyPr/>
                    <a:lstStyle/>
                    <a:p>
                      <a:endParaRPr lang="en-US"/>
                    </a:p>
                  </a:txBody>
                  <a:tcPr/>
                </a:tc>
                <a:tc>
                  <a:txBody>
                    <a:bodyPr/>
                    <a:lstStyle/>
                    <a:p>
                      <a:pPr marL="0" marR="0" algn="ctr">
                        <a:lnSpc>
                          <a:spcPct val="107000"/>
                        </a:lnSpc>
                        <a:spcBef>
                          <a:spcPts val="0"/>
                        </a:spcBef>
                        <a:spcAft>
                          <a:spcPts val="0"/>
                        </a:spcAft>
                      </a:pPr>
                      <a:r>
                        <a:rPr lang="en-US" sz="2000">
                          <a:effectLst/>
                        </a:rPr>
                        <a:t>Train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Validation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Test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43938364"/>
                  </a:ext>
                </a:extLst>
              </a:tr>
              <a:tr h="407102">
                <a:tc>
                  <a:txBody>
                    <a:bodyPr/>
                    <a:lstStyle/>
                    <a:p>
                      <a:pPr marL="0" marR="0">
                        <a:lnSpc>
                          <a:spcPct val="107000"/>
                        </a:lnSpc>
                        <a:spcBef>
                          <a:spcPts val="0"/>
                        </a:spcBef>
                        <a:spcAft>
                          <a:spcPts val="0"/>
                        </a:spcAft>
                      </a:pPr>
                      <a:r>
                        <a:rPr lang="en-US" sz="2000">
                          <a:effectLst/>
                        </a:rPr>
                        <a:t>Benign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1372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dirty="0">
                          <a:effectLst/>
                        </a:rPr>
                        <a:t>393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01370389"/>
                  </a:ext>
                </a:extLst>
              </a:tr>
              <a:tr h="407102">
                <a:tc>
                  <a:txBody>
                    <a:bodyPr/>
                    <a:lstStyle/>
                    <a:p>
                      <a:pPr marL="0" marR="0">
                        <a:lnSpc>
                          <a:spcPct val="107000"/>
                        </a:lnSpc>
                        <a:spcBef>
                          <a:spcPts val="0"/>
                        </a:spcBef>
                        <a:spcAft>
                          <a:spcPts val="0"/>
                        </a:spcAft>
                      </a:pPr>
                      <a:r>
                        <a:rPr lang="en-US" sz="2000">
                          <a:effectLst/>
                        </a:rPr>
                        <a:t>Melanoma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374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117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7987496"/>
                  </a:ext>
                </a:extLst>
              </a:tr>
              <a:tr h="407102">
                <a:tc>
                  <a:txBody>
                    <a:bodyPr/>
                    <a:lstStyle/>
                    <a:p>
                      <a:pPr marL="0" marR="0">
                        <a:lnSpc>
                          <a:spcPct val="107000"/>
                        </a:lnSpc>
                        <a:spcBef>
                          <a:spcPts val="0"/>
                        </a:spcBef>
                        <a:spcAft>
                          <a:spcPts val="0"/>
                        </a:spcAft>
                      </a:pPr>
                      <a:r>
                        <a:rPr lang="en-US" sz="2000" dirty="0">
                          <a:effectLst/>
                        </a:rPr>
                        <a:t>Seborrheic keratosis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254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a:effectLst/>
                        </a:rPr>
                        <a:t>42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gn="ctr">
                        <a:lnSpc>
                          <a:spcPct val="107000"/>
                        </a:lnSpc>
                        <a:spcBef>
                          <a:spcPts val="0"/>
                        </a:spcBef>
                        <a:spcAft>
                          <a:spcPts val="0"/>
                        </a:spcAft>
                      </a:pPr>
                      <a:r>
                        <a:rPr lang="en-US" sz="2000" dirty="0">
                          <a:effectLst/>
                        </a:rPr>
                        <a:t>90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729371913"/>
                  </a:ext>
                </a:extLst>
              </a:tr>
              <a:tr h="407102">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3500" marR="63500" marT="63500" marB="6350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2000</a:t>
                      </a:r>
                    </a:p>
                  </a:txBody>
                  <a:tcPr marL="63500" marR="63500" marT="63500" marB="6350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150</a:t>
                      </a:r>
                    </a:p>
                  </a:txBody>
                  <a:tcPr marL="63500" marR="63500" marT="63500" marB="63500"/>
                </a:tc>
                <a:tc>
                  <a:txBody>
                    <a:bodyPr/>
                    <a:lstStyle/>
                    <a:p>
                      <a:pPr marL="0" marR="0" algn="ctr">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600</a:t>
                      </a:r>
                    </a:p>
                  </a:txBody>
                  <a:tcPr marL="63500" marR="63500" marT="63500" marB="63500"/>
                </a:tc>
                <a:extLst>
                  <a:ext uri="{0D108BD9-81ED-4DB2-BD59-A6C34878D82A}">
                    <a16:rowId xmlns:a16="http://schemas.microsoft.com/office/drawing/2014/main" val="2654895166"/>
                  </a:ext>
                </a:extLst>
              </a:tr>
            </a:tbl>
          </a:graphicData>
        </a:graphic>
      </p:graphicFrame>
      <p:sp>
        <p:nvSpPr>
          <p:cNvPr id="2" name="TextBox 1">
            <a:extLst>
              <a:ext uri="{FF2B5EF4-FFF2-40B4-BE49-F238E27FC236}">
                <a16:creationId xmlns:a16="http://schemas.microsoft.com/office/drawing/2014/main" id="{8B4DC510-BA76-E495-C96B-9C5D29542705}"/>
              </a:ext>
            </a:extLst>
          </p:cNvPr>
          <p:cNvSpPr txBox="1"/>
          <p:nvPr/>
        </p:nvSpPr>
        <p:spPr>
          <a:xfrm>
            <a:off x="776515" y="5790860"/>
            <a:ext cx="4704045" cy="369332"/>
          </a:xfrm>
          <a:prstGeom prst="rect">
            <a:avLst/>
          </a:prstGeom>
          <a:noFill/>
        </p:spPr>
        <p:txBody>
          <a:bodyPr wrap="none" rtlCol="0">
            <a:spAutoFit/>
          </a:bodyPr>
          <a:lstStyle/>
          <a:p>
            <a:r>
              <a:rPr lang="en-US" dirty="0"/>
              <a:t>* https://challenge.isic-archive.com/data/#2017</a:t>
            </a:r>
          </a:p>
        </p:txBody>
      </p:sp>
      <p:sp>
        <p:nvSpPr>
          <p:cNvPr id="4" name="TextBox 3">
            <a:extLst>
              <a:ext uri="{FF2B5EF4-FFF2-40B4-BE49-F238E27FC236}">
                <a16:creationId xmlns:a16="http://schemas.microsoft.com/office/drawing/2014/main" id="{5FA04958-D402-3B8D-B27A-5108CEEB72CE}"/>
              </a:ext>
            </a:extLst>
          </p:cNvPr>
          <p:cNvSpPr txBox="1"/>
          <p:nvPr/>
        </p:nvSpPr>
        <p:spPr>
          <a:xfrm>
            <a:off x="8136755" y="2614670"/>
            <a:ext cx="1904752" cy="369332"/>
          </a:xfrm>
          <a:prstGeom prst="rect">
            <a:avLst/>
          </a:prstGeom>
          <a:noFill/>
        </p:spPr>
        <p:txBody>
          <a:bodyPr wrap="none" rtlCol="0">
            <a:spAutoFit/>
          </a:bodyPr>
          <a:lstStyle/>
          <a:p>
            <a:r>
              <a:rPr lang="en-US" dirty="0"/>
              <a:t>ISIC2017 Data Info</a:t>
            </a:r>
          </a:p>
        </p:txBody>
      </p:sp>
    </p:spTree>
    <p:extLst>
      <p:ext uri="{BB962C8B-B14F-4D97-AF65-F5344CB8AC3E}">
        <p14:creationId xmlns:p14="http://schemas.microsoft.com/office/powerpoint/2010/main" val="404231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06</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ISIC 2017 Skin Lesion Dataset </a:t>
            </a:r>
          </a:p>
        </p:txBody>
      </p:sp>
      <p:graphicFrame>
        <p:nvGraphicFramePr>
          <p:cNvPr id="2" name="Table 3">
            <a:extLst>
              <a:ext uri="{FF2B5EF4-FFF2-40B4-BE49-F238E27FC236}">
                <a16:creationId xmlns:a16="http://schemas.microsoft.com/office/drawing/2014/main" id="{C00F141D-6100-9756-4EBE-67ABE9F9C9BB}"/>
              </a:ext>
            </a:extLst>
          </p:cNvPr>
          <p:cNvGraphicFramePr>
            <a:graphicFrameLocks noGrp="1"/>
          </p:cNvGraphicFramePr>
          <p:nvPr>
            <p:extLst>
              <p:ext uri="{D42A27DB-BD31-4B8C-83A1-F6EECF244321}">
                <p14:modId xmlns:p14="http://schemas.microsoft.com/office/powerpoint/2010/main" val="346235629"/>
              </p:ext>
            </p:extLst>
          </p:nvPr>
        </p:nvGraphicFramePr>
        <p:xfrm>
          <a:off x="29616" y="1580757"/>
          <a:ext cx="3918855" cy="2494280"/>
        </p:xfrm>
        <a:graphic>
          <a:graphicData uri="http://schemas.openxmlformats.org/drawingml/2006/table">
            <a:tbl>
              <a:tblPr firstRow="1" bandRow="1">
                <a:tableStyleId>{5C22544A-7EE6-4342-B048-85BDC9FD1C3A}</a:tableStyleId>
              </a:tblPr>
              <a:tblGrid>
                <a:gridCol w="1473198">
                  <a:extLst>
                    <a:ext uri="{9D8B030D-6E8A-4147-A177-3AD203B41FA5}">
                      <a16:colId xmlns:a16="http://schemas.microsoft.com/office/drawing/2014/main" val="3869343209"/>
                    </a:ext>
                  </a:extLst>
                </a:gridCol>
                <a:gridCol w="1262743">
                  <a:extLst>
                    <a:ext uri="{9D8B030D-6E8A-4147-A177-3AD203B41FA5}">
                      <a16:colId xmlns:a16="http://schemas.microsoft.com/office/drawing/2014/main" val="1476660064"/>
                    </a:ext>
                  </a:extLst>
                </a:gridCol>
                <a:gridCol w="1182914">
                  <a:extLst>
                    <a:ext uri="{9D8B030D-6E8A-4147-A177-3AD203B41FA5}">
                      <a16:colId xmlns:a16="http://schemas.microsoft.com/office/drawing/2014/main" val="2688883402"/>
                    </a:ext>
                  </a:extLst>
                </a:gridCol>
              </a:tblGrid>
              <a:tr h="370840">
                <a:tc>
                  <a:txBody>
                    <a:bodyPr/>
                    <a:lstStyle/>
                    <a:p>
                      <a:r>
                        <a:rPr lang="en-US" b="0" dirty="0"/>
                        <a:t>image id</a:t>
                      </a:r>
                    </a:p>
                  </a:txBody>
                  <a:tcPr/>
                </a:tc>
                <a:tc>
                  <a:txBody>
                    <a:bodyPr/>
                    <a:lstStyle/>
                    <a:p>
                      <a:r>
                        <a:rPr lang="en-US" sz="1800" b="0" i="0" kern="1200" dirty="0">
                          <a:solidFill>
                            <a:schemeClr val="lt1"/>
                          </a:solidFill>
                          <a:effectLst/>
                          <a:latin typeface="+mn-lt"/>
                          <a:ea typeface="+mn-ea"/>
                          <a:cs typeface="+mn-cs"/>
                        </a:rPr>
                        <a:t>melanoma </a:t>
                      </a:r>
                      <a:endParaRPr lang="en-US" dirty="0"/>
                    </a:p>
                  </a:txBody>
                  <a:tcPr/>
                </a:tc>
                <a:tc>
                  <a:txBody>
                    <a:bodyPr/>
                    <a:lstStyle/>
                    <a:p>
                      <a:r>
                        <a:rPr lang="en-US" sz="1800" b="0" i="0" kern="1200" dirty="0">
                          <a:solidFill>
                            <a:schemeClr val="lt1"/>
                          </a:solidFill>
                          <a:effectLst/>
                          <a:latin typeface="+mn-lt"/>
                          <a:ea typeface="+mn-ea"/>
                          <a:cs typeface="+mn-cs"/>
                        </a:rPr>
                        <a:t>seborrheic keratosis</a:t>
                      </a:r>
                      <a:endParaRPr lang="en-US" dirty="0"/>
                    </a:p>
                  </a:txBody>
                  <a:tcPr/>
                </a:tc>
                <a:extLst>
                  <a:ext uri="{0D108BD9-81ED-4DB2-BD59-A6C34878D82A}">
                    <a16:rowId xmlns:a16="http://schemas.microsoft.com/office/drawing/2014/main" val="1283754788"/>
                  </a:ext>
                </a:extLst>
              </a:tr>
              <a:tr h="370840">
                <a:tc>
                  <a:txBody>
                    <a:bodyPr/>
                    <a:lstStyle/>
                    <a:p>
                      <a:r>
                        <a:rPr lang="en-US" sz="1800" b="0" i="0" kern="1200" dirty="0">
                          <a:solidFill>
                            <a:schemeClr val="dk1"/>
                          </a:solidFill>
                          <a:effectLst/>
                          <a:latin typeface="+mn-lt"/>
                          <a:ea typeface="+mn-ea"/>
                          <a:cs typeface="+mn-cs"/>
                        </a:rPr>
                        <a:t>ISIC_0000000</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872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ISIC_0000001</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594195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ISIC_0000002</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64834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ISIC_0000003</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9809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ISIC_0000004</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9457106"/>
                  </a:ext>
                </a:extLst>
              </a:tr>
            </a:tbl>
          </a:graphicData>
        </a:graphic>
      </p:graphicFrame>
      <p:graphicFrame>
        <p:nvGraphicFramePr>
          <p:cNvPr id="4" name="Table 3">
            <a:extLst>
              <a:ext uri="{FF2B5EF4-FFF2-40B4-BE49-F238E27FC236}">
                <a16:creationId xmlns:a16="http://schemas.microsoft.com/office/drawing/2014/main" id="{A8390D3B-DC15-F25B-BEA1-D4047BC30675}"/>
              </a:ext>
            </a:extLst>
          </p:cNvPr>
          <p:cNvGraphicFramePr>
            <a:graphicFrameLocks noGrp="1"/>
          </p:cNvGraphicFramePr>
          <p:nvPr>
            <p:extLst>
              <p:ext uri="{D42A27DB-BD31-4B8C-83A1-F6EECF244321}">
                <p14:modId xmlns:p14="http://schemas.microsoft.com/office/powerpoint/2010/main" val="3540771948"/>
              </p:ext>
            </p:extLst>
          </p:nvPr>
        </p:nvGraphicFramePr>
        <p:xfrm>
          <a:off x="8225122" y="1573323"/>
          <a:ext cx="3918855" cy="2494280"/>
        </p:xfrm>
        <a:graphic>
          <a:graphicData uri="http://schemas.openxmlformats.org/drawingml/2006/table">
            <a:tbl>
              <a:tblPr firstRow="1" bandRow="1">
                <a:tableStyleId>{5C22544A-7EE6-4342-B048-85BDC9FD1C3A}</a:tableStyleId>
              </a:tblPr>
              <a:tblGrid>
                <a:gridCol w="1473198">
                  <a:extLst>
                    <a:ext uri="{9D8B030D-6E8A-4147-A177-3AD203B41FA5}">
                      <a16:colId xmlns:a16="http://schemas.microsoft.com/office/drawing/2014/main" val="3869343209"/>
                    </a:ext>
                  </a:extLst>
                </a:gridCol>
                <a:gridCol w="1262743">
                  <a:extLst>
                    <a:ext uri="{9D8B030D-6E8A-4147-A177-3AD203B41FA5}">
                      <a16:colId xmlns:a16="http://schemas.microsoft.com/office/drawing/2014/main" val="1476660064"/>
                    </a:ext>
                  </a:extLst>
                </a:gridCol>
                <a:gridCol w="1182914">
                  <a:extLst>
                    <a:ext uri="{9D8B030D-6E8A-4147-A177-3AD203B41FA5}">
                      <a16:colId xmlns:a16="http://schemas.microsoft.com/office/drawing/2014/main" val="2688883402"/>
                    </a:ext>
                  </a:extLst>
                </a:gridCol>
              </a:tblGrid>
              <a:tr h="370840">
                <a:tc>
                  <a:txBody>
                    <a:bodyPr/>
                    <a:lstStyle/>
                    <a:p>
                      <a:r>
                        <a:rPr lang="en-US" b="0" dirty="0"/>
                        <a:t>image id</a:t>
                      </a:r>
                    </a:p>
                  </a:txBody>
                  <a:tcPr/>
                </a:tc>
                <a:tc>
                  <a:txBody>
                    <a:bodyPr/>
                    <a:lstStyle/>
                    <a:p>
                      <a:r>
                        <a:rPr lang="en-US" sz="1800" b="0" i="0" kern="1200" dirty="0">
                          <a:solidFill>
                            <a:schemeClr val="lt1"/>
                          </a:solidFill>
                          <a:effectLst/>
                          <a:latin typeface="+mn-lt"/>
                          <a:ea typeface="+mn-ea"/>
                          <a:cs typeface="+mn-cs"/>
                        </a:rPr>
                        <a:t>melanoma </a:t>
                      </a:r>
                      <a:endParaRPr lang="en-US" dirty="0"/>
                    </a:p>
                  </a:txBody>
                  <a:tcPr/>
                </a:tc>
                <a:tc>
                  <a:txBody>
                    <a:bodyPr/>
                    <a:lstStyle/>
                    <a:p>
                      <a:r>
                        <a:rPr lang="en-US" sz="1800" b="0" i="0" kern="1200" dirty="0">
                          <a:solidFill>
                            <a:schemeClr val="lt1"/>
                          </a:solidFill>
                          <a:effectLst/>
                          <a:latin typeface="+mn-lt"/>
                          <a:ea typeface="+mn-ea"/>
                          <a:cs typeface="+mn-cs"/>
                        </a:rPr>
                        <a:t>seborrheic keratosis</a:t>
                      </a:r>
                      <a:endParaRPr lang="en-US" dirty="0"/>
                    </a:p>
                  </a:txBody>
                  <a:tcPr/>
                </a:tc>
                <a:extLst>
                  <a:ext uri="{0D108BD9-81ED-4DB2-BD59-A6C34878D82A}">
                    <a16:rowId xmlns:a16="http://schemas.microsoft.com/office/drawing/2014/main" val="1283754788"/>
                  </a:ext>
                </a:extLst>
              </a:tr>
              <a:tr h="370840">
                <a:tc>
                  <a:txBody>
                    <a:bodyPr/>
                    <a:lstStyle/>
                    <a:p>
                      <a:r>
                        <a:rPr lang="en-US" sz="1800" b="0" i="0" kern="1200" dirty="0">
                          <a:solidFill>
                            <a:schemeClr val="dk1"/>
                          </a:solidFill>
                          <a:effectLst/>
                          <a:latin typeface="+mn-lt"/>
                          <a:ea typeface="+mn-ea"/>
                          <a:cs typeface="+mn-cs"/>
                        </a:rPr>
                        <a:t>ISIC_0012086</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1872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ISIC_0012092</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594195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ISIC_0012095</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64834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ISIC_0012134</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9809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ISIC_0012136</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9457106"/>
                  </a:ext>
                </a:extLst>
              </a:tr>
            </a:tbl>
          </a:graphicData>
        </a:graphic>
      </p:graphicFrame>
      <p:graphicFrame>
        <p:nvGraphicFramePr>
          <p:cNvPr id="6" name="Table 5">
            <a:extLst>
              <a:ext uri="{FF2B5EF4-FFF2-40B4-BE49-F238E27FC236}">
                <a16:creationId xmlns:a16="http://schemas.microsoft.com/office/drawing/2014/main" id="{BF2BB0CD-E10B-74E3-6A64-54844B8EACD1}"/>
              </a:ext>
            </a:extLst>
          </p:cNvPr>
          <p:cNvGraphicFramePr>
            <a:graphicFrameLocks noGrp="1"/>
          </p:cNvGraphicFramePr>
          <p:nvPr>
            <p:extLst>
              <p:ext uri="{D42A27DB-BD31-4B8C-83A1-F6EECF244321}">
                <p14:modId xmlns:p14="http://schemas.microsoft.com/office/powerpoint/2010/main" val="1195137501"/>
              </p:ext>
            </p:extLst>
          </p:nvPr>
        </p:nvGraphicFramePr>
        <p:xfrm>
          <a:off x="4127369" y="1580757"/>
          <a:ext cx="3918855" cy="2494280"/>
        </p:xfrm>
        <a:graphic>
          <a:graphicData uri="http://schemas.openxmlformats.org/drawingml/2006/table">
            <a:tbl>
              <a:tblPr firstRow="1" bandRow="1">
                <a:tableStyleId>{5C22544A-7EE6-4342-B048-85BDC9FD1C3A}</a:tableStyleId>
              </a:tblPr>
              <a:tblGrid>
                <a:gridCol w="1473198">
                  <a:extLst>
                    <a:ext uri="{9D8B030D-6E8A-4147-A177-3AD203B41FA5}">
                      <a16:colId xmlns:a16="http://schemas.microsoft.com/office/drawing/2014/main" val="3869343209"/>
                    </a:ext>
                  </a:extLst>
                </a:gridCol>
                <a:gridCol w="1262743">
                  <a:extLst>
                    <a:ext uri="{9D8B030D-6E8A-4147-A177-3AD203B41FA5}">
                      <a16:colId xmlns:a16="http://schemas.microsoft.com/office/drawing/2014/main" val="1476660064"/>
                    </a:ext>
                  </a:extLst>
                </a:gridCol>
                <a:gridCol w="1182914">
                  <a:extLst>
                    <a:ext uri="{9D8B030D-6E8A-4147-A177-3AD203B41FA5}">
                      <a16:colId xmlns:a16="http://schemas.microsoft.com/office/drawing/2014/main" val="2688883402"/>
                    </a:ext>
                  </a:extLst>
                </a:gridCol>
              </a:tblGrid>
              <a:tr h="370840">
                <a:tc>
                  <a:txBody>
                    <a:bodyPr/>
                    <a:lstStyle/>
                    <a:p>
                      <a:r>
                        <a:rPr lang="en-US" b="0" dirty="0"/>
                        <a:t>image id</a:t>
                      </a:r>
                    </a:p>
                  </a:txBody>
                  <a:tcPr/>
                </a:tc>
                <a:tc>
                  <a:txBody>
                    <a:bodyPr/>
                    <a:lstStyle/>
                    <a:p>
                      <a:r>
                        <a:rPr lang="en-US" sz="1800" b="0" i="0" kern="1200" dirty="0">
                          <a:solidFill>
                            <a:schemeClr val="lt1"/>
                          </a:solidFill>
                          <a:effectLst/>
                          <a:latin typeface="+mn-lt"/>
                          <a:ea typeface="+mn-ea"/>
                          <a:cs typeface="+mn-cs"/>
                        </a:rPr>
                        <a:t>melanoma </a:t>
                      </a:r>
                      <a:endParaRPr lang="en-US" dirty="0"/>
                    </a:p>
                  </a:txBody>
                  <a:tcPr/>
                </a:tc>
                <a:tc>
                  <a:txBody>
                    <a:bodyPr/>
                    <a:lstStyle/>
                    <a:p>
                      <a:r>
                        <a:rPr lang="en-US" sz="1800" b="0" i="0" kern="1200" dirty="0">
                          <a:solidFill>
                            <a:schemeClr val="lt1"/>
                          </a:solidFill>
                          <a:effectLst/>
                          <a:latin typeface="+mn-lt"/>
                          <a:ea typeface="+mn-ea"/>
                          <a:cs typeface="+mn-cs"/>
                        </a:rPr>
                        <a:t>seborrheic keratosis</a:t>
                      </a:r>
                      <a:endParaRPr lang="en-US" dirty="0"/>
                    </a:p>
                  </a:txBody>
                  <a:tcPr/>
                </a:tc>
                <a:extLst>
                  <a:ext uri="{0D108BD9-81ED-4DB2-BD59-A6C34878D82A}">
                    <a16:rowId xmlns:a16="http://schemas.microsoft.com/office/drawing/2014/main" val="1283754788"/>
                  </a:ext>
                </a:extLst>
              </a:tr>
              <a:tr h="370840">
                <a:tc>
                  <a:txBody>
                    <a:bodyPr/>
                    <a:lstStyle/>
                    <a:p>
                      <a:r>
                        <a:rPr lang="en-US" sz="1800" b="0" i="0" kern="1200" dirty="0">
                          <a:solidFill>
                            <a:schemeClr val="dk1"/>
                          </a:solidFill>
                          <a:effectLst/>
                          <a:latin typeface="+mn-lt"/>
                          <a:ea typeface="+mn-ea"/>
                          <a:cs typeface="+mn-cs"/>
                        </a:rPr>
                        <a:t>ISIC_0001769</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872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ISIC_0001852</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594195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ISIC_0001871</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164834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ISIC_0003462</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9809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ISIC_0003539</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9457106"/>
                  </a:ext>
                </a:extLst>
              </a:tr>
            </a:tbl>
          </a:graphicData>
        </a:graphic>
      </p:graphicFrame>
      <p:sp>
        <p:nvSpPr>
          <p:cNvPr id="7" name="TextBox 6">
            <a:extLst>
              <a:ext uri="{FF2B5EF4-FFF2-40B4-BE49-F238E27FC236}">
                <a16:creationId xmlns:a16="http://schemas.microsoft.com/office/drawing/2014/main" id="{690FC777-E51F-0428-AC10-B50081B192E1}"/>
              </a:ext>
            </a:extLst>
          </p:cNvPr>
          <p:cNvSpPr txBox="1"/>
          <p:nvPr/>
        </p:nvSpPr>
        <p:spPr>
          <a:xfrm>
            <a:off x="894548" y="1155033"/>
            <a:ext cx="2729914" cy="369332"/>
          </a:xfrm>
          <a:prstGeom prst="rect">
            <a:avLst/>
          </a:prstGeom>
          <a:noFill/>
        </p:spPr>
        <p:txBody>
          <a:bodyPr wrap="none" rtlCol="0">
            <a:spAutoFit/>
          </a:bodyPr>
          <a:lstStyle/>
          <a:p>
            <a:r>
              <a:rPr lang="en-US" dirty="0"/>
              <a:t>Training Ground Truth Data</a:t>
            </a:r>
          </a:p>
        </p:txBody>
      </p:sp>
      <p:sp>
        <p:nvSpPr>
          <p:cNvPr id="9" name="TextBox 8">
            <a:extLst>
              <a:ext uri="{FF2B5EF4-FFF2-40B4-BE49-F238E27FC236}">
                <a16:creationId xmlns:a16="http://schemas.microsoft.com/office/drawing/2014/main" id="{AE851D14-D444-74F9-38BA-5F614A69CC0E}"/>
              </a:ext>
            </a:extLst>
          </p:cNvPr>
          <p:cNvSpPr txBox="1"/>
          <p:nvPr/>
        </p:nvSpPr>
        <p:spPr>
          <a:xfrm>
            <a:off x="4776750" y="1155033"/>
            <a:ext cx="2926379" cy="369332"/>
          </a:xfrm>
          <a:prstGeom prst="rect">
            <a:avLst/>
          </a:prstGeom>
          <a:noFill/>
        </p:spPr>
        <p:txBody>
          <a:bodyPr wrap="none" rtlCol="0">
            <a:spAutoFit/>
          </a:bodyPr>
          <a:lstStyle/>
          <a:p>
            <a:r>
              <a:rPr lang="en-US" dirty="0"/>
              <a:t>Validation Ground Truth Data</a:t>
            </a:r>
          </a:p>
        </p:txBody>
      </p:sp>
      <p:sp>
        <p:nvSpPr>
          <p:cNvPr id="12" name="TextBox 11">
            <a:extLst>
              <a:ext uri="{FF2B5EF4-FFF2-40B4-BE49-F238E27FC236}">
                <a16:creationId xmlns:a16="http://schemas.microsoft.com/office/drawing/2014/main" id="{DC134C89-7B7F-F873-D12A-97751C0349EC}"/>
              </a:ext>
            </a:extLst>
          </p:cNvPr>
          <p:cNvSpPr txBox="1"/>
          <p:nvPr/>
        </p:nvSpPr>
        <p:spPr>
          <a:xfrm>
            <a:off x="8977741" y="1155033"/>
            <a:ext cx="2642518" cy="369332"/>
          </a:xfrm>
          <a:prstGeom prst="rect">
            <a:avLst/>
          </a:prstGeom>
          <a:noFill/>
        </p:spPr>
        <p:txBody>
          <a:bodyPr wrap="none" rtlCol="0">
            <a:spAutoFit/>
          </a:bodyPr>
          <a:lstStyle/>
          <a:p>
            <a:r>
              <a:rPr lang="en-US" dirty="0"/>
              <a:t>Testing Ground Truth Data</a:t>
            </a:r>
          </a:p>
        </p:txBody>
      </p:sp>
      <p:sp>
        <p:nvSpPr>
          <p:cNvPr id="13" name="TextBox 12">
            <a:extLst>
              <a:ext uri="{FF2B5EF4-FFF2-40B4-BE49-F238E27FC236}">
                <a16:creationId xmlns:a16="http://schemas.microsoft.com/office/drawing/2014/main" id="{C786D8CE-9280-90D5-BAB4-310BB7C938A1}"/>
              </a:ext>
            </a:extLst>
          </p:cNvPr>
          <p:cNvSpPr txBox="1"/>
          <p:nvPr/>
        </p:nvSpPr>
        <p:spPr>
          <a:xfrm>
            <a:off x="6988629" y="5776346"/>
            <a:ext cx="4704045" cy="369332"/>
          </a:xfrm>
          <a:prstGeom prst="rect">
            <a:avLst/>
          </a:prstGeom>
          <a:noFill/>
        </p:spPr>
        <p:txBody>
          <a:bodyPr wrap="none" rtlCol="0">
            <a:spAutoFit/>
          </a:bodyPr>
          <a:lstStyle/>
          <a:p>
            <a:r>
              <a:rPr lang="en-US" dirty="0"/>
              <a:t>* https://challenge.isic-archive.com/data/#2017</a:t>
            </a:r>
          </a:p>
        </p:txBody>
      </p:sp>
    </p:spTree>
    <p:extLst>
      <p:ext uri="{BB962C8B-B14F-4D97-AF65-F5344CB8AC3E}">
        <p14:creationId xmlns:p14="http://schemas.microsoft.com/office/powerpoint/2010/main" val="346799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07</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Dataset Handling</a:t>
            </a:r>
          </a:p>
        </p:txBody>
      </p:sp>
      <p:grpSp>
        <p:nvGrpSpPr>
          <p:cNvPr id="43" name="Group 42">
            <a:extLst>
              <a:ext uri="{FF2B5EF4-FFF2-40B4-BE49-F238E27FC236}">
                <a16:creationId xmlns:a16="http://schemas.microsoft.com/office/drawing/2014/main" id="{57F0BCE2-7441-7291-663A-3AA31434EB8D}"/>
              </a:ext>
            </a:extLst>
          </p:cNvPr>
          <p:cNvGrpSpPr/>
          <p:nvPr/>
        </p:nvGrpSpPr>
        <p:grpSpPr>
          <a:xfrm>
            <a:off x="1596044" y="1860113"/>
            <a:ext cx="8320705" cy="3820025"/>
            <a:chOff x="1645068" y="1611086"/>
            <a:chExt cx="8320705" cy="3820025"/>
          </a:xfrm>
        </p:grpSpPr>
        <p:grpSp>
          <p:nvGrpSpPr>
            <p:cNvPr id="16" name="Group 15">
              <a:extLst>
                <a:ext uri="{FF2B5EF4-FFF2-40B4-BE49-F238E27FC236}">
                  <a16:creationId xmlns:a16="http://schemas.microsoft.com/office/drawing/2014/main" id="{227DE90D-77D0-C9A3-1B3F-C1185CF808FF}"/>
                </a:ext>
              </a:extLst>
            </p:cNvPr>
            <p:cNvGrpSpPr/>
            <p:nvPr/>
          </p:nvGrpSpPr>
          <p:grpSpPr>
            <a:xfrm>
              <a:off x="1645068" y="1970049"/>
              <a:ext cx="2133935" cy="602828"/>
              <a:chOff x="735980" y="1947746"/>
              <a:chExt cx="2133935" cy="602828"/>
            </a:xfrm>
          </p:grpSpPr>
          <p:sp>
            <p:nvSpPr>
              <p:cNvPr id="3" name="Rectangle 2">
                <a:extLst>
                  <a:ext uri="{FF2B5EF4-FFF2-40B4-BE49-F238E27FC236}">
                    <a16:creationId xmlns:a16="http://schemas.microsoft.com/office/drawing/2014/main" id="{714CC423-3A09-6E95-51F9-EA1C8BF35A34}"/>
                  </a:ext>
                </a:extLst>
              </p:cNvPr>
              <p:cNvSpPr/>
              <p:nvPr/>
            </p:nvSpPr>
            <p:spPr>
              <a:xfrm>
                <a:off x="735980" y="1947746"/>
                <a:ext cx="1970049" cy="602828"/>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CE69A5-2397-7697-A806-DEB478CE3CDF}"/>
                  </a:ext>
                </a:extLst>
              </p:cNvPr>
              <p:cNvSpPr txBox="1"/>
              <p:nvPr/>
            </p:nvSpPr>
            <p:spPr>
              <a:xfrm>
                <a:off x="735980" y="2049105"/>
                <a:ext cx="2133935" cy="400110"/>
              </a:xfrm>
              <a:prstGeom prst="rect">
                <a:avLst/>
              </a:prstGeom>
              <a:noFill/>
            </p:spPr>
            <p:txBody>
              <a:bodyPr wrap="square" rtlCol="0">
                <a:spAutoFit/>
              </a:bodyPr>
              <a:lstStyle/>
              <a:p>
                <a:r>
                  <a:rPr lang="en-US" sz="2000" b="1" dirty="0"/>
                  <a:t>ISIC 2017 Dataset</a:t>
                </a:r>
              </a:p>
            </p:txBody>
          </p:sp>
        </p:grpSp>
        <p:grpSp>
          <p:nvGrpSpPr>
            <p:cNvPr id="17" name="Group 16">
              <a:extLst>
                <a:ext uri="{FF2B5EF4-FFF2-40B4-BE49-F238E27FC236}">
                  <a16:creationId xmlns:a16="http://schemas.microsoft.com/office/drawing/2014/main" id="{564F026C-9F3E-C140-DE1F-6C2AEE65FCC6}"/>
                </a:ext>
              </a:extLst>
            </p:cNvPr>
            <p:cNvGrpSpPr/>
            <p:nvPr/>
          </p:nvGrpSpPr>
          <p:grpSpPr>
            <a:xfrm>
              <a:off x="4875204" y="1970049"/>
              <a:ext cx="1846376" cy="602828"/>
              <a:chOff x="4382429" y="1947747"/>
              <a:chExt cx="1846376" cy="602828"/>
            </a:xfrm>
          </p:grpSpPr>
          <p:sp>
            <p:nvSpPr>
              <p:cNvPr id="13" name="Rectangle 12">
                <a:extLst>
                  <a:ext uri="{FF2B5EF4-FFF2-40B4-BE49-F238E27FC236}">
                    <a16:creationId xmlns:a16="http://schemas.microsoft.com/office/drawing/2014/main" id="{AB6FB26C-0405-53CA-1D5E-13DB2D4F5011}"/>
                  </a:ext>
                </a:extLst>
              </p:cNvPr>
              <p:cNvSpPr/>
              <p:nvPr/>
            </p:nvSpPr>
            <p:spPr>
              <a:xfrm>
                <a:off x="4382429" y="1947747"/>
                <a:ext cx="1846376" cy="602828"/>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AE2958-103C-05A6-4B21-3025FB78E9DA}"/>
                  </a:ext>
                </a:extLst>
              </p:cNvPr>
              <p:cNvSpPr txBox="1"/>
              <p:nvPr/>
            </p:nvSpPr>
            <p:spPr>
              <a:xfrm>
                <a:off x="4849402" y="2042627"/>
                <a:ext cx="912430" cy="400110"/>
              </a:xfrm>
              <a:prstGeom prst="rect">
                <a:avLst/>
              </a:prstGeom>
              <a:noFill/>
            </p:spPr>
            <p:txBody>
              <a:bodyPr wrap="none" rtlCol="0">
                <a:spAutoFit/>
              </a:bodyPr>
              <a:lstStyle/>
              <a:p>
                <a:pPr algn="ctr"/>
                <a:r>
                  <a:rPr lang="en-US" sz="2000" b="1" dirty="0"/>
                  <a:t>benign</a:t>
                </a:r>
              </a:p>
            </p:txBody>
          </p:sp>
        </p:grpSp>
        <p:grpSp>
          <p:nvGrpSpPr>
            <p:cNvPr id="18" name="Group 17">
              <a:extLst>
                <a:ext uri="{FF2B5EF4-FFF2-40B4-BE49-F238E27FC236}">
                  <a16:creationId xmlns:a16="http://schemas.microsoft.com/office/drawing/2014/main" id="{B216EE77-753A-8899-F4B5-88A6C26C25F3}"/>
                </a:ext>
              </a:extLst>
            </p:cNvPr>
            <p:cNvGrpSpPr/>
            <p:nvPr/>
          </p:nvGrpSpPr>
          <p:grpSpPr>
            <a:xfrm>
              <a:off x="4875204" y="2984810"/>
              <a:ext cx="1846376" cy="602828"/>
              <a:chOff x="4382429" y="1947747"/>
              <a:chExt cx="1846376" cy="602828"/>
            </a:xfrm>
          </p:grpSpPr>
          <p:sp>
            <p:nvSpPr>
              <p:cNvPr id="19" name="Rectangle 18">
                <a:extLst>
                  <a:ext uri="{FF2B5EF4-FFF2-40B4-BE49-F238E27FC236}">
                    <a16:creationId xmlns:a16="http://schemas.microsoft.com/office/drawing/2014/main" id="{F9A8AF67-06AA-AB96-BE11-5109428EC36A}"/>
                  </a:ext>
                </a:extLst>
              </p:cNvPr>
              <p:cNvSpPr/>
              <p:nvPr/>
            </p:nvSpPr>
            <p:spPr>
              <a:xfrm>
                <a:off x="4382429" y="1947747"/>
                <a:ext cx="1846376" cy="602828"/>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295EAF0-1B5C-03B8-CE54-A62BC4C8A861}"/>
                  </a:ext>
                </a:extLst>
              </p:cNvPr>
              <p:cNvSpPr txBox="1"/>
              <p:nvPr/>
            </p:nvSpPr>
            <p:spPr>
              <a:xfrm>
                <a:off x="4871011" y="2042627"/>
                <a:ext cx="869213" cy="400110"/>
              </a:xfrm>
              <a:prstGeom prst="rect">
                <a:avLst/>
              </a:prstGeom>
              <a:noFill/>
            </p:spPr>
            <p:txBody>
              <a:bodyPr wrap="none" rtlCol="0">
                <a:spAutoFit/>
              </a:bodyPr>
              <a:lstStyle/>
              <a:p>
                <a:pPr algn="ctr"/>
                <a:r>
                  <a:rPr lang="en-US" sz="2000" b="1" dirty="0"/>
                  <a:t>others</a:t>
                </a:r>
              </a:p>
            </p:txBody>
          </p:sp>
        </p:grpSp>
        <p:grpSp>
          <p:nvGrpSpPr>
            <p:cNvPr id="21" name="Group 20">
              <a:extLst>
                <a:ext uri="{FF2B5EF4-FFF2-40B4-BE49-F238E27FC236}">
                  <a16:creationId xmlns:a16="http://schemas.microsoft.com/office/drawing/2014/main" id="{C760EEAC-A7AC-CDA4-848A-40A7FDB81B58}"/>
                </a:ext>
              </a:extLst>
            </p:cNvPr>
            <p:cNvGrpSpPr/>
            <p:nvPr/>
          </p:nvGrpSpPr>
          <p:grpSpPr>
            <a:xfrm>
              <a:off x="7988924" y="2932634"/>
              <a:ext cx="1846376" cy="602828"/>
              <a:chOff x="4382429" y="1947747"/>
              <a:chExt cx="1846376" cy="602828"/>
            </a:xfrm>
          </p:grpSpPr>
          <p:sp>
            <p:nvSpPr>
              <p:cNvPr id="22" name="Rectangle 21">
                <a:extLst>
                  <a:ext uri="{FF2B5EF4-FFF2-40B4-BE49-F238E27FC236}">
                    <a16:creationId xmlns:a16="http://schemas.microsoft.com/office/drawing/2014/main" id="{84044A2E-D72E-9F7F-F4FD-AFED846F469D}"/>
                  </a:ext>
                </a:extLst>
              </p:cNvPr>
              <p:cNvSpPr/>
              <p:nvPr/>
            </p:nvSpPr>
            <p:spPr>
              <a:xfrm>
                <a:off x="4382429" y="1947747"/>
                <a:ext cx="1846376" cy="602828"/>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8854442-47C3-02D2-EE89-0C0332E33BE9}"/>
                  </a:ext>
                </a:extLst>
              </p:cNvPr>
              <p:cNvSpPr txBox="1"/>
              <p:nvPr/>
            </p:nvSpPr>
            <p:spPr>
              <a:xfrm>
                <a:off x="4644220" y="2042627"/>
                <a:ext cx="1322798" cy="400110"/>
              </a:xfrm>
              <a:prstGeom prst="rect">
                <a:avLst/>
              </a:prstGeom>
              <a:noFill/>
            </p:spPr>
            <p:txBody>
              <a:bodyPr wrap="none" rtlCol="0">
                <a:spAutoFit/>
              </a:bodyPr>
              <a:lstStyle/>
              <a:p>
                <a:pPr algn="ctr"/>
                <a:r>
                  <a:rPr lang="en-US" sz="2000" b="1" dirty="0"/>
                  <a:t>melanoma</a:t>
                </a:r>
              </a:p>
            </p:txBody>
          </p:sp>
        </p:grpSp>
        <p:grpSp>
          <p:nvGrpSpPr>
            <p:cNvPr id="24" name="Group 23">
              <a:extLst>
                <a:ext uri="{FF2B5EF4-FFF2-40B4-BE49-F238E27FC236}">
                  <a16:creationId xmlns:a16="http://schemas.microsoft.com/office/drawing/2014/main" id="{F7BC6BB2-315E-5B47-30E3-917545B34EFB}"/>
                </a:ext>
              </a:extLst>
            </p:cNvPr>
            <p:cNvGrpSpPr/>
            <p:nvPr/>
          </p:nvGrpSpPr>
          <p:grpSpPr>
            <a:xfrm>
              <a:off x="7988924" y="3872280"/>
              <a:ext cx="1846376" cy="707886"/>
              <a:chOff x="4382429" y="1872632"/>
              <a:chExt cx="1846376" cy="707886"/>
            </a:xfrm>
          </p:grpSpPr>
          <p:sp>
            <p:nvSpPr>
              <p:cNvPr id="25" name="Rectangle 24">
                <a:extLst>
                  <a:ext uri="{FF2B5EF4-FFF2-40B4-BE49-F238E27FC236}">
                    <a16:creationId xmlns:a16="http://schemas.microsoft.com/office/drawing/2014/main" id="{730848E8-D9D7-8EDD-82BB-CC486E2D906E}"/>
                  </a:ext>
                </a:extLst>
              </p:cNvPr>
              <p:cNvSpPr/>
              <p:nvPr/>
            </p:nvSpPr>
            <p:spPr>
              <a:xfrm>
                <a:off x="4382429" y="1947747"/>
                <a:ext cx="1846376" cy="602828"/>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9CD8E42-1C59-3317-421F-2D37180B8D3A}"/>
                  </a:ext>
                </a:extLst>
              </p:cNvPr>
              <p:cNvSpPr txBox="1"/>
              <p:nvPr/>
            </p:nvSpPr>
            <p:spPr>
              <a:xfrm>
                <a:off x="4644220" y="1872632"/>
                <a:ext cx="1370888" cy="707886"/>
              </a:xfrm>
              <a:prstGeom prst="rect">
                <a:avLst/>
              </a:prstGeom>
              <a:noFill/>
            </p:spPr>
            <p:txBody>
              <a:bodyPr wrap="none" rtlCol="0">
                <a:spAutoFit/>
              </a:bodyPr>
              <a:lstStyle/>
              <a:p>
                <a:pPr algn="ctr"/>
                <a:r>
                  <a:rPr lang="en-US" sz="2000" b="1" i="0" kern="1200" dirty="0">
                    <a:effectLst/>
                    <a:latin typeface="+mn-lt"/>
                    <a:ea typeface="+mn-ea"/>
                    <a:cs typeface="+mn-cs"/>
                  </a:rPr>
                  <a:t>seborrheic </a:t>
                </a:r>
              </a:p>
              <a:p>
                <a:pPr algn="ctr"/>
                <a:r>
                  <a:rPr lang="en-US" sz="2000" b="1" i="0" kern="1200" dirty="0">
                    <a:effectLst/>
                    <a:latin typeface="+mn-lt"/>
                    <a:ea typeface="+mn-ea"/>
                    <a:cs typeface="+mn-cs"/>
                  </a:rPr>
                  <a:t>keratosis</a:t>
                </a:r>
                <a:endParaRPr lang="en-US" sz="2000" b="1" dirty="0"/>
              </a:p>
            </p:txBody>
          </p:sp>
        </p:grpSp>
        <p:cxnSp>
          <p:nvCxnSpPr>
            <p:cNvPr id="28" name="Straight Arrow Connector 27">
              <a:extLst>
                <a:ext uri="{FF2B5EF4-FFF2-40B4-BE49-F238E27FC236}">
                  <a16:creationId xmlns:a16="http://schemas.microsoft.com/office/drawing/2014/main" id="{21B353C5-9D85-830D-BD96-1E91D414156F}"/>
                </a:ext>
              </a:extLst>
            </p:cNvPr>
            <p:cNvCxnSpPr>
              <a:endCxn id="13" idx="1"/>
            </p:cNvCxnSpPr>
            <p:nvPr/>
          </p:nvCxnSpPr>
          <p:spPr>
            <a:xfrm>
              <a:off x="3615117" y="2271463"/>
              <a:ext cx="1260087"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907332-83BE-EEBD-B536-B643A29177B7}"/>
                </a:ext>
              </a:extLst>
            </p:cNvPr>
            <p:cNvCxnSpPr>
              <a:cxnSpLocks/>
            </p:cNvCxnSpPr>
            <p:nvPr/>
          </p:nvCxnSpPr>
          <p:spPr>
            <a:xfrm>
              <a:off x="4020455" y="3257951"/>
              <a:ext cx="832711"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A5D3906-CEC2-9EC6-BF28-631FBC8DFB5D}"/>
                </a:ext>
              </a:extLst>
            </p:cNvPr>
            <p:cNvCxnSpPr>
              <a:cxnSpLocks/>
            </p:cNvCxnSpPr>
            <p:nvPr/>
          </p:nvCxnSpPr>
          <p:spPr>
            <a:xfrm flipV="1">
              <a:off x="4027712" y="2271463"/>
              <a:ext cx="0" cy="9864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CC22CF-D4A8-CC1E-9824-7EAC4E66DAEF}"/>
                </a:ext>
              </a:extLst>
            </p:cNvPr>
            <p:cNvCxnSpPr/>
            <p:nvPr/>
          </p:nvCxnSpPr>
          <p:spPr>
            <a:xfrm>
              <a:off x="6721580" y="3257951"/>
              <a:ext cx="1260087"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AAA71A-46DC-EABD-C104-4E5544770C32}"/>
                </a:ext>
              </a:extLst>
            </p:cNvPr>
            <p:cNvCxnSpPr>
              <a:cxnSpLocks/>
            </p:cNvCxnSpPr>
            <p:nvPr/>
          </p:nvCxnSpPr>
          <p:spPr>
            <a:xfrm>
              <a:off x="7126918" y="4244439"/>
              <a:ext cx="832711"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51B1F0F-CA96-11F4-058E-6BC135B557EB}"/>
                </a:ext>
              </a:extLst>
            </p:cNvPr>
            <p:cNvCxnSpPr>
              <a:cxnSpLocks/>
            </p:cNvCxnSpPr>
            <p:nvPr/>
          </p:nvCxnSpPr>
          <p:spPr>
            <a:xfrm flipV="1">
              <a:off x="7134175" y="3257951"/>
              <a:ext cx="0" cy="9864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DD6009B1-D837-BA99-B12D-CDC95A7AE39B}"/>
                </a:ext>
              </a:extLst>
            </p:cNvPr>
            <p:cNvSpPr/>
            <p:nvPr/>
          </p:nvSpPr>
          <p:spPr>
            <a:xfrm>
              <a:off x="4651827" y="1611086"/>
              <a:ext cx="2220561" cy="2336307"/>
            </a:xfrm>
            <a:prstGeom prst="round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FFFD1543-AB93-24C4-25C3-F27AABF0384C}"/>
                </a:ext>
              </a:extLst>
            </p:cNvPr>
            <p:cNvSpPr/>
            <p:nvPr/>
          </p:nvSpPr>
          <p:spPr>
            <a:xfrm>
              <a:off x="7745212" y="2555648"/>
              <a:ext cx="2220561" cy="2336307"/>
            </a:xfrm>
            <a:prstGeom prst="round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2034DF2-0135-2BEC-9922-F6FFE7F19160}"/>
                </a:ext>
              </a:extLst>
            </p:cNvPr>
            <p:cNvSpPr txBox="1"/>
            <p:nvPr/>
          </p:nvSpPr>
          <p:spPr>
            <a:xfrm>
              <a:off x="5267452" y="4121690"/>
              <a:ext cx="891847" cy="369332"/>
            </a:xfrm>
            <a:prstGeom prst="rect">
              <a:avLst/>
            </a:prstGeom>
            <a:noFill/>
          </p:spPr>
          <p:txBody>
            <a:bodyPr wrap="none" rtlCol="0">
              <a:spAutoFit/>
            </a:bodyPr>
            <a:lstStyle/>
            <a:p>
              <a:r>
                <a:rPr lang="en-US" b="1" dirty="0">
                  <a:solidFill>
                    <a:srgbClr val="FF0000"/>
                  </a:solidFill>
                </a:rPr>
                <a:t>1</a:t>
              </a:r>
              <a:r>
                <a:rPr lang="en-US" b="1" baseline="30000" dirty="0">
                  <a:solidFill>
                    <a:srgbClr val="FF0000"/>
                  </a:solidFill>
                </a:rPr>
                <a:t>st</a:t>
              </a:r>
              <a:r>
                <a:rPr lang="en-US" b="1" dirty="0">
                  <a:solidFill>
                    <a:srgbClr val="FF0000"/>
                  </a:solidFill>
                </a:rPr>
                <a:t> Step</a:t>
              </a:r>
            </a:p>
          </p:txBody>
        </p:sp>
        <p:sp>
          <p:nvSpPr>
            <p:cNvPr id="42" name="TextBox 41">
              <a:extLst>
                <a:ext uri="{FF2B5EF4-FFF2-40B4-BE49-F238E27FC236}">
                  <a16:creationId xmlns:a16="http://schemas.microsoft.com/office/drawing/2014/main" id="{C97155DB-494D-23C3-3CC2-7F07D764F65F}"/>
                </a:ext>
              </a:extLst>
            </p:cNvPr>
            <p:cNvSpPr txBox="1"/>
            <p:nvPr/>
          </p:nvSpPr>
          <p:spPr>
            <a:xfrm>
              <a:off x="8417457" y="5061779"/>
              <a:ext cx="946478" cy="369332"/>
            </a:xfrm>
            <a:prstGeom prst="rect">
              <a:avLst/>
            </a:prstGeom>
            <a:noFill/>
          </p:spPr>
          <p:txBody>
            <a:bodyPr wrap="non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p:txBody>
        </p:sp>
      </p:grpSp>
      <p:sp>
        <p:nvSpPr>
          <p:cNvPr id="44" name="TextBox 43">
            <a:extLst>
              <a:ext uri="{FF2B5EF4-FFF2-40B4-BE49-F238E27FC236}">
                <a16:creationId xmlns:a16="http://schemas.microsoft.com/office/drawing/2014/main" id="{ACF3633F-2DF4-4B4B-9F30-D850C8DB253A}"/>
              </a:ext>
            </a:extLst>
          </p:cNvPr>
          <p:cNvSpPr txBox="1"/>
          <p:nvPr/>
        </p:nvSpPr>
        <p:spPr>
          <a:xfrm>
            <a:off x="784908" y="830137"/>
            <a:ext cx="4971489"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Two-step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hierarchal</a:t>
            </a:r>
            <a:r>
              <a:rPr lang="en-US" sz="2400" dirty="0"/>
              <a:t> data handling: </a:t>
            </a:r>
          </a:p>
        </p:txBody>
      </p:sp>
    </p:spTree>
    <p:extLst>
      <p:ext uri="{BB962C8B-B14F-4D97-AF65-F5344CB8AC3E}">
        <p14:creationId xmlns:p14="http://schemas.microsoft.com/office/powerpoint/2010/main" val="400402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08</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Dataset Handling</a:t>
            </a:r>
          </a:p>
        </p:txBody>
      </p:sp>
      <p:graphicFrame>
        <p:nvGraphicFramePr>
          <p:cNvPr id="2" name="Table 3">
            <a:extLst>
              <a:ext uri="{FF2B5EF4-FFF2-40B4-BE49-F238E27FC236}">
                <a16:creationId xmlns:a16="http://schemas.microsoft.com/office/drawing/2014/main" id="{C00F141D-6100-9756-4EBE-67ABE9F9C9BB}"/>
              </a:ext>
            </a:extLst>
          </p:cNvPr>
          <p:cNvGraphicFramePr>
            <a:graphicFrameLocks noGrp="1"/>
          </p:cNvGraphicFramePr>
          <p:nvPr>
            <p:extLst>
              <p:ext uri="{D42A27DB-BD31-4B8C-83A1-F6EECF244321}">
                <p14:modId xmlns:p14="http://schemas.microsoft.com/office/powerpoint/2010/main" val="169354180"/>
              </p:ext>
            </p:extLst>
          </p:nvPr>
        </p:nvGraphicFramePr>
        <p:xfrm>
          <a:off x="5300547" y="1153202"/>
          <a:ext cx="6504044" cy="2494280"/>
        </p:xfrm>
        <a:graphic>
          <a:graphicData uri="http://schemas.openxmlformats.org/drawingml/2006/table">
            <a:tbl>
              <a:tblPr firstRow="1" bandRow="1">
                <a:tableStyleId>{5C22544A-7EE6-4342-B048-85BDC9FD1C3A}</a:tableStyleId>
              </a:tblPr>
              <a:tblGrid>
                <a:gridCol w="1524619">
                  <a:extLst>
                    <a:ext uri="{9D8B030D-6E8A-4147-A177-3AD203B41FA5}">
                      <a16:colId xmlns:a16="http://schemas.microsoft.com/office/drawing/2014/main" val="3869343209"/>
                    </a:ext>
                  </a:extLst>
                </a:gridCol>
                <a:gridCol w="1306819">
                  <a:extLst>
                    <a:ext uri="{9D8B030D-6E8A-4147-A177-3AD203B41FA5}">
                      <a16:colId xmlns:a16="http://schemas.microsoft.com/office/drawing/2014/main" val="1476660064"/>
                    </a:ext>
                  </a:extLst>
                </a:gridCol>
                <a:gridCol w="1224202">
                  <a:extLst>
                    <a:ext uri="{9D8B030D-6E8A-4147-A177-3AD203B41FA5}">
                      <a16:colId xmlns:a16="http://schemas.microsoft.com/office/drawing/2014/main" val="2688883402"/>
                    </a:ext>
                  </a:extLst>
                </a:gridCol>
                <a:gridCol w="1224202">
                  <a:extLst>
                    <a:ext uri="{9D8B030D-6E8A-4147-A177-3AD203B41FA5}">
                      <a16:colId xmlns:a16="http://schemas.microsoft.com/office/drawing/2014/main" val="1114538516"/>
                    </a:ext>
                  </a:extLst>
                </a:gridCol>
                <a:gridCol w="1224202">
                  <a:extLst>
                    <a:ext uri="{9D8B030D-6E8A-4147-A177-3AD203B41FA5}">
                      <a16:colId xmlns:a16="http://schemas.microsoft.com/office/drawing/2014/main" val="4249310463"/>
                    </a:ext>
                  </a:extLst>
                </a:gridCol>
              </a:tblGrid>
              <a:tr h="370840">
                <a:tc>
                  <a:txBody>
                    <a:bodyPr/>
                    <a:lstStyle/>
                    <a:p>
                      <a:r>
                        <a:rPr lang="en-US" b="0" dirty="0"/>
                        <a:t>image id</a:t>
                      </a:r>
                    </a:p>
                  </a:txBody>
                  <a:tcPr/>
                </a:tc>
                <a:tc>
                  <a:txBody>
                    <a:bodyPr/>
                    <a:lstStyle/>
                    <a:p>
                      <a:r>
                        <a:rPr lang="en-US" sz="1800" b="1" i="0" kern="1200" dirty="0">
                          <a:solidFill>
                            <a:schemeClr val="lt1"/>
                          </a:solidFill>
                          <a:effectLst/>
                          <a:latin typeface="+mn-lt"/>
                          <a:ea typeface="+mn-ea"/>
                          <a:cs typeface="+mn-cs"/>
                        </a:rPr>
                        <a:t>melanoma </a:t>
                      </a:r>
                      <a:endParaRPr lang="en-US" b="1" dirty="0"/>
                    </a:p>
                  </a:txBody>
                  <a:tcPr/>
                </a:tc>
                <a:tc>
                  <a:txBody>
                    <a:bodyPr/>
                    <a:lstStyle/>
                    <a:p>
                      <a:r>
                        <a:rPr lang="en-US" sz="1800" b="1" i="0" kern="1200" dirty="0">
                          <a:solidFill>
                            <a:schemeClr val="lt1"/>
                          </a:solidFill>
                          <a:effectLst/>
                          <a:latin typeface="+mn-lt"/>
                          <a:ea typeface="+mn-ea"/>
                          <a:cs typeface="+mn-cs"/>
                        </a:rPr>
                        <a:t>seborrheic keratosis</a:t>
                      </a:r>
                      <a:endParaRPr lang="en-US" b="1" dirty="0"/>
                    </a:p>
                  </a:txBody>
                  <a:tcPr/>
                </a:tc>
                <a:tc>
                  <a:txBody>
                    <a:bodyPr/>
                    <a:lstStyle/>
                    <a:p>
                      <a:r>
                        <a:rPr lang="en-US" b="1" dirty="0">
                          <a:solidFill>
                            <a:srgbClr val="FFFF00"/>
                          </a:solidFill>
                        </a:rPr>
                        <a:t>benign</a:t>
                      </a:r>
                    </a:p>
                  </a:txBody>
                  <a:tcPr/>
                </a:tc>
                <a:tc>
                  <a:txBody>
                    <a:bodyPr/>
                    <a:lstStyle/>
                    <a:p>
                      <a:r>
                        <a:rPr lang="en-US" b="1" dirty="0">
                          <a:solidFill>
                            <a:srgbClr val="FFFF00"/>
                          </a:solidFill>
                        </a:rPr>
                        <a:t>others</a:t>
                      </a:r>
                    </a:p>
                  </a:txBody>
                  <a:tcPr/>
                </a:tc>
                <a:extLst>
                  <a:ext uri="{0D108BD9-81ED-4DB2-BD59-A6C34878D82A}">
                    <a16:rowId xmlns:a16="http://schemas.microsoft.com/office/drawing/2014/main" val="1283754788"/>
                  </a:ext>
                </a:extLst>
              </a:tr>
              <a:tr h="370840">
                <a:tc>
                  <a:txBody>
                    <a:bodyPr/>
                    <a:lstStyle/>
                    <a:p>
                      <a:r>
                        <a:rPr lang="en-US" sz="1800" b="0" i="0" kern="1200" dirty="0">
                          <a:solidFill>
                            <a:schemeClr val="dk1"/>
                          </a:solidFill>
                          <a:effectLst/>
                          <a:latin typeface="+mn-lt"/>
                          <a:ea typeface="+mn-ea"/>
                          <a:cs typeface="+mn-cs"/>
                        </a:rPr>
                        <a:t>ISIC_0000000</a:t>
                      </a:r>
                      <a:endParaRPr lang="en-US" dirty="0"/>
                    </a:p>
                  </a:txBody>
                  <a:tcPr/>
                </a:tc>
                <a:tc>
                  <a:txBody>
                    <a:bodyPr/>
                    <a:lstStyle/>
                    <a:p>
                      <a:pPr algn="ctr"/>
                      <a:r>
                        <a:rPr lang="en-US" b="1" dirty="0">
                          <a:solidFill>
                            <a:srgbClr val="FF0000"/>
                          </a:solidFill>
                        </a:rPr>
                        <a:t>0</a:t>
                      </a:r>
                    </a:p>
                  </a:txBody>
                  <a:tcPr/>
                </a:tc>
                <a:tc>
                  <a:txBody>
                    <a:bodyPr/>
                    <a:lstStyle/>
                    <a:p>
                      <a:pPr algn="ctr"/>
                      <a:r>
                        <a:rPr lang="en-US" b="1" dirty="0">
                          <a:solidFill>
                            <a:srgbClr val="FF0000"/>
                          </a:solidFill>
                        </a:rPr>
                        <a:t>0</a:t>
                      </a:r>
                    </a:p>
                  </a:txBody>
                  <a:tcPr/>
                </a:tc>
                <a:tc>
                  <a:txBody>
                    <a:bodyPr/>
                    <a:lstStyle/>
                    <a:p>
                      <a:pPr algn="ctr"/>
                      <a:r>
                        <a:rPr lang="en-US" b="1" dirty="0">
                          <a:solidFill>
                            <a:srgbClr val="00B050"/>
                          </a:solidFill>
                        </a:rPr>
                        <a:t>1</a:t>
                      </a:r>
                    </a:p>
                  </a:txBody>
                  <a:tcPr/>
                </a:tc>
                <a:tc>
                  <a:txBody>
                    <a:bodyPr/>
                    <a:lstStyle/>
                    <a:p>
                      <a:pPr algn="ctr"/>
                      <a:r>
                        <a:rPr lang="en-US" b="1" dirty="0"/>
                        <a:t>0</a:t>
                      </a:r>
                    </a:p>
                  </a:txBody>
                  <a:tcPr/>
                </a:tc>
                <a:extLst>
                  <a:ext uri="{0D108BD9-81ED-4DB2-BD59-A6C34878D82A}">
                    <a16:rowId xmlns:a16="http://schemas.microsoft.com/office/drawing/2014/main" val="41872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ISIC_0000001</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2594195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ISIC_0000002</a:t>
                      </a:r>
                      <a:endParaRPr lang="en-US" dirty="0"/>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0</a:t>
                      </a:r>
                    </a:p>
                  </a:txBody>
                  <a:tcPr/>
                </a:tc>
                <a:tc>
                  <a:txBody>
                    <a:bodyPr/>
                    <a:lstStyle/>
                    <a:p>
                      <a:pPr algn="ctr"/>
                      <a:r>
                        <a:rPr lang="en-US" b="1" dirty="0"/>
                        <a:t>0</a:t>
                      </a:r>
                    </a:p>
                  </a:txBody>
                  <a:tcPr/>
                </a:tc>
                <a:tc>
                  <a:txBody>
                    <a:bodyPr/>
                    <a:lstStyle/>
                    <a:p>
                      <a:pPr algn="ctr"/>
                      <a:r>
                        <a:rPr lang="en-US" b="1" dirty="0">
                          <a:solidFill>
                            <a:srgbClr val="00B050"/>
                          </a:solidFill>
                        </a:rPr>
                        <a:t>1</a:t>
                      </a:r>
                    </a:p>
                  </a:txBody>
                  <a:tcPr/>
                </a:tc>
                <a:extLst>
                  <a:ext uri="{0D108BD9-81ED-4DB2-BD59-A6C34878D82A}">
                    <a16:rowId xmlns:a16="http://schemas.microsoft.com/office/drawing/2014/main" val="2164834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ISIC_0000003</a:t>
                      </a:r>
                      <a:endParaRPr lang="en-US" dirty="0"/>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39809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ISIC_0000004</a:t>
                      </a:r>
                      <a:endParaRPr lang="en-US" dirty="0"/>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b="1" dirty="0"/>
                        <a:t>0</a:t>
                      </a:r>
                    </a:p>
                  </a:txBody>
                  <a:tcPr/>
                </a:tc>
                <a:tc>
                  <a:txBody>
                    <a:bodyPr/>
                    <a:lstStyle/>
                    <a:p>
                      <a:pPr algn="ctr"/>
                      <a:r>
                        <a:rPr lang="en-US" b="1" dirty="0"/>
                        <a:t>1</a:t>
                      </a:r>
                    </a:p>
                  </a:txBody>
                  <a:tcPr/>
                </a:tc>
                <a:extLst>
                  <a:ext uri="{0D108BD9-81ED-4DB2-BD59-A6C34878D82A}">
                    <a16:rowId xmlns:a16="http://schemas.microsoft.com/office/drawing/2014/main" val="79457106"/>
                  </a:ext>
                </a:extLst>
              </a:tr>
            </a:tbl>
          </a:graphicData>
        </a:graphic>
      </p:graphicFrame>
      <p:sp>
        <p:nvSpPr>
          <p:cNvPr id="7" name="TextBox 6">
            <a:extLst>
              <a:ext uri="{FF2B5EF4-FFF2-40B4-BE49-F238E27FC236}">
                <a16:creationId xmlns:a16="http://schemas.microsoft.com/office/drawing/2014/main" id="{690FC777-E51F-0428-AC10-B50081B192E1}"/>
              </a:ext>
            </a:extLst>
          </p:cNvPr>
          <p:cNvSpPr txBox="1"/>
          <p:nvPr/>
        </p:nvSpPr>
        <p:spPr>
          <a:xfrm>
            <a:off x="6962640" y="729302"/>
            <a:ext cx="3637214" cy="369332"/>
          </a:xfrm>
          <a:prstGeom prst="rect">
            <a:avLst/>
          </a:prstGeom>
          <a:noFill/>
        </p:spPr>
        <p:txBody>
          <a:bodyPr wrap="none" rtlCol="0">
            <a:spAutoFit/>
          </a:bodyPr>
          <a:lstStyle/>
          <a:p>
            <a:r>
              <a:rPr lang="en-US" dirty="0"/>
              <a:t>Modified Training Ground Truth Data</a:t>
            </a:r>
          </a:p>
        </p:txBody>
      </p:sp>
      <p:sp>
        <p:nvSpPr>
          <p:cNvPr id="3" name="TextBox 2">
            <a:extLst>
              <a:ext uri="{FF2B5EF4-FFF2-40B4-BE49-F238E27FC236}">
                <a16:creationId xmlns:a16="http://schemas.microsoft.com/office/drawing/2014/main" id="{7B47106F-A675-B277-894F-BCDBBDB3621E}"/>
              </a:ext>
            </a:extLst>
          </p:cNvPr>
          <p:cNvSpPr txBox="1"/>
          <p:nvPr/>
        </p:nvSpPr>
        <p:spPr>
          <a:xfrm>
            <a:off x="322375" y="4125951"/>
            <a:ext cx="9982768" cy="830997"/>
          </a:xfrm>
          <a:prstGeom prst="rect">
            <a:avLst/>
          </a:prstGeom>
          <a:noFill/>
        </p:spPr>
        <p:txBody>
          <a:bodyPr wrap="square" rtlCol="0">
            <a:spAutoFit/>
          </a:bodyPr>
          <a:lstStyle/>
          <a:p>
            <a:r>
              <a:rPr lang="en-US" sz="2400" b="1" dirty="0"/>
              <a:t>benign = 1 </a:t>
            </a:r>
            <a:r>
              <a:rPr lang="en-US" sz="2400" dirty="0"/>
              <a:t>; if melanoma and </a:t>
            </a:r>
            <a:r>
              <a:rPr lang="en-US" sz="2400" b="0" i="0" kern="1200" dirty="0">
                <a:effectLst/>
                <a:latin typeface="+mn-lt"/>
                <a:ea typeface="+mn-ea"/>
                <a:cs typeface="+mn-cs"/>
              </a:rPr>
              <a:t>seborrheic keratosis both are </a:t>
            </a:r>
            <a:r>
              <a:rPr lang="en-US" sz="2400" b="1" i="0" kern="1200" dirty="0">
                <a:effectLst/>
                <a:latin typeface="+mn-lt"/>
                <a:ea typeface="+mn-ea"/>
                <a:cs typeface="+mn-cs"/>
              </a:rPr>
              <a:t>0</a:t>
            </a:r>
            <a:endParaRPr lang="en-US" sz="2400" b="1" dirty="0"/>
          </a:p>
          <a:p>
            <a:r>
              <a:rPr lang="en-US" sz="2400" b="1" dirty="0"/>
              <a:t>Others = 1 </a:t>
            </a:r>
            <a:r>
              <a:rPr lang="en-US" sz="2400" dirty="0"/>
              <a:t>; if either melanoma and </a:t>
            </a:r>
            <a:r>
              <a:rPr lang="en-US" sz="2400" b="0" i="0" kern="1200" dirty="0">
                <a:effectLst/>
                <a:latin typeface="+mn-lt"/>
                <a:ea typeface="+mn-ea"/>
                <a:cs typeface="+mn-cs"/>
              </a:rPr>
              <a:t>seborrheic keratosis is </a:t>
            </a:r>
            <a:r>
              <a:rPr lang="en-US" sz="2400" b="1" i="0" kern="1200" dirty="0">
                <a:effectLst/>
                <a:latin typeface="+mn-lt"/>
                <a:ea typeface="+mn-ea"/>
                <a:cs typeface="+mn-cs"/>
              </a:rPr>
              <a:t>1</a:t>
            </a:r>
            <a:endParaRPr lang="en-US" sz="2400" b="1" dirty="0"/>
          </a:p>
        </p:txBody>
      </p:sp>
      <p:sp>
        <p:nvSpPr>
          <p:cNvPr id="5" name="TextBox 4">
            <a:extLst>
              <a:ext uri="{FF2B5EF4-FFF2-40B4-BE49-F238E27FC236}">
                <a16:creationId xmlns:a16="http://schemas.microsoft.com/office/drawing/2014/main" id="{4DF8554B-D478-3753-43DB-C1A2AEC52D29}"/>
              </a:ext>
            </a:extLst>
          </p:cNvPr>
          <p:cNvSpPr txBox="1"/>
          <p:nvPr/>
        </p:nvSpPr>
        <p:spPr>
          <a:xfrm>
            <a:off x="322374" y="5123649"/>
            <a:ext cx="8766757" cy="400110"/>
          </a:xfrm>
          <a:prstGeom prst="rect">
            <a:avLst/>
          </a:prstGeom>
          <a:noFill/>
        </p:spPr>
        <p:txBody>
          <a:bodyPr wrap="square" rtlCol="0">
            <a:spAutoFit/>
          </a:bodyPr>
          <a:lstStyle/>
          <a:p>
            <a:r>
              <a:rPr lang="en-US" sz="2000" dirty="0"/>
              <a:t>* We used the similar technique for both the validation and test data set</a:t>
            </a:r>
            <a:endParaRPr lang="en-US" sz="2000" b="1" dirty="0"/>
          </a:p>
        </p:txBody>
      </p:sp>
      <p:graphicFrame>
        <p:nvGraphicFramePr>
          <p:cNvPr id="13" name="Table 3">
            <a:extLst>
              <a:ext uri="{FF2B5EF4-FFF2-40B4-BE49-F238E27FC236}">
                <a16:creationId xmlns:a16="http://schemas.microsoft.com/office/drawing/2014/main" id="{DCA027E2-1100-D821-B715-E27117F5A480}"/>
              </a:ext>
            </a:extLst>
          </p:cNvPr>
          <p:cNvGraphicFramePr>
            <a:graphicFrameLocks noGrp="1"/>
          </p:cNvGraphicFramePr>
          <p:nvPr>
            <p:extLst>
              <p:ext uri="{D42A27DB-BD31-4B8C-83A1-F6EECF244321}">
                <p14:modId xmlns:p14="http://schemas.microsoft.com/office/powerpoint/2010/main" val="1001905647"/>
              </p:ext>
            </p:extLst>
          </p:nvPr>
        </p:nvGraphicFramePr>
        <p:xfrm>
          <a:off x="315046" y="1153202"/>
          <a:ext cx="3918855" cy="2494280"/>
        </p:xfrm>
        <a:graphic>
          <a:graphicData uri="http://schemas.openxmlformats.org/drawingml/2006/table">
            <a:tbl>
              <a:tblPr firstRow="1" bandRow="1">
                <a:tableStyleId>{5C22544A-7EE6-4342-B048-85BDC9FD1C3A}</a:tableStyleId>
              </a:tblPr>
              <a:tblGrid>
                <a:gridCol w="1473198">
                  <a:extLst>
                    <a:ext uri="{9D8B030D-6E8A-4147-A177-3AD203B41FA5}">
                      <a16:colId xmlns:a16="http://schemas.microsoft.com/office/drawing/2014/main" val="3869343209"/>
                    </a:ext>
                  </a:extLst>
                </a:gridCol>
                <a:gridCol w="1262743">
                  <a:extLst>
                    <a:ext uri="{9D8B030D-6E8A-4147-A177-3AD203B41FA5}">
                      <a16:colId xmlns:a16="http://schemas.microsoft.com/office/drawing/2014/main" val="1476660064"/>
                    </a:ext>
                  </a:extLst>
                </a:gridCol>
                <a:gridCol w="1182914">
                  <a:extLst>
                    <a:ext uri="{9D8B030D-6E8A-4147-A177-3AD203B41FA5}">
                      <a16:colId xmlns:a16="http://schemas.microsoft.com/office/drawing/2014/main" val="2688883402"/>
                    </a:ext>
                  </a:extLst>
                </a:gridCol>
              </a:tblGrid>
              <a:tr h="370840">
                <a:tc>
                  <a:txBody>
                    <a:bodyPr/>
                    <a:lstStyle/>
                    <a:p>
                      <a:r>
                        <a:rPr lang="en-US" b="0" dirty="0"/>
                        <a:t>image id</a:t>
                      </a:r>
                    </a:p>
                  </a:txBody>
                  <a:tcPr/>
                </a:tc>
                <a:tc>
                  <a:txBody>
                    <a:bodyPr/>
                    <a:lstStyle/>
                    <a:p>
                      <a:r>
                        <a:rPr lang="en-US" sz="1800" b="0" i="0" kern="1200" dirty="0">
                          <a:solidFill>
                            <a:schemeClr val="lt1"/>
                          </a:solidFill>
                          <a:effectLst/>
                          <a:latin typeface="+mn-lt"/>
                          <a:ea typeface="+mn-ea"/>
                          <a:cs typeface="+mn-cs"/>
                        </a:rPr>
                        <a:t>melanoma </a:t>
                      </a:r>
                      <a:endParaRPr lang="en-US" dirty="0"/>
                    </a:p>
                  </a:txBody>
                  <a:tcPr/>
                </a:tc>
                <a:tc>
                  <a:txBody>
                    <a:bodyPr/>
                    <a:lstStyle/>
                    <a:p>
                      <a:r>
                        <a:rPr lang="en-US" sz="1800" b="0" i="0" kern="1200" dirty="0">
                          <a:solidFill>
                            <a:schemeClr val="lt1"/>
                          </a:solidFill>
                          <a:effectLst/>
                          <a:latin typeface="+mn-lt"/>
                          <a:ea typeface="+mn-ea"/>
                          <a:cs typeface="+mn-cs"/>
                        </a:rPr>
                        <a:t>seborrheic keratosis</a:t>
                      </a:r>
                      <a:endParaRPr lang="en-US" dirty="0"/>
                    </a:p>
                  </a:txBody>
                  <a:tcPr/>
                </a:tc>
                <a:extLst>
                  <a:ext uri="{0D108BD9-81ED-4DB2-BD59-A6C34878D82A}">
                    <a16:rowId xmlns:a16="http://schemas.microsoft.com/office/drawing/2014/main" val="1283754788"/>
                  </a:ext>
                </a:extLst>
              </a:tr>
              <a:tr h="370840">
                <a:tc>
                  <a:txBody>
                    <a:bodyPr/>
                    <a:lstStyle/>
                    <a:p>
                      <a:r>
                        <a:rPr lang="en-US" sz="1800" b="0" i="0" kern="1200" dirty="0">
                          <a:solidFill>
                            <a:schemeClr val="dk1"/>
                          </a:solidFill>
                          <a:effectLst/>
                          <a:latin typeface="+mn-lt"/>
                          <a:ea typeface="+mn-ea"/>
                          <a:cs typeface="+mn-cs"/>
                        </a:rPr>
                        <a:t>ISIC_0000000</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1872624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ISIC_0000001</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5941954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ISIC_0000002</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64834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ISIC_0000003</a:t>
                      </a:r>
                      <a:endParaRPr lang="en-US" dirty="0"/>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98096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ISIC_0000004</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9457106"/>
                  </a:ext>
                </a:extLst>
              </a:tr>
            </a:tbl>
          </a:graphicData>
        </a:graphic>
      </p:graphicFrame>
      <p:sp>
        <p:nvSpPr>
          <p:cNvPr id="15" name="TextBox 14">
            <a:extLst>
              <a:ext uri="{FF2B5EF4-FFF2-40B4-BE49-F238E27FC236}">
                <a16:creationId xmlns:a16="http://schemas.microsoft.com/office/drawing/2014/main" id="{4F5500F4-5F06-3DFE-7EF2-8444F5ED53A1}"/>
              </a:ext>
            </a:extLst>
          </p:cNvPr>
          <p:cNvSpPr txBox="1"/>
          <p:nvPr/>
        </p:nvSpPr>
        <p:spPr>
          <a:xfrm>
            <a:off x="744549" y="729302"/>
            <a:ext cx="3320781" cy="369332"/>
          </a:xfrm>
          <a:prstGeom prst="rect">
            <a:avLst/>
          </a:prstGeom>
          <a:noFill/>
        </p:spPr>
        <p:txBody>
          <a:bodyPr wrap="none" rtlCol="0">
            <a:spAutoFit/>
          </a:bodyPr>
          <a:lstStyle/>
          <a:p>
            <a:r>
              <a:rPr lang="en-US" dirty="0"/>
              <a:t>Given Training Ground Truth Data</a:t>
            </a:r>
          </a:p>
        </p:txBody>
      </p:sp>
    </p:spTree>
    <p:extLst>
      <p:ext uri="{BB962C8B-B14F-4D97-AF65-F5344CB8AC3E}">
        <p14:creationId xmlns:p14="http://schemas.microsoft.com/office/powerpoint/2010/main" val="248517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09</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t>Data Balancing</a:t>
            </a:r>
          </a:p>
        </p:txBody>
      </p:sp>
      <p:sp>
        <p:nvSpPr>
          <p:cNvPr id="4" name="TextBox 3">
            <a:extLst>
              <a:ext uri="{FF2B5EF4-FFF2-40B4-BE49-F238E27FC236}">
                <a16:creationId xmlns:a16="http://schemas.microsoft.com/office/drawing/2014/main" id="{7A0AEAB8-D41A-6D8E-C940-4A844743F403}"/>
              </a:ext>
            </a:extLst>
          </p:cNvPr>
          <p:cNvSpPr txBox="1"/>
          <p:nvPr/>
        </p:nvSpPr>
        <p:spPr>
          <a:xfrm>
            <a:off x="111390" y="891129"/>
            <a:ext cx="9177753" cy="4436920"/>
          </a:xfrm>
          <a:prstGeom prst="rect">
            <a:avLst/>
          </a:prstGeom>
          <a:noFill/>
        </p:spPr>
        <p:txBody>
          <a:bodyPr wrap="square">
            <a:spAutoFit/>
          </a:bodyPr>
          <a:lstStyle/>
          <a:p>
            <a:pPr marL="342900" marR="0" lvl="0" indent="-342900" algn="just">
              <a:lnSpc>
                <a:spcPct val="107000"/>
              </a:lnSpc>
              <a:spcBef>
                <a:spcPts val="0"/>
              </a:spcBef>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raining dataset is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highly imbalanced </a:t>
            </a:r>
            <a:r>
              <a:rPr lang="en-US" sz="2400" dirty="0">
                <a:effectLst/>
                <a:latin typeface="Calibri" panose="020F0502020204030204" pitchFamily="34" charset="0"/>
                <a:ea typeface="Calibri" panose="020F0502020204030204" pitchFamily="34" charset="0"/>
                <a:cs typeface="Times New Roman" panose="02020603050405020304" pitchFamily="18" charset="0"/>
              </a:rPr>
              <a:t>[ benign 1372 vs others 628].</a:t>
            </a:r>
          </a:p>
          <a:p>
            <a:pPr marR="0" lvl="0" algn="just">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perform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first step of the hierarchal classification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have downsampled the Benign cases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1000</a:t>
            </a:r>
            <a:r>
              <a:rPr lang="en-US" sz="2400" dirty="0">
                <a:effectLst/>
                <a:latin typeface="Calibri" panose="020F0502020204030204" pitchFamily="34" charset="0"/>
                <a:ea typeface="Calibri" panose="020F0502020204030204" pitchFamily="34" charset="0"/>
                <a:cs typeface="Times New Roman" panose="02020603050405020304" pitchFamily="18" charset="0"/>
              </a:rPr>
              <a:t> samples from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1372</a:t>
            </a:r>
            <a:r>
              <a:rPr lang="en-US" sz="2400" dirty="0">
                <a:effectLst/>
                <a:latin typeface="Calibri" panose="020F0502020204030204" pitchFamily="34" charset="0"/>
                <a:ea typeface="Calibri" panose="020F0502020204030204" pitchFamily="34" charset="0"/>
                <a:cs typeface="Times New Roman" panose="02020603050405020304" pitchFamily="18" charset="0"/>
              </a:rPr>
              <a:t> samples. Others class consisting of melanoma and seborrheic keratosis cases have been upsampled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1000</a:t>
            </a:r>
            <a:r>
              <a:rPr lang="en-US" sz="2400" dirty="0">
                <a:effectLst/>
                <a:latin typeface="Calibri" panose="020F0502020204030204" pitchFamily="34" charset="0"/>
                <a:ea typeface="Calibri" panose="020F0502020204030204" pitchFamily="34" charset="0"/>
                <a:cs typeface="Times New Roman" panose="02020603050405020304" pitchFamily="18" charset="0"/>
              </a:rPr>
              <a:t> samples from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628</a:t>
            </a:r>
            <a:r>
              <a:rPr lang="en-US" sz="2400" dirty="0">
                <a:effectLst/>
                <a:latin typeface="Calibri" panose="020F0502020204030204" pitchFamily="34" charset="0"/>
                <a:ea typeface="Calibri" panose="020F0502020204030204" pitchFamily="34" charset="0"/>
                <a:cs typeface="Times New Roman" panose="02020603050405020304" pitchFamily="18" charset="0"/>
              </a:rPr>
              <a:t> samples. </a:t>
            </a:r>
          </a:p>
          <a:p>
            <a:pPr marL="342900" marR="0" lvl="0" indent="-342900" algn="just">
              <a:lnSpc>
                <a:spcPct val="107000"/>
              </a:lnSpc>
              <a:spcBef>
                <a:spcPts val="0"/>
              </a:spcBef>
              <a:spcAft>
                <a:spcPts val="8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perform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second step of the hierarchal classification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we have removed the benign cases from the training set in order to perform the melanoma vs. seborrheic keratosis classification.</a:t>
            </a:r>
          </a:p>
        </p:txBody>
      </p:sp>
      <p:sp>
        <p:nvSpPr>
          <p:cNvPr id="2" name="Rectangle 1">
            <a:extLst>
              <a:ext uri="{FF2B5EF4-FFF2-40B4-BE49-F238E27FC236}">
                <a16:creationId xmlns:a16="http://schemas.microsoft.com/office/drawing/2014/main" id="{7821DA5A-8F8F-C8B1-FB6D-2C8AF5319A27}"/>
              </a:ext>
            </a:extLst>
          </p:cNvPr>
          <p:cNvSpPr/>
          <p:nvPr/>
        </p:nvSpPr>
        <p:spPr>
          <a:xfrm>
            <a:off x="9630229" y="449949"/>
            <a:ext cx="841827" cy="2329543"/>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4593C08-667D-9047-00C4-98C0BD617ADE}"/>
              </a:ext>
            </a:extLst>
          </p:cNvPr>
          <p:cNvSpPr/>
          <p:nvPr/>
        </p:nvSpPr>
        <p:spPr>
          <a:xfrm>
            <a:off x="10703630" y="1509491"/>
            <a:ext cx="841827" cy="127000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E04EF4-0B63-84EF-3766-3EF8CFC4C395}"/>
              </a:ext>
            </a:extLst>
          </p:cNvPr>
          <p:cNvSpPr/>
          <p:nvPr/>
        </p:nvSpPr>
        <p:spPr>
          <a:xfrm>
            <a:off x="9630229" y="3824514"/>
            <a:ext cx="841827" cy="1898707"/>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581985-994D-20D4-6E81-588D32856FAD}"/>
              </a:ext>
            </a:extLst>
          </p:cNvPr>
          <p:cNvSpPr/>
          <p:nvPr/>
        </p:nvSpPr>
        <p:spPr>
          <a:xfrm>
            <a:off x="10703630" y="3824514"/>
            <a:ext cx="841827" cy="1898707"/>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487452-444F-DDCA-07DC-A0B426E2F348}"/>
              </a:ext>
            </a:extLst>
          </p:cNvPr>
          <p:cNvSpPr txBox="1"/>
          <p:nvPr/>
        </p:nvSpPr>
        <p:spPr>
          <a:xfrm>
            <a:off x="9644585" y="2857440"/>
            <a:ext cx="827471" cy="369332"/>
          </a:xfrm>
          <a:prstGeom prst="rect">
            <a:avLst/>
          </a:prstGeom>
          <a:noFill/>
        </p:spPr>
        <p:txBody>
          <a:bodyPr wrap="none" rtlCol="0">
            <a:spAutoFit/>
          </a:bodyPr>
          <a:lstStyle/>
          <a:p>
            <a:r>
              <a:rPr lang="en-US" dirty="0"/>
              <a:t>benign</a:t>
            </a:r>
          </a:p>
        </p:txBody>
      </p:sp>
      <p:sp>
        <p:nvSpPr>
          <p:cNvPr id="12" name="TextBox 11">
            <a:extLst>
              <a:ext uri="{FF2B5EF4-FFF2-40B4-BE49-F238E27FC236}">
                <a16:creationId xmlns:a16="http://schemas.microsoft.com/office/drawing/2014/main" id="{372A1BF6-6F74-5025-EA4D-BFEB46DE20B4}"/>
              </a:ext>
            </a:extLst>
          </p:cNvPr>
          <p:cNvSpPr txBox="1"/>
          <p:nvPr/>
        </p:nvSpPr>
        <p:spPr>
          <a:xfrm>
            <a:off x="10703630" y="2857440"/>
            <a:ext cx="786626" cy="369332"/>
          </a:xfrm>
          <a:prstGeom prst="rect">
            <a:avLst/>
          </a:prstGeom>
          <a:noFill/>
        </p:spPr>
        <p:txBody>
          <a:bodyPr wrap="none" rtlCol="0">
            <a:spAutoFit/>
          </a:bodyPr>
          <a:lstStyle/>
          <a:p>
            <a:r>
              <a:rPr lang="en-US" dirty="0"/>
              <a:t>others</a:t>
            </a:r>
          </a:p>
        </p:txBody>
      </p:sp>
      <p:sp>
        <p:nvSpPr>
          <p:cNvPr id="13" name="TextBox 12">
            <a:extLst>
              <a:ext uri="{FF2B5EF4-FFF2-40B4-BE49-F238E27FC236}">
                <a16:creationId xmlns:a16="http://schemas.microsoft.com/office/drawing/2014/main" id="{00A874A7-52CA-C25F-0ECC-039C8E0E3940}"/>
              </a:ext>
            </a:extLst>
          </p:cNvPr>
          <p:cNvSpPr txBox="1"/>
          <p:nvPr/>
        </p:nvSpPr>
        <p:spPr>
          <a:xfrm>
            <a:off x="9630229" y="5723221"/>
            <a:ext cx="827471" cy="369332"/>
          </a:xfrm>
          <a:prstGeom prst="rect">
            <a:avLst/>
          </a:prstGeom>
          <a:noFill/>
        </p:spPr>
        <p:txBody>
          <a:bodyPr wrap="none" rtlCol="0">
            <a:spAutoFit/>
          </a:bodyPr>
          <a:lstStyle/>
          <a:p>
            <a:r>
              <a:rPr lang="en-US" dirty="0"/>
              <a:t>benign</a:t>
            </a:r>
          </a:p>
        </p:txBody>
      </p:sp>
      <p:sp>
        <p:nvSpPr>
          <p:cNvPr id="15" name="TextBox 14">
            <a:extLst>
              <a:ext uri="{FF2B5EF4-FFF2-40B4-BE49-F238E27FC236}">
                <a16:creationId xmlns:a16="http://schemas.microsoft.com/office/drawing/2014/main" id="{0DED288F-0E75-50C6-40F9-0BA505AE6242}"/>
              </a:ext>
            </a:extLst>
          </p:cNvPr>
          <p:cNvSpPr txBox="1"/>
          <p:nvPr/>
        </p:nvSpPr>
        <p:spPr>
          <a:xfrm>
            <a:off x="10716875" y="5706042"/>
            <a:ext cx="786626" cy="369332"/>
          </a:xfrm>
          <a:prstGeom prst="rect">
            <a:avLst/>
          </a:prstGeom>
          <a:noFill/>
        </p:spPr>
        <p:txBody>
          <a:bodyPr wrap="none" rtlCol="0">
            <a:spAutoFit/>
          </a:bodyPr>
          <a:lstStyle/>
          <a:p>
            <a:r>
              <a:rPr lang="en-US" dirty="0"/>
              <a:t>others</a:t>
            </a:r>
          </a:p>
        </p:txBody>
      </p:sp>
      <p:sp>
        <p:nvSpPr>
          <p:cNvPr id="16" name="TextBox 15">
            <a:extLst>
              <a:ext uri="{FF2B5EF4-FFF2-40B4-BE49-F238E27FC236}">
                <a16:creationId xmlns:a16="http://schemas.microsoft.com/office/drawing/2014/main" id="{7215B8BF-5E6A-5C80-73FE-992B72289C8C}"/>
              </a:ext>
            </a:extLst>
          </p:cNvPr>
          <p:cNvSpPr txBox="1"/>
          <p:nvPr/>
        </p:nvSpPr>
        <p:spPr>
          <a:xfrm>
            <a:off x="9717592" y="4616898"/>
            <a:ext cx="652743" cy="369332"/>
          </a:xfrm>
          <a:prstGeom prst="rect">
            <a:avLst/>
          </a:prstGeom>
          <a:noFill/>
        </p:spPr>
        <p:txBody>
          <a:bodyPr wrap="none" rtlCol="0">
            <a:spAutoFit/>
          </a:bodyPr>
          <a:lstStyle/>
          <a:p>
            <a:r>
              <a:rPr lang="en-US" b="1" dirty="0"/>
              <a:t>1000</a:t>
            </a:r>
          </a:p>
        </p:txBody>
      </p:sp>
      <p:sp>
        <p:nvSpPr>
          <p:cNvPr id="17" name="TextBox 16">
            <a:extLst>
              <a:ext uri="{FF2B5EF4-FFF2-40B4-BE49-F238E27FC236}">
                <a16:creationId xmlns:a16="http://schemas.microsoft.com/office/drawing/2014/main" id="{11714675-9413-30B8-4754-AD11F5F00480}"/>
              </a:ext>
            </a:extLst>
          </p:cNvPr>
          <p:cNvSpPr txBox="1"/>
          <p:nvPr/>
        </p:nvSpPr>
        <p:spPr>
          <a:xfrm>
            <a:off x="10770571" y="4611001"/>
            <a:ext cx="652743" cy="369332"/>
          </a:xfrm>
          <a:prstGeom prst="rect">
            <a:avLst/>
          </a:prstGeom>
          <a:noFill/>
        </p:spPr>
        <p:txBody>
          <a:bodyPr wrap="none" rtlCol="0">
            <a:spAutoFit/>
          </a:bodyPr>
          <a:lstStyle/>
          <a:p>
            <a:r>
              <a:rPr lang="en-US" b="1" dirty="0"/>
              <a:t>1000</a:t>
            </a:r>
          </a:p>
        </p:txBody>
      </p:sp>
      <p:sp>
        <p:nvSpPr>
          <p:cNvPr id="18" name="TextBox 17">
            <a:extLst>
              <a:ext uri="{FF2B5EF4-FFF2-40B4-BE49-F238E27FC236}">
                <a16:creationId xmlns:a16="http://schemas.microsoft.com/office/drawing/2014/main" id="{8503C4B0-866D-B64F-796E-E7A8CB7E8E2C}"/>
              </a:ext>
            </a:extLst>
          </p:cNvPr>
          <p:cNvSpPr txBox="1"/>
          <p:nvPr/>
        </p:nvSpPr>
        <p:spPr>
          <a:xfrm>
            <a:off x="9717591" y="996352"/>
            <a:ext cx="652743" cy="369332"/>
          </a:xfrm>
          <a:prstGeom prst="rect">
            <a:avLst/>
          </a:prstGeom>
          <a:noFill/>
        </p:spPr>
        <p:txBody>
          <a:bodyPr wrap="none" rtlCol="0">
            <a:spAutoFit/>
          </a:bodyPr>
          <a:lstStyle/>
          <a:p>
            <a:r>
              <a:rPr lang="en-US" b="1" dirty="0"/>
              <a:t>1327</a:t>
            </a:r>
          </a:p>
        </p:txBody>
      </p:sp>
      <p:sp>
        <p:nvSpPr>
          <p:cNvPr id="19" name="TextBox 18">
            <a:extLst>
              <a:ext uri="{FF2B5EF4-FFF2-40B4-BE49-F238E27FC236}">
                <a16:creationId xmlns:a16="http://schemas.microsoft.com/office/drawing/2014/main" id="{BDB87273-8405-6222-A0F8-29FF883BE46C}"/>
              </a:ext>
            </a:extLst>
          </p:cNvPr>
          <p:cNvSpPr txBox="1"/>
          <p:nvPr/>
        </p:nvSpPr>
        <p:spPr>
          <a:xfrm>
            <a:off x="10829080" y="1947065"/>
            <a:ext cx="535724" cy="369332"/>
          </a:xfrm>
          <a:prstGeom prst="rect">
            <a:avLst/>
          </a:prstGeom>
          <a:noFill/>
        </p:spPr>
        <p:txBody>
          <a:bodyPr wrap="none" rtlCol="0">
            <a:spAutoFit/>
          </a:bodyPr>
          <a:lstStyle/>
          <a:p>
            <a:r>
              <a:rPr lang="en-US" b="1" dirty="0"/>
              <a:t>628</a:t>
            </a:r>
          </a:p>
        </p:txBody>
      </p:sp>
    </p:spTree>
    <p:extLst>
      <p:ext uri="{BB962C8B-B14F-4D97-AF65-F5344CB8AC3E}">
        <p14:creationId xmlns:p14="http://schemas.microsoft.com/office/powerpoint/2010/main" val="365782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Words>
  <Application>Microsoft Office PowerPoint</Application>
  <PresentationFormat>Widescreen</PresentationFormat>
  <Paragraphs>442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Imran Hossain</dc:creator>
  <cp:lastModifiedBy>Md Imran Hossain</cp:lastModifiedBy>
  <cp:revision>243</cp:revision>
  <dcterms:created xsi:type="dcterms:W3CDTF">2022-11-19T18:49:38Z</dcterms:created>
  <dcterms:modified xsi:type="dcterms:W3CDTF">2023-06-20T20:42:30Z</dcterms:modified>
</cp:coreProperties>
</file>