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03" r:id="rId3"/>
    <p:sldId id="272" r:id="rId4"/>
    <p:sldId id="273" r:id="rId5"/>
    <p:sldId id="274" r:id="rId6"/>
    <p:sldId id="275" r:id="rId7"/>
    <p:sldId id="292" r:id="rId8"/>
    <p:sldId id="293" r:id="rId9"/>
    <p:sldId id="278" r:id="rId10"/>
    <p:sldId id="294" r:id="rId11"/>
    <p:sldId id="279" r:id="rId12"/>
    <p:sldId id="277" r:id="rId13"/>
    <p:sldId id="281" r:id="rId14"/>
    <p:sldId id="280" r:id="rId15"/>
    <p:sldId id="282" r:id="rId16"/>
    <p:sldId id="283" r:id="rId17"/>
    <p:sldId id="285" r:id="rId18"/>
    <p:sldId id="290" r:id="rId19"/>
    <p:sldId id="287" r:id="rId20"/>
    <p:sldId id="289" r:id="rId21"/>
    <p:sldId id="291" r:id="rId22"/>
    <p:sldId id="295" r:id="rId23"/>
    <p:sldId id="296" r:id="rId24"/>
    <p:sldId id="297" r:id="rId25"/>
    <p:sldId id="298" r:id="rId26"/>
    <p:sldId id="299" r:id="rId27"/>
    <p:sldId id="301" r:id="rId28"/>
    <p:sldId id="302" r:id="rId29"/>
    <p:sldId id="30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36"/>
    <p:restoredTop sz="97592"/>
  </p:normalViewPr>
  <p:slideViewPr>
    <p:cSldViewPr snapToGrid="0">
      <p:cViewPr varScale="1">
        <p:scale>
          <a:sx n="232" d="100"/>
          <a:sy n="232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5D51C-972D-5949-9A17-AECD42C7B567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88553-3E16-4046-9AD4-F43320BA8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Individual-level VS. macro-level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137AB-5B38-0649-B188-032B5B6E8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does Moreno study implies?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88553-3E16-4046-9AD4-F43320BA85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0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 of edges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88553-3E16-4046-9AD4-F43320BA85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7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Frequency of connection can show the strength of communication between two nodes. Attributes can be represented in colors in the 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137AB-5B38-0649-B188-032B5B6E8D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72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information do these network convey? </a:t>
            </a:r>
          </a:p>
          <a:p>
            <a:r>
              <a:rPr lang="en-US" dirty="0"/>
              <a:t>Node attribute on the left </a:t>
            </a:r>
          </a:p>
          <a:p>
            <a:r>
              <a:rPr lang="en-US" dirty="0"/>
              <a:t>Edge attribute on the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137AB-5B38-0649-B188-032B5B6E8D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1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becomes important in 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137AB-5B38-0649-B188-032B5B6E8D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76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137AB-5B38-0649-B188-032B5B6E8D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4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Hyperlinks, mention, retweet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137AB-5B38-0649-B188-032B5B6E8D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28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weighted graph assigns numerical values (or weights) to edges, indicating the strength, distance or cost of the relationship between nodes</a:t>
            </a:r>
          </a:p>
          <a:p>
            <a:endParaRPr lang="en-US" dirty="0"/>
          </a:p>
          <a:p>
            <a:r>
              <a:rPr lang="en-US" dirty="0"/>
              <a:t>Transportation network where edge weights represent travel distances.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137AB-5B38-0649-B188-032B5B6E8D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F94F-838A-3E0A-FA97-7F2AEFF44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B4E0D-690A-0E54-BF64-76E07D1F4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FBEF5-3F54-EEE4-8826-9516F7A4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9DD2-4453-A142-9553-29A19C12700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057C0-A46E-F4DD-FDFF-4697A628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6F25-5891-E6E4-1C4C-8C47979F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9BC6-F7FF-354B-B5A3-C9BCC90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9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30D1-19E4-6940-ED32-BE77FDC9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96743-6E38-C9BD-22EE-491FB44CD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6006A-04BD-CC2C-6EA5-7DF13318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9DD2-4453-A142-9553-29A19C12700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608A-349A-A977-45E5-1F75C25C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1CBC4-E611-A2D9-7C0F-E7598071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9BC6-F7FF-354B-B5A3-C9BCC90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DB5F7-9278-E8BC-C089-40258588E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3923E-B8EF-72E3-7251-6D2466693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5698-5EDE-CD33-36B2-B9277CA0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9DD2-4453-A142-9553-29A19C12700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2C40-1463-085C-91A9-2CC0B273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C75E6-0360-8A5D-5993-F3548991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9BC6-F7FF-354B-B5A3-C9BCC90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1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D439-F8C1-35B5-E42D-C0B82129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B4D6A-8878-27A5-9889-96013E15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F82B-DFF9-D5CE-4682-5193DF90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9DD2-4453-A142-9553-29A19C12700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0DDEF-4FEF-1550-9ADC-D6C876A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F9450-465C-5374-DE56-28DEBD3E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9BC6-F7FF-354B-B5A3-C9BCC90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2BDE-E45B-4EEE-43B0-D4FA22FD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773A-4BA5-0F09-FF19-FFC6F7292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CAC9-2260-C1D5-3243-46715E4C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9DD2-4453-A142-9553-29A19C12700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DE78-05F5-5C9F-44D4-2A6ECBA2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954E1-4408-5F88-B0FD-D6E47933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9BC6-F7FF-354B-B5A3-C9BCC90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8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7BB3-4B5B-746A-9798-0477F499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6351-727E-5781-E9D6-7FF899DFA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A382F-0AF6-2A46-8299-B77DAD46B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E4A04-42DE-E934-6C7C-9C8D2691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9DD2-4453-A142-9553-29A19C12700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A7C92-F650-DBFA-F06F-182BE096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0FDE-24BA-BA1E-16B9-1D96BFA9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9BC6-F7FF-354B-B5A3-C9BCC90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CE0A-BB00-8710-01A8-2FE84494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FB6A3-38E4-6A76-7581-5847E612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AE9A2-5337-8CD6-1A20-D413F949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F843-CFD5-C7EC-1E6B-CE54F4035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10FB7-8BE3-AE40-C99F-47D399A56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C210A-B93B-695A-1B30-8F1699B6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9DD2-4453-A142-9553-29A19C12700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22673-F8E0-2E51-562C-E0168BEF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B621D-B27D-8F5F-3D92-9DABEAFE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9BC6-F7FF-354B-B5A3-C9BCC90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4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735D-1FF2-4ED8-1A37-80DEDC1E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6D1D8-8316-D8BF-5AB9-AF13E809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9DD2-4453-A142-9553-29A19C12700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AA08F-CEF0-5F4F-3C7E-798BBCE7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033BC-9CEB-8113-4DA5-AE5A288A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9BC6-F7FF-354B-B5A3-C9BCC90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9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35DB1-0002-0168-6C45-21CD5C80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9DD2-4453-A142-9553-29A19C12700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F1132-ACF5-07EE-1773-B5F4B521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F07-EEE6-EA02-E260-A8913050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9BC6-F7FF-354B-B5A3-C9BCC90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9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D3FA-3FC9-B51A-354A-C9DAF023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B237-E6A4-F808-1F32-B121815D8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F1CEE-C986-CF5A-64A3-24D4D9E16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9281F-8529-4F93-6F40-35B4B040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9DD2-4453-A142-9553-29A19C12700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5FC92-279F-D694-5EC7-A63B6C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47E22-8289-6DD9-3ACC-8AD7F232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9BC6-F7FF-354B-B5A3-C9BCC90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0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7C91-E7B0-EF3C-27B1-F502B7A9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450D6-AC72-E5F5-D607-F37BE3A89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AA992-459C-CEF8-4519-F4E604A97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7BE57-38AD-EEA6-E196-E41FD851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9DD2-4453-A142-9553-29A19C12700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332CD-141F-82E2-D381-6C724411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665B1-CD55-8B69-6557-00A1E585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A9BC6-F7FF-354B-B5A3-C9BCC90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8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951DA-A879-4A70-F3F8-E61F2A6C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0912-0864-60A7-41B9-4DFEC4758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342A-671A-E9BA-F58C-4ECAB7FA4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9DD2-4453-A142-9553-29A19C12700F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169CA-C950-6B2E-D38C-B9CE11E1E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E3365-863D-479E-DF34-1813FE6F9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A9BC6-F7FF-354B-B5A3-C9BCC908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8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85EF-DECA-7E09-ACE2-A25AD5AD8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Network Analysis</a:t>
            </a:r>
            <a:br>
              <a:rPr lang="en-US" dirty="0"/>
            </a:br>
            <a:r>
              <a:rPr lang="en-US" dirty="0"/>
              <a:t>IS 324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604E6-EEB2-0336-6732-F0DCD6E51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23, 2024</a:t>
            </a:r>
          </a:p>
          <a:p>
            <a:r>
              <a:rPr lang="en-US" dirty="0" err="1"/>
              <a:t>Jaihyun</a:t>
            </a:r>
            <a:r>
              <a:rPr lang="en-US" dirty="0"/>
              <a:t> Park</a:t>
            </a:r>
          </a:p>
          <a:p>
            <a:r>
              <a:rPr lang="en-US" dirty="0"/>
              <a:t>jaihyun2@Illinois.edu</a:t>
            </a:r>
          </a:p>
        </p:txBody>
      </p:sp>
    </p:spTree>
    <p:extLst>
      <p:ext uri="{BB962C8B-B14F-4D97-AF65-F5344CB8AC3E}">
        <p14:creationId xmlns:p14="http://schemas.microsoft.com/office/powerpoint/2010/main" val="136267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D2DF-6B8F-3758-6F4D-7C06E701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in network analysis</a:t>
            </a:r>
          </a:p>
        </p:txBody>
      </p:sp>
      <p:pic>
        <p:nvPicPr>
          <p:cNvPr id="5" name="Content Placeholder 4" descr="A brown and white background with black text&#10;&#10;Description automatically generated">
            <a:extLst>
              <a:ext uri="{FF2B5EF4-FFF2-40B4-BE49-F238E27FC236}">
                <a16:creationId xmlns:a16="http://schemas.microsoft.com/office/drawing/2014/main" id="{287AE10E-B4AE-0669-58D6-C03772AB2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250" y="2506234"/>
            <a:ext cx="9779500" cy="28057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A69C7F-F76E-1574-8E76-CADCBD4F9632}"/>
              </a:ext>
            </a:extLst>
          </p:cNvPr>
          <p:cNvSpPr txBox="1"/>
          <p:nvPr/>
        </p:nvSpPr>
        <p:spPr>
          <a:xfrm>
            <a:off x="3121628" y="5542288"/>
            <a:ext cx="5948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Borgatti</a:t>
            </a:r>
            <a:r>
              <a:rPr lang="en-US" sz="1200" dirty="0"/>
              <a:t> et al. (2009). “Network analysis in the social sciences.” Science, 323 (5916), 892-895.</a:t>
            </a:r>
          </a:p>
        </p:txBody>
      </p:sp>
    </p:spTree>
    <p:extLst>
      <p:ext uri="{BB962C8B-B14F-4D97-AF65-F5344CB8AC3E}">
        <p14:creationId xmlns:p14="http://schemas.microsoft.com/office/powerpoint/2010/main" val="418438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9611-C254-0C35-51E8-CB6D8D58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in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2494-C700-8B7D-D3F1-0CBEE3F0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Attributes are additional information associated with nodes or edges.</a:t>
            </a:r>
          </a:p>
          <a:p>
            <a:pPr lvl="1"/>
            <a:r>
              <a:rPr lang="en-US" dirty="0"/>
              <a:t>Attributes can be categorical, numerical, or textual.</a:t>
            </a:r>
          </a:p>
          <a:p>
            <a:endParaRPr lang="en-US" dirty="0"/>
          </a:p>
          <a:p>
            <a:r>
              <a:rPr lang="en-US" dirty="0"/>
              <a:t>Node attributes</a:t>
            </a:r>
          </a:p>
          <a:p>
            <a:pPr lvl="1"/>
            <a:r>
              <a:rPr lang="en-US" dirty="0"/>
              <a:t>Age, gender, or location</a:t>
            </a:r>
          </a:p>
          <a:p>
            <a:pPr lvl="1"/>
            <a:r>
              <a:rPr lang="en-US" dirty="0"/>
              <a:t>Centralities (e.g., degree, betweenness, or eigenvector)</a:t>
            </a:r>
          </a:p>
          <a:p>
            <a:pPr lvl="1"/>
            <a:endParaRPr lang="en-US" dirty="0"/>
          </a:p>
          <a:p>
            <a:r>
              <a:rPr lang="en-US" dirty="0"/>
              <a:t>Edge attributes (i.e., Edge weights)</a:t>
            </a:r>
          </a:p>
          <a:p>
            <a:pPr lvl="1"/>
            <a:r>
              <a:rPr lang="en-US" dirty="0"/>
              <a:t>Frequency of connection</a:t>
            </a:r>
          </a:p>
        </p:txBody>
      </p:sp>
    </p:spTree>
    <p:extLst>
      <p:ext uri="{BB962C8B-B14F-4D97-AF65-F5344CB8AC3E}">
        <p14:creationId xmlns:p14="http://schemas.microsoft.com/office/powerpoint/2010/main" val="202702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89A7-28B3-8D39-E4F1-0E83E062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in network analysis</a:t>
            </a:r>
          </a:p>
        </p:txBody>
      </p:sp>
      <p:pic>
        <p:nvPicPr>
          <p:cNvPr id="5" name="Content Placeholder 4" descr="A diagram of a diagram of a person&#10;&#10;Description automatically generated">
            <a:extLst>
              <a:ext uri="{FF2B5EF4-FFF2-40B4-BE49-F238E27FC236}">
                <a16:creationId xmlns:a16="http://schemas.microsoft.com/office/drawing/2014/main" id="{0447E20D-B300-765C-7753-80D5961E9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150" y="1690688"/>
            <a:ext cx="4239700" cy="431391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F1AC62-E851-DF16-838D-70E315127463}"/>
              </a:ext>
            </a:extLst>
          </p:cNvPr>
          <p:cNvSpPr txBox="1"/>
          <p:nvPr/>
        </p:nvSpPr>
        <p:spPr>
          <a:xfrm>
            <a:off x="5198767" y="6123543"/>
            <a:ext cx="179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Zhang et al. 2020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9B4276-4176-810F-65DF-71B9FC6DF52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1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217B-9DC5-5AEF-7778-FA820422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in network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904F-AF61-7ECD-BF00-40D743DA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6" y="1401082"/>
            <a:ext cx="4729841" cy="3547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EB2059-693C-54B4-AEE7-D6ED8CB77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965" y="1401080"/>
            <a:ext cx="4729844" cy="35473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E1120A-AACA-1D0A-C251-5D4364E2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6785"/>
            <a:ext cx="10515600" cy="87017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What information about attributes can we find from these two graphs (networks)?</a:t>
            </a:r>
          </a:p>
        </p:txBody>
      </p:sp>
    </p:spTree>
    <p:extLst>
      <p:ext uri="{BB962C8B-B14F-4D97-AF65-F5344CB8AC3E}">
        <p14:creationId xmlns:p14="http://schemas.microsoft.com/office/powerpoint/2010/main" val="2391561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E092-80EB-B7E2-AFEF-F165CE74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in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F77C-6E23-AF60-A517-D8D24FEF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Types of irregular nodes</a:t>
            </a:r>
          </a:p>
          <a:p>
            <a:pPr lvl="1"/>
            <a:r>
              <a:rPr lang="en-US" dirty="0"/>
              <a:t>Self-loop nodes</a:t>
            </a:r>
          </a:p>
          <a:p>
            <a:pPr lvl="1"/>
            <a:r>
              <a:rPr lang="en-US" dirty="0"/>
              <a:t>Isolates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2AE51-94D3-97F8-0A22-2726FD552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5506"/>
            <a:ext cx="5083325" cy="3812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0AE9BF-1F24-E9FB-71B5-663D834AC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629" y="3314699"/>
            <a:ext cx="4555671" cy="332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4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5F79-3DF3-A1A9-76A4-ED9E21EC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in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C72E-59B5-BD25-00F7-235132DA2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Types of graph</a:t>
            </a:r>
          </a:p>
          <a:p>
            <a:endParaRPr lang="en-US" sz="3200" dirty="0"/>
          </a:p>
          <a:p>
            <a:pPr lvl="1"/>
            <a:r>
              <a:rPr lang="en-US" sz="2800" dirty="0"/>
              <a:t>Directions</a:t>
            </a:r>
          </a:p>
          <a:p>
            <a:pPr lvl="2"/>
            <a:r>
              <a:rPr lang="en-US" sz="2400" dirty="0"/>
              <a:t>Undirected graph</a:t>
            </a:r>
          </a:p>
          <a:p>
            <a:pPr lvl="2"/>
            <a:r>
              <a:rPr lang="en-US" sz="2400" dirty="0"/>
              <a:t>Directed graph (Diagraph)</a:t>
            </a:r>
          </a:p>
          <a:p>
            <a:pPr lvl="2"/>
            <a:endParaRPr lang="en-US" sz="2400" dirty="0"/>
          </a:p>
          <a:p>
            <a:pPr lvl="1"/>
            <a:r>
              <a:rPr lang="en-US" sz="2800" dirty="0"/>
              <a:t>Attributes</a:t>
            </a:r>
          </a:p>
          <a:p>
            <a:pPr lvl="2"/>
            <a:r>
              <a:rPr lang="en-US" sz="2400" dirty="0"/>
              <a:t>Weighted graph</a:t>
            </a:r>
          </a:p>
          <a:p>
            <a:pPr lvl="2"/>
            <a:r>
              <a:rPr lang="en-US" sz="2400" dirty="0"/>
              <a:t>Unweighted graph</a:t>
            </a:r>
          </a:p>
        </p:txBody>
      </p:sp>
    </p:spTree>
    <p:extLst>
      <p:ext uri="{BB962C8B-B14F-4D97-AF65-F5344CB8AC3E}">
        <p14:creationId xmlns:p14="http://schemas.microsoft.com/office/powerpoint/2010/main" val="368070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7B06-F945-122F-979D-55510CA8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in network analysis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FFCE1-002F-FB6C-F9BF-E8956C95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86" y="2294045"/>
            <a:ext cx="5056414" cy="3345661"/>
          </a:xfrm>
          <a:prstGeom prst="rect">
            <a:avLst/>
          </a:prstGeom>
        </p:spPr>
      </p:pic>
      <p:pic>
        <p:nvPicPr>
          <p:cNvPr id="7" name="Content Placeholder 6" descr="A black and white diagram with numbers and circles&#10;&#10;Description automatically generated">
            <a:extLst>
              <a:ext uri="{FF2B5EF4-FFF2-40B4-BE49-F238E27FC236}">
                <a16:creationId xmlns:a16="http://schemas.microsoft.com/office/drawing/2014/main" id="{17626203-BB22-31C0-6984-B6F288074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745683"/>
            <a:ext cx="5578929" cy="418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7B06-F945-122F-979D-55510CA8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in network analysis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FFCE1-002F-FB6C-F9BF-E8956C956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58" y="1935303"/>
            <a:ext cx="3047505" cy="201643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34C5B-3C82-7E85-9DD8-9A42EF5DE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384" y="1825625"/>
            <a:ext cx="505641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Group discussion (2-3ppl)</a:t>
            </a:r>
          </a:p>
          <a:p>
            <a:endParaRPr lang="en-US" dirty="0"/>
          </a:p>
          <a:p>
            <a:r>
              <a:rPr lang="en-US" dirty="0"/>
              <a:t>What are the examples of directed graphs?</a:t>
            </a:r>
          </a:p>
          <a:p>
            <a:pPr lvl="1"/>
            <a:r>
              <a:rPr lang="en-US" dirty="0"/>
              <a:t>Directed graphs are for asymmetrical and one-way connections.</a:t>
            </a:r>
          </a:p>
          <a:p>
            <a:pPr lvl="1"/>
            <a:endParaRPr lang="en-US" dirty="0"/>
          </a:p>
          <a:p>
            <a:r>
              <a:rPr lang="en-US" dirty="0"/>
              <a:t>What are the examples of undirected graphs?</a:t>
            </a:r>
          </a:p>
          <a:p>
            <a:pPr lvl="1"/>
            <a:r>
              <a:rPr lang="en-US" dirty="0"/>
              <a:t>Undirected graphs are symmetrical and have edges with no directions.</a:t>
            </a:r>
          </a:p>
          <a:p>
            <a:pPr lvl="1"/>
            <a:endParaRPr lang="en-US" dirty="0"/>
          </a:p>
        </p:txBody>
      </p:sp>
      <p:pic>
        <p:nvPicPr>
          <p:cNvPr id="3" name="Content Placeholder 6" descr="A black and white diagram with numbers and circles&#10;&#10;Description automatically generated">
            <a:extLst>
              <a:ext uri="{FF2B5EF4-FFF2-40B4-BE49-F238E27FC236}">
                <a16:creationId xmlns:a16="http://schemas.microsoft.com/office/drawing/2014/main" id="{6850CF8A-9455-07E2-2D48-1E9D304C9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503" y="3914480"/>
            <a:ext cx="3437860" cy="257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0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531A-DE58-3B67-1877-AD0549E2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in network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8DFB-0735-C902-05C3-6336E397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directed graphs:</a:t>
            </a:r>
          </a:p>
          <a:p>
            <a:pPr lvl="1"/>
            <a:r>
              <a:rPr lang="en-US" dirty="0"/>
              <a:t>Phone calls </a:t>
            </a:r>
          </a:p>
          <a:p>
            <a:pPr lvl="1"/>
            <a:r>
              <a:rPr lang="en-US" dirty="0"/>
              <a:t>Emails</a:t>
            </a:r>
          </a:p>
          <a:p>
            <a:pPr lvl="1"/>
            <a:r>
              <a:rPr lang="en-US" dirty="0"/>
              <a:t>Web pages with hyperlinks</a:t>
            </a:r>
          </a:p>
          <a:p>
            <a:pPr lvl="1"/>
            <a:endParaRPr lang="en-US" dirty="0"/>
          </a:p>
          <a:p>
            <a:r>
              <a:rPr lang="en-US" dirty="0"/>
              <a:t>Examples of undirected graphs:</a:t>
            </a:r>
          </a:p>
          <a:p>
            <a:pPr lvl="1"/>
            <a:r>
              <a:rPr lang="en-US" dirty="0"/>
              <a:t>Friendship??? (can be directed graphs)</a:t>
            </a:r>
          </a:p>
          <a:p>
            <a:pPr lvl="1"/>
            <a:r>
              <a:rPr lang="en-US" dirty="0"/>
              <a:t>Transportation network (e.g., two-way roads)</a:t>
            </a:r>
          </a:p>
        </p:txBody>
      </p:sp>
    </p:spTree>
    <p:extLst>
      <p:ext uri="{BB962C8B-B14F-4D97-AF65-F5344CB8AC3E}">
        <p14:creationId xmlns:p14="http://schemas.microsoft.com/office/powerpoint/2010/main" val="3103415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E83A-EC74-02FB-EA82-01169FB5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in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C95D-A757-F3A1-A060-96EC180EB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257800" cy="49701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Group discussion (2-3 ppl)</a:t>
            </a:r>
          </a:p>
          <a:p>
            <a:endParaRPr lang="en-US" dirty="0"/>
          </a:p>
          <a:p>
            <a:r>
              <a:rPr lang="en-US" dirty="0"/>
              <a:t>What are the examples of weighted graphs?</a:t>
            </a:r>
          </a:p>
          <a:p>
            <a:pPr lvl="1"/>
            <a:r>
              <a:rPr lang="en-US" dirty="0"/>
              <a:t>Weighted graphs can have numerical or categorical values to indicate the strength or distance of the relationship between nodes.</a:t>
            </a:r>
          </a:p>
          <a:p>
            <a:pPr lvl="1"/>
            <a:endParaRPr lang="en-US" dirty="0"/>
          </a:p>
          <a:p>
            <a:r>
              <a:rPr lang="en-US" dirty="0"/>
              <a:t>What are the examples of unweighted graphs?</a:t>
            </a:r>
          </a:p>
          <a:p>
            <a:pPr lvl="1"/>
            <a:r>
              <a:rPr lang="en-US" dirty="0"/>
              <a:t>Unweighted graphs represent all edges to have equal value.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A8D6C-CCF0-2253-BC41-D84F53068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811" y="1628383"/>
            <a:ext cx="3195049" cy="2247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26A37-B568-4160-40EF-A3F327083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29" y="4330626"/>
            <a:ext cx="5760662" cy="235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3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635D-58EF-972C-0A04-58B57216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our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E8A6-0434-E646-8223-D8854BB57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Jinmo</a:t>
            </a:r>
            <a:r>
              <a:rPr lang="en-US" dirty="0"/>
              <a:t> Kim (jinmok2@Illinois.edu)</a:t>
            </a:r>
          </a:p>
        </p:txBody>
      </p:sp>
    </p:spTree>
    <p:extLst>
      <p:ext uri="{BB962C8B-B14F-4D97-AF65-F5344CB8AC3E}">
        <p14:creationId xmlns:p14="http://schemas.microsoft.com/office/powerpoint/2010/main" val="1159838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76F0-FBD3-8D9E-91A4-DFC32710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F93C-F8A4-0BB8-90B1-C49201A8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network analysis metrics?  </a:t>
            </a:r>
          </a:p>
          <a:p>
            <a:pPr lvl="1"/>
            <a:r>
              <a:rPr lang="en-US" dirty="0"/>
              <a:t>Degree centrality (popularity)</a:t>
            </a:r>
          </a:p>
          <a:p>
            <a:pPr lvl="1"/>
            <a:r>
              <a:rPr lang="en-US" dirty="0"/>
              <a:t>Betweenness centrality (shortest path)</a:t>
            </a:r>
          </a:p>
          <a:p>
            <a:pPr lvl="1"/>
            <a:r>
              <a:rPr lang="en-US" dirty="0"/>
              <a:t>Closeness centrality (close)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13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4B87-8B58-23F6-0A77-203CD0AD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 network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38782-2821-5389-371E-3B1BFBC59E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Degree centrality quantifies the number of connections a node has within a network.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edges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connected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node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nodes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Q. What is the degree centrality of each node?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38782-2821-5389-371E-3B1BFBC59E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E24F50-2DCB-AAC7-702F-28DCA2BE8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457" y="2581416"/>
            <a:ext cx="2679700" cy="35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4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056B-2D41-9625-024A-6D6CCA96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 network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B8DC0-42C9-7BCE-D077-33B9D66E8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67257" cy="4351338"/>
              </a:xfrm>
            </p:spPr>
            <p:txBody>
              <a:bodyPr/>
              <a:lstStyle/>
              <a:p>
                <a:r>
                  <a:rPr lang="en-US" dirty="0"/>
                  <a:t>Degree centrality of each node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5 −1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5 −1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5 −1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5 −1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5 −1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B8DC0-42C9-7BCE-D077-33B9D66E8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67257" cy="4351338"/>
              </a:xfrm>
              <a:blipFill>
                <a:blip r:embed="rId2"/>
                <a:stretch>
                  <a:fillRect l="-1531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E92A2B-741C-050A-8B97-577E7F11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992" y="1825625"/>
            <a:ext cx="2679700" cy="35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83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63F2-C44A-3FBC-8B90-8DDB03E4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 network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C41FD-E7DA-5B17-8CBC-C28C12552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Betweenness centrality quantifies the number </a:t>
                </a:r>
                <a:br>
                  <a:rPr lang="en-US" dirty="0"/>
                </a:br>
                <a:r>
                  <a:rPr lang="en-US" dirty="0"/>
                  <a:t>of times a node functions as a bridge to </a:t>
                </a:r>
                <a:br>
                  <a:rPr lang="en-US" dirty="0"/>
                </a:br>
                <a:r>
                  <a:rPr lang="en-US" dirty="0"/>
                  <a:t>the shortest path between two other nodes.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𝑠h𝑜𝑟𝑡𝑒𝑠𝑡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𝑝𝑎𝑡h𝑠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𝑝𝑎𝑠𝑠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𝑡h𝑟𝑜𝑢𝑔h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𝑠h𝑜𝑟𝑡𝑒𝑠𝑡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𝑝𝑎𝑡h𝑠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Q. What is the betweenness centrality of node B and C?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C41FD-E7DA-5B17-8CBC-C28C12552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1DDF194-2F74-31EF-DC40-0C884D0E5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522" y="681037"/>
            <a:ext cx="2679700" cy="35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41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D4F0-AB8C-F465-9B10-6F49CFFF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 network analysis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694F743-EAD6-8434-4C41-CE8921000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228564"/>
              </p:ext>
            </p:extLst>
          </p:nvPr>
        </p:nvGraphicFramePr>
        <p:xfrm>
          <a:off x="1505464" y="2544491"/>
          <a:ext cx="56861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384">
                  <a:extLst>
                    <a:ext uri="{9D8B030D-6E8A-4147-A177-3AD203B41FA5}">
                      <a16:colId xmlns:a16="http://schemas.microsoft.com/office/drawing/2014/main" val="826268925"/>
                    </a:ext>
                  </a:extLst>
                </a:gridCol>
                <a:gridCol w="2248930">
                  <a:extLst>
                    <a:ext uri="{9D8B030D-6E8A-4147-A177-3AD203B41FA5}">
                      <a16:colId xmlns:a16="http://schemas.microsoft.com/office/drawing/2014/main" val="4280096306"/>
                    </a:ext>
                  </a:extLst>
                </a:gridCol>
                <a:gridCol w="2384854">
                  <a:extLst>
                    <a:ext uri="{9D8B030D-6E8A-4147-A177-3AD203B41FA5}">
                      <a16:colId xmlns:a16="http://schemas.microsoft.com/office/drawing/2014/main" val="325670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Pairs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Shortest paths thru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Shortest paths thru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43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5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47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73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(C,D)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2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(C,E)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5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(D,E)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48834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CB9AD8B-B918-374F-784B-89BB3AAB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926" y="1842574"/>
            <a:ext cx="2679700" cy="3595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9B3F74-90DA-9B7F-3910-3B6A8D7608D0}"/>
                  </a:ext>
                </a:extLst>
              </p:cNvPr>
              <p:cNvSpPr txBox="1"/>
              <p:nvPr/>
            </p:nvSpPr>
            <p:spPr>
              <a:xfrm>
                <a:off x="2196412" y="5732564"/>
                <a:ext cx="43042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= 1/1+1/1+1/1+1/1=4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9B3F74-90DA-9B7F-3910-3B6A8D760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412" y="5732564"/>
                <a:ext cx="4304271" cy="523220"/>
              </a:xfrm>
              <a:prstGeom prst="rect">
                <a:avLst/>
              </a:prstGeom>
              <a:blipFill>
                <a:blip r:embed="rId3"/>
                <a:stretch>
                  <a:fillRect l="-588" t="-11905" r="-205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063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2E03-FC1A-6861-FBE0-9551D7EB2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 network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6DAF8-2EC3-3049-EC5B-16C34A7FA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926" y="1842574"/>
            <a:ext cx="2679700" cy="3595547"/>
          </a:xfrm>
          <a:prstGeom prst="rect">
            <a:avLst/>
          </a:prstGeom>
        </p:spPr>
      </p:pic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5946243B-FEA6-2113-93AA-881DD30AAB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566048"/>
              </p:ext>
            </p:extLst>
          </p:nvPr>
        </p:nvGraphicFramePr>
        <p:xfrm>
          <a:off x="1505464" y="2544491"/>
          <a:ext cx="56861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384">
                  <a:extLst>
                    <a:ext uri="{9D8B030D-6E8A-4147-A177-3AD203B41FA5}">
                      <a16:colId xmlns:a16="http://schemas.microsoft.com/office/drawing/2014/main" val="826268925"/>
                    </a:ext>
                  </a:extLst>
                </a:gridCol>
                <a:gridCol w="2248930">
                  <a:extLst>
                    <a:ext uri="{9D8B030D-6E8A-4147-A177-3AD203B41FA5}">
                      <a16:colId xmlns:a16="http://schemas.microsoft.com/office/drawing/2014/main" val="4280096306"/>
                    </a:ext>
                  </a:extLst>
                </a:gridCol>
                <a:gridCol w="2384854">
                  <a:extLst>
                    <a:ext uri="{9D8B030D-6E8A-4147-A177-3AD203B41FA5}">
                      <a16:colId xmlns:a16="http://schemas.microsoft.com/office/drawing/2014/main" val="3256703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Pairs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Shortest paths thru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Shortest paths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43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5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47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73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(B,D)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2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(B,E)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5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(D,E)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4883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501201-AAAE-3D98-BCE7-AB0019949343}"/>
                  </a:ext>
                </a:extLst>
              </p:cNvPr>
              <p:cNvSpPr txBox="1"/>
              <p:nvPr/>
            </p:nvSpPr>
            <p:spPr>
              <a:xfrm>
                <a:off x="3494387" y="5732564"/>
                <a:ext cx="17083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= 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501201-AAAE-3D98-BCE7-AB0019949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387" y="5732564"/>
                <a:ext cx="1708321" cy="523220"/>
              </a:xfrm>
              <a:prstGeom prst="rect">
                <a:avLst/>
              </a:prstGeom>
              <a:blipFill>
                <a:blip r:embed="rId3"/>
                <a:stretch>
                  <a:fillRect l="-2222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198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F1F8-458B-0FA2-4420-1F759631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 network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09411-6FBF-736E-F5A1-1825B5F5D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Closeness centrality quantifies how close a node is to all other nodes.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total number of nodes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shortest path distance (the number of edges)</a:t>
                </a:r>
                <a:br>
                  <a:rPr lang="en-US" dirty="0"/>
                </a:br>
                <a:r>
                  <a:rPr lang="en-US" dirty="0"/>
                  <a:t>between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Q. what is closeness centrality of node B and C?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09411-6FBF-736E-F5A1-1825B5F5D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FE045BB-F828-DFEE-0A2F-F2469DB7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758" y="2581416"/>
            <a:ext cx="2679700" cy="35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39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ECA0F-429E-5706-D1D6-8EFD11B9F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DBBE-26F6-70AB-1638-4FD28238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 network analysis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3F24E7-87C5-7A94-A01C-D3BFEAAF3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613504"/>
              </p:ext>
            </p:extLst>
          </p:nvPr>
        </p:nvGraphicFramePr>
        <p:xfrm>
          <a:off x="2447150" y="2413686"/>
          <a:ext cx="3802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44">
                  <a:extLst>
                    <a:ext uri="{9D8B030D-6E8A-4147-A177-3AD203B41FA5}">
                      <a16:colId xmlns:a16="http://schemas.microsoft.com/office/drawing/2014/main" val="826268925"/>
                    </a:ext>
                  </a:extLst>
                </a:gridCol>
                <a:gridCol w="2590549">
                  <a:extLst>
                    <a:ext uri="{9D8B030D-6E8A-4147-A177-3AD203B41FA5}">
                      <a16:colId xmlns:a16="http://schemas.microsoft.com/office/drawing/2014/main" val="428009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Pairs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Shortest path 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43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5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47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73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(C,D)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2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(C,E)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5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(D,E)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48834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4EFFA00-693D-7A91-2741-DCC99F52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926" y="1842574"/>
            <a:ext cx="2679700" cy="3595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B72705-2CE8-C61F-C3CA-3C9B77BEC7F8}"/>
                  </a:ext>
                </a:extLst>
              </p:cNvPr>
              <p:cNvSpPr txBox="1"/>
              <p:nvPr/>
            </p:nvSpPr>
            <p:spPr>
              <a:xfrm>
                <a:off x="2282909" y="5438121"/>
                <a:ext cx="4304271" cy="11342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5 −1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1+2+2+2+2+0</m:t>
                        </m:r>
                      </m:den>
                    </m:f>
                  </m:oMath>
                </a14:m>
                <a:r>
                  <a:rPr lang="en-US" sz="2800" dirty="0"/>
                  <a:t> = 4/9 =0.444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B72705-2CE8-C61F-C3CA-3C9B77BEC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909" y="5438121"/>
                <a:ext cx="4304271" cy="1134285"/>
              </a:xfrm>
              <a:prstGeom prst="rect">
                <a:avLst/>
              </a:prstGeom>
              <a:blipFill>
                <a:blip r:embed="rId3"/>
                <a:stretch>
                  <a:fillRect l="-294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828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3EBB1-F731-64CA-95C9-D8E5E95A4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6E51-E0B1-A684-67DF-BD98BE8F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 network analysis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0D30A75-599E-ED95-11AE-4B8702893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270837"/>
              </p:ext>
            </p:extLst>
          </p:nvPr>
        </p:nvGraphicFramePr>
        <p:xfrm>
          <a:off x="2447150" y="2413686"/>
          <a:ext cx="3802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44">
                  <a:extLst>
                    <a:ext uri="{9D8B030D-6E8A-4147-A177-3AD203B41FA5}">
                      <a16:colId xmlns:a16="http://schemas.microsoft.com/office/drawing/2014/main" val="826268925"/>
                    </a:ext>
                  </a:extLst>
                </a:gridCol>
                <a:gridCol w="2590549">
                  <a:extLst>
                    <a:ext uri="{9D8B030D-6E8A-4147-A177-3AD203B41FA5}">
                      <a16:colId xmlns:a16="http://schemas.microsoft.com/office/drawing/2014/main" val="428009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Pairs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Shortest path 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43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5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47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(A,E)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73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(B,D)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2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(B,E)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5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(D,E)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48834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455FBCD-94D4-03C9-F5B6-D566EEEF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926" y="1842574"/>
            <a:ext cx="2679700" cy="3595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077FBA-E67D-2A30-9457-E5B552E193E5}"/>
                  </a:ext>
                </a:extLst>
              </p:cNvPr>
              <p:cNvSpPr txBox="1"/>
              <p:nvPr/>
            </p:nvSpPr>
            <p:spPr>
              <a:xfrm>
                <a:off x="2282909" y="5438121"/>
                <a:ext cx="4304271" cy="11342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5 −1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1+2+2+1+2+0</m:t>
                        </m:r>
                      </m:den>
                    </m:f>
                  </m:oMath>
                </a14:m>
                <a:r>
                  <a:rPr lang="en-US" sz="2800" dirty="0"/>
                  <a:t> = 4/8 =0.5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077FBA-E67D-2A30-9457-E5B552E19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909" y="5438121"/>
                <a:ext cx="4304271" cy="1134285"/>
              </a:xfrm>
              <a:prstGeom prst="rect">
                <a:avLst/>
              </a:prstGeom>
              <a:blipFill>
                <a:blip r:embed="rId3"/>
                <a:stretch>
                  <a:fillRect l="-294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797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ACDA-6952-E737-DE99-8C05AB09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in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92BC-1D61-29CF-897C-379907003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implications of these metrics?</a:t>
            </a:r>
          </a:p>
          <a:p>
            <a:pPr lvl="1"/>
            <a:r>
              <a:rPr lang="en-US" dirty="0"/>
              <a:t>Degree centrality: node connectivity, local influence</a:t>
            </a:r>
          </a:p>
          <a:p>
            <a:pPr lvl="1"/>
            <a:r>
              <a:rPr lang="en-US" dirty="0"/>
              <a:t>Between centrality: bridging roles, broker</a:t>
            </a:r>
          </a:p>
          <a:p>
            <a:pPr lvl="1"/>
            <a:r>
              <a:rPr lang="en-US" dirty="0"/>
              <a:t>Closeness centrality: proximity to others, efficient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57416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A550-8551-6F94-A70E-53F607C7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social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8D4C-BF6B-AAE8-FC21-EF419090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life is full of networks.</a:t>
            </a:r>
          </a:p>
          <a:p>
            <a:pPr lvl="1"/>
            <a:r>
              <a:rPr lang="en-US" dirty="0"/>
              <a:t>We check emails, message friends, make phone calls, check out books from libraries, and make purchases with credit cards.</a:t>
            </a:r>
          </a:p>
          <a:p>
            <a:pPr lvl="1"/>
            <a:r>
              <a:rPr lang="en-US" dirty="0"/>
              <a:t>We also use social media to get in touch with friends.</a:t>
            </a:r>
          </a:p>
          <a:p>
            <a:pPr lvl="1"/>
            <a:endParaRPr lang="en-US" dirty="0"/>
          </a:p>
          <a:p>
            <a:r>
              <a:rPr lang="en-US" dirty="0"/>
              <a:t>It has become an important component of living.</a:t>
            </a:r>
          </a:p>
          <a:p>
            <a:pPr lvl="1"/>
            <a:r>
              <a:rPr lang="en-US" dirty="0"/>
              <a:t>Imagine how often we open Snapchat, Instagram, or YouTube.</a:t>
            </a:r>
          </a:p>
          <a:p>
            <a:pPr lvl="1"/>
            <a:r>
              <a:rPr lang="en-US" dirty="0"/>
              <a:t>Imagine how lonely we will be if we are disconnected from family and friends.</a:t>
            </a:r>
          </a:p>
          <a:p>
            <a:endParaRPr lang="en-US" dirty="0"/>
          </a:p>
          <a:p>
            <a:r>
              <a:rPr lang="en-US" dirty="0"/>
              <a:t>Humans are social being: Emotional support + Entertaining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276-B8B9-0D1D-537C-C542B556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social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87D-B936-1F6B-F7CC-14D508634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connecting us? : Real-life network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Hobby </a:t>
            </a:r>
            <a:r>
              <a:rPr lang="en-US" altLang="ko-KR" dirty="0"/>
              <a:t>(e.g., Sports)</a:t>
            </a:r>
            <a:endParaRPr lang="en-US" dirty="0"/>
          </a:p>
          <a:p>
            <a:pPr lvl="1"/>
            <a:r>
              <a:rPr lang="en-US" dirty="0"/>
              <a:t>Friends </a:t>
            </a:r>
          </a:p>
          <a:p>
            <a:pPr lvl="1"/>
            <a:r>
              <a:rPr lang="en-US" dirty="0"/>
              <a:t>Co-workers or mentor-mentee</a:t>
            </a:r>
          </a:p>
          <a:p>
            <a:pPr lvl="1"/>
            <a:r>
              <a:rPr lang="en-US" dirty="0"/>
              <a:t>Neighbors</a:t>
            </a:r>
          </a:p>
          <a:p>
            <a:endParaRPr lang="en-US" dirty="0"/>
          </a:p>
          <a:p>
            <a:r>
              <a:rPr lang="en-US" dirty="0"/>
              <a:t>What is connecting us? : Virtual/Online network</a:t>
            </a:r>
          </a:p>
          <a:p>
            <a:pPr lvl="1"/>
            <a:r>
              <a:rPr lang="en-US" dirty="0"/>
              <a:t>Social media</a:t>
            </a:r>
          </a:p>
          <a:p>
            <a:pPr lvl="1"/>
            <a:r>
              <a:rPr lang="en-US" dirty="0"/>
              <a:t>Online games</a:t>
            </a:r>
          </a:p>
          <a:p>
            <a:endParaRPr lang="en-US" dirty="0"/>
          </a:p>
          <a:p>
            <a:r>
              <a:rPr lang="en-US" dirty="0"/>
              <a:t>The lines between real-life network and online network </a:t>
            </a:r>
            <a:br>
              <a:rPr lang="en-US" dirty="0"/>
            </a:br>
            <a:r>
              <a:rPr lang="en-US" dirty="0"/>
              <a:t>have become blurry.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9349-AA2F-73AA-C4D1-425557D0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social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8DA2-0158-0280-FCA0-0207B9FC4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we know we are connected? : Real-life</a:t>
            </a:r>
          </a:p>
          <a:p>
            <a:pPr lvl="1"/>
            <a:r>
              <a:rPr lang="en-US" dirty="0"/>
              <a:t>What is being connected?</a:t>
            </a:r>
          </a:p>
          <a:p>
            <a:pPr lvl="2"/>
            <a:r>
              <a:rPr lang="en-US" dirty="0"/>
              <a:t>Entities (e.g., Humans, companies, or geographic locations)</a:t>
            </a:r>
          </a:p>
          <a:p>
            <a:pPr lvl="1"/>
            <a:r>
              <a:rPr lang="en-US" dirty="0"/>
              <a:t>How are they connected?</a:t>
            </a:r>
          </a:p>
          <a:p>
            <a:pPr lvl="2"/>
            <a:r>
              <a:rPr lang="en-US" dirty="0"/>
              <a:t>Relations (e.g., Friends, co-workers, or neighbors)</a:t>
            </a:r>
          </a:p>
          <a:p>
            <a:endParaRPr lang="en-US" dirty="0"/>
          </a:p>
          <a:p>
            <a:r>
              <a:rPr lang="en-US" dirty="0"/>
              <a:t>How do we know we are connected? : Virtual/Online</a:t>
            </a:r>
          </a:p>
          <a:p>
            <a:pPr lvl="1"/>
            <a:r>
              <a:rPr lang="en-US" dirty="0"/>
              <a:t>What is being connected?</a:t>
            </a:r>
          </a:p>
          <a:p>
            <a:pPr lvl="2"/>
            <a:r>
              <a:rPr lang="en-US" dirty="0"/>
              <a:t>Entities (e.g., User accounts)</a:t>
            </a:r>
          </a:p>
          <a:p>
            <a:pPr lvl="1"/>
            <a:r>
              <a:rPr lang="en-US" dirty="0"/>
              <a:t>How are they connected?</a:t>
            </a:r>
          </a:p>
          <a:p>
            <a:pPr lvl="2"/>
            <a:r>
              <a:rPr lang="en-US" dirty="0"/>
              <a:t>Relations (e.g., Follow, likes, or teams)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2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3F6C-90C0-415F-7A52-DB649B53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social science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A677B4-BCEA-99D8-6A18-04128C5A9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6404" y="2278001"/>
            <a:ext cx="5419192" cy="38455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3A718F-BED4-A9A2-C166-2815A2FDA0D3}"/>
              </a:ext>
            </a:extLst>
          </p:cNvPr>
          <p:cNvSpPr txBox="1"/>
          <p:nvPr/>
        </p:nvSpPr>
        <p:spPr>
          <a:xfrm>
            <a:off x="5198767" y="6123543"/>
            <a:ext cx="179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Zhang et al. 2020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4B49ED-E7AD-0B74-34A0-7CFD64C0F8D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do we learn from social networks?</a:t>
            </a:r>
          </a:p>
        </p:txBody>
      </p:sp>
    </p:spTree>
    <p:extLst>
      <p:ext uri="{BB962C8B-B14F-4D97-AF65-F5344CB8AC3E}">
        <p14:creationId xmlns:p14="http://schemas.microsoft.com/office/powerpoint/2010/main" val="133435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1E9D-C6BC-CC6E-E65E-41396B94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 in the social sciences</a:t>
            </a:r>
          </a:p>
        </p:txBody>
      </p:sp>
      <p:pic>
        <p:nvPicPr>
          <p:cNvPr id="9" name="Content Placeholder 8" descr="A diagram of a group of circles with lines and dots&#10;&#10;Description automatically generated">
            <a:extLst>
              <a:ext uri="{FF2B5EF4-FFF2-40B4-BE49-F238E27FC236}">
                <a16:creationId xmlns:a16="http://schemas.microsoft.com/office/drawing/2014/main" id="{C5AA27E9-587B-7CF1-61FB-1C45AE9CD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9365"/>
            <a:ext cx="3840678" cy="523345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DC8A-FBED-AAA1-22FB-DB2DD630B142}"/>
              </a:ext>
            </a:extLst>
          </p:cNvPr>
          <p:cNvSpPr txBox="1">
            <a:spLocks/>
          </p:cNvSpPr>
          <p:nvPr/>
        </p:nvSpPr>
        <p:spPr>
          <a:xfrm>
            <a:off x="4868562" y="1556951"/>
            <a:ext cx="6485238" cy="46955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1932, there was an epidemic of runways at the Hudson School for Girls in upstate NY. In just 2 weeks, 14 girls had run away.</a:t>
            </a:r>
          </a:p>
          <a:p>
            <a:r>
              <a:rPr lang="en-US" dirty="0"/>
              <a:t>Moreno (1934) suggested the reason for the spike of runways had less to do with individual factors than underlying social network. </a:t>
            </a:r>
          </a:p>
          <a:p>
            <a:r>
              <a:rPr lang="en-US" dirty="0"/>
              <a:t>Moreno (1934) argued that social network unconsciously worked to determine whether and when they ran away.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62805-B859-874B-42F1-65537572EC36}"/>
              </a:ext>
            </a:extLst>
          </p:cNvPr>
          <p:cNvSpPr txBox="1"/>
          <p:nvPr/>
        </p:nvSpPr>
        <p:spPr>
          <a:xfrm>
            <a:off x="4868562" y="6396335"/>
            <a:ext cx="618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Moreno, J. L. (1934) </a:t>
            </a:r>
            <a:r>
              <a:rPr lang="en-US" sz="1200" i="1" dirty="0"/>
              <a:t>Who Shall Survive? A new approach to the problem of human interrelations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Nervous and Mental Disease Publishing Co. </a:t>
            </a:r>
          </a:p>
        </p:txBody>
      </p:sp>
    </p:spTree>
    <p:extLst>
      <p:ext uri="{BB962C8B-B14F-4D97-AF65-F5344CB8AC3E}">
        <p14:creationId xmlns:p14="http://schemas.microsoft.com/office/powerpoint/2010/main" val="236699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C1E9-3F15-E4AE-E080-216C57DC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 in the social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BFA5-81D3-9ACE-8078-0FF35AC7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society is not just the sum of the individuals but rather more than the sum of the individuals composing the society.</a:t>
            </a:r>
          </a:p>
          <a:p>
            <a:endParaRPr lang="en-US" dirty="0"/>
          </a:p>
          <a:p>
            <a:r>
              <a:rPr lang="en-US" dirty="0"/>
              <a:t>In the 1940s and 1950s social network studies adopted social-psychological concepts, making it possible to discover emergent group.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685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F5E9-3BA9-DEA0-9F55-A8577553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in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D6AF-0250-D374-CEAE-AAE5E6A4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(i.e., vertices, agents, or points) = Entities</a:t>
            </a:r>
          </a:p>
          <a:p>
            <a:pPr lvl="1"/>
            <a:r>
              <a:rPr lang="en-US" dirty="0"/>
              <a:t>Nodes are what are being connected in the network.</a:t>
            </a:r>
          </a:p>
          <a:p>
            <a:r>
              <a:rPr lang="en-US" dirty="0"/>
              <a:t>Edges (i.e., links, ties, or arcs) = Relations</a:t>
            </a:r>
          </a:p>
          <a:p>
            <a:pPr lvl="1"/>
            <a:r>
              <a:rPr lang="en-US" dirty="0"/>
              <a:t>Edges represent the connection.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black and white diagram with numbers and circles&#10;&#10;Description automatically generated">
            <a:extLst>
              <a:ext uri="{FF2B5EF4-FFF2-40B4-BE49-F238E27FC236}">
                <a16:creationId xmlns:a16="http://schemas.microsoft.com/office/drawing/2014/main" id="{DADD7804-4E0A-B9BD-B516-703A82DC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3600449"/>
            <a:ext cx="4343400" cy="32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4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1377</Words>
  <Application>Microsoft Macintosh PowerPoint</Application>
  <PresentationFormat>Widescreen</PresentationFormat>
  <Paragraphs>256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Social Network Analysis IS 324</vt:lpstr>
      <vt:lpstr>Introducing our TA</vt:lpstr>
      <vt:lpstr>Computational social science</vt:lpstr>
      <vt:lpstr>Computational social science</vt:lpstr>
      <vt:lpstr>Computational social science</vt:lpstr>
      <vt:lpstr>Computational social science</vt:lpstr>
      <vt:lpstr>Network analysis in the social sciences</vt:lpstr>
      <vt:lpstr>Network analysis in the social sciences</vt:lpstr>
      <vt:lpstr>Basic concepts in network analysis</vt:lpstr>
      <vt:lpstr>Basic concepts in network analysis</vt:lpstr>
      <vt:lpstr>Basic concepts in network analysis</vt:lpstr>
      <vt:lpstr>Basic concepts in network analysis</vt:lpstr>
      <vt:lpstr>Basic concepts in network analysis</vt:lpstr>
      <vt:lpstr>Basic concepts in network analysis</vt:lpstr>
      <vt:lpstr>Basic concepts in network analysis</vt:lpstr>
      <vt:lpstr>Basic concepts in network analysis </vt:lpstr>
      <vt:lpstr>Basic concepts in network analysis </vt:lpstr>
      <vt:lpstr>Basic concepts in network analysis </vt:lpstr>
      <vt:lpstr>Basic concepts in network analysis</vt:lpstr>
      <vt:lpstr>Metrics in network analysis</vt:lpstr>
      <vt:lpstr>Metrics in network analysis</vt:lpstr>
      <vt:lpstr>Metrics in network analysis</vt:lpstr>
      <vt:lpstr>Metrics in network analysis</vt:lpstr>
      <vt:lpstr>Metrics in network analysis</vt:lpstr>
      <vt:lpstr>Metrics in network analysis</vt:lpstr>
      <vt:lpstr>Metrics in network analysis</vt:lpstr>
      <vt:lpstr>Metrics in network analysis</vt:lpstr>
      <vt:lpstr>Metrics in network analysis</vt:lpstr>
      <vt:lpstr>Metrics in network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 IS 324</dc:title>
  <dc:creator>Park, Jay</dc:creator>
  <cp:lastModifiedBy>Park, Jay</cp:lastModifiedBy>
  <cp:revision>35</cp:revision>
  <dcterms:created xsi:type="dcterms:W3CDTF">2024-01-15T00:42:58Z</dcterms:created>
  <dcterms:modified xsi:type="dcterms:W3CDTF">2024-01-23T16:49:48Z</dcterms:modified>
</cp:coreProperties>
</file>