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14" r:id="rId3"/>
    <p:sldId id="257" r:id="rId4"/>
    <p:sldId id="289" r:id="rId5"/>
    <p:sldId id="308" r:id="rId6"/>
    <p:sldId id="295" r:id="rId7"/>
    <p:sldId id="309" r:id="rId8"/>
    <p:sldId id="297" r:id="rId9"/>
    <p:sldId id="298" r:id="rId10"/>
    <p:sldId id="310" r:id="rId11"/>
    <p:sldId id="311" r:id="rId12"/>
    <p:sldId id="312" r:id="rId13"/>
    <p:sldId id="313" r:id="rId14"/>
    <p:sldId id="258" r:id="rId15"/>
    <p:sldId id="291" r:id="rId16"/>
    <p:sldId id="296" r:id="rId17"/>
    <p:sldId id="299" r:id="rId18"/>
    <p:sldId id="259" r:id="rId19"/>
    <p:sldId id="260" r:id="rId20"/>
    <p:sldId id="261" r:id="rId21"/>
    <p:sldId id="262" r:id="rId22"/>
    <p:sldId id="263" r:id="rId23"/>
    <p:sldId id="265" r:id="rId24"/>
    <p:sldId id="264" r:id="rId25"/>
    <p:sldId id="301" r:id="rId26"/>
    <p:sldId id="302" r:id="rId27"/>
    <p:sldId id="303" r:id="rId28"/>
    <p:sldId id="304" r:id="rId29"/>
    <p:sldId id="305" r:id="rId30"/>
    <p:sldId id="306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8"/>
    <p:restoredTop sz="73363"/>
  </p:normalViewPr>
  <p:slideViewPr>
    <p:cSldViewPr snapToGrid="0">
      <p:cViewPr varScale="1">
        <p:scale>
          <a:sx n="150" d="100"/>
          <a:sy n="150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0869B-52C1-D145-B2E1-DEDCCECA43E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58A66-9F3D-C049-8456-33CFE3346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Homophily explains the phenomenon that people have a tendency to form like-minded groups and exhibit homophilic behavior.</a:t>
            </a:r>
          </a:p>
          <a:p>
            <a:r>
              <a:rPr lang="en-US" dirty="0"/>
              <a:t>Trade offs?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58A66-9F3D-C049-8456-33CFE3346C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9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in the US context, polarization on social media have led people to exhibit hate speech on social media.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58A66-9F3D-C049-8456-33CFE3346C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different types of edges (or 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58A66-9F3D-C049-8456-33CFE3346C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6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implications of weak 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58A66-9F3D-C049-8456-33CFE3346C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6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4EA3-E706-4D78-0BC1-F819EC515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7DFC-877D-2B68-0D85-0F8B82FD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827C-5E50-BDD2-4CB4-E6B74E34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483-6DD0-0945-8F7E-31AAA4D3C8B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648A-920F-65A9-8251-07D1AF42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B855-E767-7436-E40D-6FBDBE8A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D76B-6F0B-7A4E-9E04-7846332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4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02EA-9109-5D3C-5E9A-5199ADF6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49F77-8721-A82F-E2AD-F697C76BD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78D2-8562-DD0E-A544-6E67D186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483-6DD0-0945-8F7E-31AAA4D3C8B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3128-B706-A50E-BBC6-2A223549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4B0D9-F798-B81D-E17E-B7AD5227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D76B-6F0B-7A4E-9E04-7846332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2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22C0D-65FE-29E6-3C29-55311D50C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E2988-0586-6197-35C5-6D0996A2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5DEA1-6EF4-538F-E491-1B007DED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483-6DD0-0945-8F7E-31AAA4D3C8B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D348-0146-98AA-C2EC-9A9D85EB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22AEB-8B71-34CD-F732-012D21A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D76B-6F0B-7A4E-9E04-7846332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798B-8DDE-6425-6180-5D424112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C6E8-7F6C-EC9D-1411-EB80FCBA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DCE18-B8C1-CAC3-A972-F3340221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483-6DD0-0945-8F7E-31AAA4D3C8B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E72F-B505-B28C-2C6D-D1C9363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1A78-84E1-3FD4-180C-E38357E8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D76B-6F0B-7A4E-9E04-7846332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5790-EBA7-0279-9F01-41095E08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0EA33-AA7E-EA20-228C-8EEC5CCD6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87B4-E5D2-7486-2F1E-B9A08DA7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483-6DD0-0945-8F7E-31AAA4D3C8B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4B2B2-0DD8-F040-EA16-CA2CEA4F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E2655-46EE-2BD3-D068-09E03DA5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D76B-6F0B-7A4E-9E04-7846332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2263-C935-9A51-8361-718DFF04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0561-B905-E63E-2CBC-0A11C07D1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2C27D-94E1-4363-8602-163173C8E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6B4A2-53BC-7E7E-29CC-1D426A1D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483-6DD0-0945-8F7E-31AAA4D3C8B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0322C-44CF-37D7-1C12-025A87B6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9536F-CF15-E11E-C0A0-1150ED14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D76B-6F0B-7A4E-9E04-7846332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5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3196-3EF9-C518-0CDF-EEF5E84A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A6AF-A0E7-2A16-408B-466CEDE2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5FE08-B9D1-76D9-302E-660FA5902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22461-A01A-EA17-ACA5-112C614BE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408E4-9DED-1FF9-E81D-CB049C3C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0F871-3386-95EB-BFB0-2146BCF7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483-6DD0-0945-8F7E-31AAA4D3C8B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10498-9765-5311-9208-1116A47E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6F58E-865D-F80A-B7A1-112D70C8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D76B-6F0B-7A4E-9E04-7846332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3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D27E-BC25-A63B-0EDF-E3E20D43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9D9F7-C4AD-94D3-D025-C5AD3C24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483-6DD0-0945-8F7E-31AAA4D3C8B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F9FB6-1822-83F8-46C9-A549C994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B57F3-3EA2-5AFA-6D0E-2B312519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D76B-6F0B-7A4E-9E04-7846332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C8B68-E312-9AA1-9598-5623DD0D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483-6DD0-0945-8F7E-31AAA4D3C8B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64747-B6AC-41E4-C269-E35875C5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3EAF2-293F-0766-8AB9-4CAE8B74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D76B-6F0B-7A4E-9E04-7846332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E951-0CE2-8924-C71B-A50D9B61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7176-671A-7533-1378-103D9B53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6D117-740E-2944-12FD-A7E627C88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6A57-1DED-C90D-58D1-D6FC0CEF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483-6DD0-0945-8F7E-31AAA4D3C8B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69C38-24DA-5EFE-4782-227C34DD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63FB9-8261-0D1B-A798-4BD8C6AC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D76B-6F0B-7A4E-9E04-7846332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12E9-5FC5-214D-EFC8-43204156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FC867-37FE-A968-C95C-74620EB8C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09A75-1D94-E721-5811-4932AFCF0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63B3D-DDBE-5E03-EEEF-EC10703A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0483-6DD0-0945-8F7E-31AAA4D3C8B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8BBA2-BFB4-400E-30EB-3C1ED04B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3785F-A1C6-46A5-B0F6-BF31FAF7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D76B-6F0B-7A4E-9E04-7846332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013BF-A21E-41B0-A581-08DCD616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60A3-5C15-4BBC-97D4-8428942AC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7E8B-EEF3-CA2B-D25B-62A1EDB20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0483-6DD0-0945-8F7E-31AAA4D3C8BC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7BBD-120F-83A6-8EFD-5F8DBA0C1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57AA-518F-2D6C-CA2F-092AAFC33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D76B-6F0B-7A4E-9E04-7846332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-jay/SP2024-IS32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1A6E-1124-63FC-4934-FB089E514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  <a:br>
              <a:rPr lang="en-US" dirty="0"/>
            </a:br>
            <a:r>
              <a:rPr lang="en-US" dirty="0"/>
              <a:t>IS 324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C5B02-E89B-67E2-6B55-C71F8A42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25,2024</a:t>
            </a:r>
          </a:p>
          <a:p>
            <a:r>
              <a:rPr lang="en-US" dirty="0" err="1"/>
              <a:t>Jaihyun</a:t>
            </a:r>
            <a:r>
              <a:rPr lang="en-US" dirty="0"/>
              <a:t> Park</a:t>
            </a:r>
          </a:p>
          <a:p>
            <a:r>
              <a:rPr lang="en-US" dirty="0"/>
              <a:t>jaihyun2@Illinois.edu</a:t>
            </a:r>
          </a:p>
        </p:txBody>
      </p:sp>
    </p:spTree>
    <p:extLst>
      <p:ext uri="{BB962C8B-B14F-4D97-AF65-F5344CB8AC3E}">
        <p14:creationId xmlns:p14="http://schemas.microsoft.com/office/powerpoint/2010/main" val="230993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F1F8-458B-0FA2-4420-1F759631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09411-6FBF-736E-F5A1-1825B5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Closeness centrality quantifies how close a node is to all other nodes.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nodes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shortest path distance (the number of edges)</a:t>
                </a:r>
                <a:br>
                  <a:rPr lang="en-US" dirty="0"/>
                </a:br>
                <a:r>
                  <a:rPr lang="en-US" dirty="0"/>
                  <a:t>between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Q. what is closeness centrality of node B and C?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09411-6FBF-736E-F5A1-1825B5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FE045BB-F828-DFEE-0A2F-F2469DB7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758" y="2581416"/>
            <a:ext cx="2679700" cy="35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1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ECA0F-429E-5706-D1D6-8EFD11B9F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DBBE-26F6-70AB-1638-4FD28238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3F24E7-87C5-7A94-A01C-D3BFEAAF3C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47150" y="2413686"/>
          <a:ext cx="3802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44">
                  <a:extLst>
                    <a:ext uri="{9D8B030D-6E8A-4147-A177-3AD203B41FA5}">
                      <a16:colId xmlns:a16="http://schemas.microsoft.com/office/drawing/2014/main" val="826268925"/>
                    </a:ext>
                  </a:extLst>
                </a:gridCol>
                <a:gridCol w="2590549">
                  <a:extLst>
                    <a:ext uri="{9D8B030D-6E8A-4147-A177-3AD203B41FA5}">
                      <a16:colId xmlns:a16="http://schemas.microsoft.com/office/drawing/2014/main" val="428009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Pairs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Shortest path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43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5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47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(C,D)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(C,E)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5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(D,E)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48834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4EFFA00-693D-7A91-2741-DCC99F52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26" y="1842574"/>
            <a:ext cx="2679700" cy="3595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B72705-2CE8-C61F-C3CA-3C9B77BEC7F8}"/>
                  </a:ext>
                </a:extLst>
              </p:cNvPr>
              <p:cNvSpPr txBox="1"/>
              <p:nvPr/>
            </p:nvSpPr>
            <p:spPr>
              <a:xfrm>
                <a:off x="2282909" y="5438121"/>
                <a:ext cx="4304271" cy="1134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5 −1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1+2+2+2+2+0</m:t>
                        </m:r>
                      </m:den>
                    </m:f>
                  </m:oMath>
                </a14:m>
                <a:r>
                  <a:rPr lang="en-US" sz="2800" dirty="0"/>
                  <a:t> = 4/9 =0.444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B72705-2CE8-C61F-C3CA-3C9B77BEC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09" y="5438121"/>
                <a:ext cx="4304271" cy="1134285"/>
              </a:xfrm>
              <a:prstGeom prst="rect">
                <a:avLst/>
              </a:prstGeom>
              <a:blipFill>
                <a:blip r:embed="rId3"/>
                <a:stretch>
                  <a:fillRect l="-29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82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3EBB1-F731-64CA-95C9-D8E5E95A4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6E51-E0B1-A684-67DF-BD98BE8F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D30A75-599E-ED95-11AE-4B87028938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47150" y="2413686"/>
          <a:ext cx="3802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44">
                  <a:extLst>
                    <a:ext uri="{9D8B030D-6E8A-4147-A177-3AD203B41FA5}">
                      <a16:colId xmlns:a16="http://schemas.microsoft.com/office/drawing/2014/main" val="826268925"/>
                    </a:ext>
                  </a:extLst>
                </a:gridCol>
                <a:gridCol w="2590549">
                  <a:extLst>
                    <a:ext uri="{9D8B030D-6E8A-4147-A177-3AD203B41FA5}">
                      <a16:colId xmlns:a16="http://schemas.microsoft.com/office/drawing/2014/main" val="428009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Pairs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Shortest path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43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5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47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(B,D)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(B,E)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5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(D,E)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48834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455FBCD-94D4-03C9-F5B6-D566EEEF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26" y="1842574"/>
            <a:ext cx="2679700" cy="3595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077FBA-E67D-2A30-9457-E5B552E193E5}"/>
                  </a:ext>
                </a:extLst>
              </p:cNvPr>
              <p:cNvSpPr txBox="1"/>
              <p:nvPr/>
            </p:nvSpPr>
            <p:spPr>
              <a:xfrm>
                <a:off x="2282909" y="5438121"/>
                <a:ext cx="4304271" cy="1134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5 −1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1+2+2+1+2+0</m:t>
                        </m:r>
                      </m:den>
                    </m:f>
                  </m:oMath>
                </a14:m>
                <a:r>
                  <a:rPr lang="en-US" sz="2800" dirty="0"/>
                  <a:t> = 4/8 =0.5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077FBA-E67D-2A30-9457-E5B552E19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09" y="5438121"/>
                <a:ext cx="4304271" cy="1134285"/>
              </a:xfrm>
              <a:prstGeom prst="rect">
                <a:avLst/>
              </a:prstGeom>
              <a:blipFill>
                <a:blip r:embed="rId3"/>
                <a:stretch>
                  <a:fillRect l="-29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79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ACDA-6952-E737-DE99-8C05AB09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92BC-1D61-29CF-897C-37990700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implications of these metrics?</a:t>
            </a:r>
          </a:p>
          <a:p>
            <a:pPr lvl="1"/>
            <a:r>
              <a:rPr lang="en-US" dirty="0"/>
              <a:t>Degree centrality: node connectivity, local influence</a:t>
            </a:r>
          </a:p>
          <a:p>
            <a:pPr lvl="1"/>
            <a:r>
              <a:rPr lang="en-US" dirty="0"/>
              <a:t>Between centrality: bridging roles, broker</a:t>
            </a:r>
          </a:p>
          <a:p>
            <a:pPr lvl="1"/>
            <a:r>
              <a:rPr lang="en-US" dirty="0"/>
              <a:t>Closeness centrality: proximity to others, efficient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5197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5E52-1628-1236-801E-9AC9606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80CF-1C66-7CDC-18C0-DAA6662D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Degree centrality</a:t>
            </a:r>
          </a:p>
          <a:p>
            <a:r>
              <a:rPr lang="en-US" dirty="0"/>
              <a:t>Betweenness centrality</a:t>
            </a:r>
          </a:p>
          <a:p>
            <a:r>
              <a:rPr lang="en-US" dirty="0"/>
              <a:t>Closeness centrality</a:t>
            </a:r>
          </a:p>
        </p:txBody>
      </p:sp>
    </p:spTree>
    <p:extLst>
      <p:ext uri="{BB962C8B-B14F-4D97-AF65-F5344CB8AC3E}">
        <p14:creationId xmlns:p14="http://schemas.microsoft.com/office/powerpoint/2010/main" val="48629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4B87-8B58-23F6-0A77-203CD0AD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Degree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38782-2821-5389-371E-3B1BFBC59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Degree centrality quantifies the number of connections a node has within a network.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edges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connected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nodes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Q. What is the degree centrality of each node?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38782-2821-5389-371E-3B1BFBC59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E24F50-2DCB-AAC7-702F-28DCA2BE8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457" y="2581416"/>
            <a:ext cx="2679700" cy="35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4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63F2-C44A-3FBC-8B90-8DDB03E4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Betweenness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C41FD-E7DA-5B17-8CBC-C28C12552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Betweenness centrality quantifies the number </a:t>
                </a:r>
                <a:br>
                  <a:rPr lang="en-US" dirty="0"/>
                </a:br>
                <a:r>
                  <a:rPr lang="en-US" dirty="0"/>
                  <a:t>of times a node functions as a bridge to </a:t>
                </a:r>
                <a:br>
                  <a:rPr lang="en-US" dirty="0"/>
                </a:br>
                <a:r>
                  <a:rPr lang="en-US" dirty="0"/>
                  <a:t>the shortest path between two other nodes.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𝑠h𝑜𝑟𝑡𝑒𝑠𝑡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𝑝𝑎𝑡h𝑠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𝑝𝑎𝑠𝑠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𝑡h𝑟𝑜𝑢𝑔h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𝑠h𝑜𝑟𝑡𝑒𝑠𝑡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𝑝𝑎𝑡h𝑠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Q. What is the betweenness centrality of node B and C?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C41FD-E7DA-5B17-8CBC-C28C12552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DDF194-2F74-31EF-DC40-0C884D0E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522" y="681037"/>
            <a:ext cx="2679700" cy="35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41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F1F8-458B-0FA2-4420-1F759631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Closeness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09411-6FBF-736E-F5A1-1825B5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Closeness centrality quantifies how close a node is to all other nodes.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nodes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shortest path distance (the number of edges)</a:t>
                </a:r>
                <a:br>
                  <a:rPr lang="en-US" dirty="0"/>
                </a:br>
                <a:r>
                  <a:rPr lang="en-US" dirty="0"/>
                  <a:t>between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Q. what is closeness centrality of node B and C?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09411-6FBF-736E-F5A1-1825B5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FE045BB-F828-DFEE-0A2F-F2469DB7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758" y="2581416"/>
            <a:ext cx="2679700" cy="35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39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AB5D-E691-868F-C70C-15EC6DE6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CBC0-A5EA-317D-7285-00A4C37C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Homophily (echo chamber)</a:t>
            </a:r>
          </a:p>
          <a:p>
            <a:r>
              <a:rPr lang="en-US" dirty="0"/>
              <a:t>Reciprocity </a:t>
            </a:r>
          </a:p>
          <a:p>
            <a:r>
              <a:rPr lang="en-US" dirty="0"/>
              <a:t>Structural hole</a:t>
            </a:r>
          </a:p>
          <a:p>
            <a:r>
              <a:rPr lang="en-US" dirty="0"/>
              <a:t>The strength of weak ties</a:t>
            </a:r>
          </a:p>
          <a:p>
            <a:r>
              <a:rPr lang="en-US" dirty="0"/>
              <a:t>Structural balance theory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DDFE-4238-B505-81BA-8ED9D64A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Homophily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01CB65-4BC3-C70B-F8C3-95D026EF2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3733"/>
            <a:ext cx="5263493" cy="263174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055CA-41B7-CC33-D84C-00F4344E3A70}"/>
              </a:ext>
            </a:extLst>
          </p:cNvPr>
          <p:cNvSpPr txBox="1">
            <a:spLocks/>
          </p:cNvSpPr>
          <p:nvPr/>
        </p:nvSpPr>
        <p:spPr>
          <a:xfrm>
            <a:off x="6361220" y="1883733"/>
            <a:ext cx="5347503" cy="460914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Birds of a feather (McPherson et al., 2001)</a:t>
            </a:r>
          </a:p>
          <a:p>
            <a:r>
              <a:rPr lang="en-US" dirty="0"/>
              <a:t>People have a tendency to form like-minded groups and exhibit homophilic behavior</a:t>
            </a:r>
          </a:p>
          <a:p>
            <a:endParaRPr lang="en-US" dirty="0"/>
          </a:p>
          <a:p>
            <a:r>
              <a:rPr lang="en-US" dirty="0"/>
              <a:t>Is polarized society bad or is it good?</a:t>
            </a:r>
          </a:p>
          <a:p>
            <a:endParaRPr lang="en-US" dirty="0"/>
          </a:p>
          <a:p>
            <a:r>
              <a:rPr lang="en-US" dirty="0"/>
              <a:t>A lack of social cohesion takes </a:t>
            </a:r>
            <a:br>
              <a:rPr lang="en-US" dirty="0"/>
            </a:br>
            <a:r>
              <a:rPr lang="en-US" dirty="0"/>
              <a:t>its toll on to struggle to find common ground + can lead to a breakdown of social bonds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0436F-6FFB-4EDB-5C67-07A56EFA6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275" y="4700786"/>
            <a:ext cx="1681725" cy="1792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C16FF-2C8B-9C03-B43E-2F59F7E638A1}"/>
              </a:ext>
            </a:extLst>
          </p:cNvPr>
          <p:cNvSpPr txBox="1"/>
          <p:nvPr/>
        </p:nvSpPr>
        <p:spPr>
          <a:xfrm>
            <a:off x="4414275" y="6516643"/>
            <a:ext cx="38347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https://</a:t>
            </a:r>
            <a:r>
              <a:rPr lang="en-US" sz="500" dirty="0" err="1"/>
              <a:t>www.psychologytoday.com</a:t>
            </a:r>
            <a:r>
              <a:rPr lang="en-US" sz="500" dirty="0"/>
              <a:t>/</a:t>
            </a:r>
            <a:r>
              <a:rPr lang="en-US" sz="500" dirty="0" err="1"/>
              <a:t>intl</a:t>
            </a:r>
            <a:r>
              <a:rPr lang="en-US" sz="500" dirty="0"/>
              <a:t>/blog/love-lies-and-conflict/202007/you-will-never-win-your-political-or-relationship-arguments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43DD3-FFA5-9F0E-AECB-64799E10EB05}"/>
              </a:ext>
            </a:extLst>
          </p:cNvPr>
          <p:cNvSpPr txBox="1"/>
          <p:nvPr/>
        </p:nvSpPr>
        <p:spPr>
          <a:xfrm>
            <a:off x="838200" y="4539248"/>
            <a:ext cx="5634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https://</a:t>
            </a:r>
            <a:r>
              <a:rPr lang="en-US" sz="500" dirty="0" err="1"/>
              <a:t>blogs.lse.ac.uk</a:t>
            </a:r>
            <a:r>
              <a:rPr lang="en-US" sz="500" dirty="0"/>
              <a:t>/</a:t>
            </a:r>
            <a:r>
              <a:rPr lang="en-US" sz="500" dirty="0" err="1"/>
              <a:t>impactofsocialsciences</a:t>
            </a:r>
            <a:r>
              <a:rPr lang="en-US" sz="500" dirty="0"/>
              <a:t>/2017/07/12/scientific-birds-of-a-feather-flock-together-science-communication-on-social-media-rarely-happens-across-or-beyond-disciplinary-boundaries/</a:t>
            </a:r>
          </a:p>
        </p:txBody>
      </p:sp>
    </p:spTree>
    <p:extLst>
      <p:ext uri="{BB962C8B-B14F-4D97-AF65-F5344CB8AC3E}">
        <p14:creationId xmlns:p14="http://schemas.microsoft.com/office/powerpoint/2010/main" val="85024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3D81-7518-670E-E6C6-A21F0A07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is due Feb 8th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A766-BDF0-E9EC-8907-2CC9DFC2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10pt of your total grade</a:t>
            </a:r>
          </a:p>
          <a:p>
            <a:r>
              <a:rPr lang="en-US" dirty="0"/>
              <a:t>There are four individual assignments + group project</a:t>
            </a:r>
          </a:p>
          <a:p>
            <a:r>
              <a:rPr lang="en-US" dirty="0">
                <a:hlinkClick r:id="rId2"/>
              </a:rPr>
              <a:t>https://github.com/park-jay/SP2024-IS324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3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CE41-5C61-CD01-FEFA-09D4AFB9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Homophily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9786-4C7E-E59C-D178-97FF70E6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Driving factors toward homophily (van </a:t>
            </a:r>
            <a:r>
              <a:rPr lang="en-US" dirty="0" err="1"/>
              <a:t>Baar</a:t>
            </a:r>
            <a:r>
              <a:rPr lang="en-US" dirty="0"/>
              <a:t> &amp; </a:t>
            </a:r>
            <a:r>
              <a:rPr lang="en-US" dirty="0" err="1"/>
              <a:t>FeldmanHall</a:t>
            </a:r>
            <a:r>
              <a:rPr lang="en-US" dirty="0"/>
              <a:t>, 2022)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5EA629-8A0D-C55F-73A1-10004A602B31}"/>
              </a:ext>
            </a:extLst>
          </p:cNvPr>
          <p:cNvSpPr/>
          <p:nvPr/>
        </p:nvSpPr>
        <p:spPr>
          <a:xfrm>
            <a:off x="3011714" y="2735815"/>
            <a:ext cx="2191657" cy="21916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Cognitive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influences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C2DABF-561C-A2A7-6596-28A5B61D40F7}"/>
              </a:ext>
            </a:extLst>
          </p:cNvPr>
          <p:cNvSpPr/>
          <p:nvPr/>
        </p:nvSpPr>
        <p:spPr>
          <a:xfrm>
            <a:off x="6887030" y="2735814"/>
            <a:ext cx="2191657" cy="21916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Contextual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influences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DCB147-1265-0BC3-2A66-2CE0350E9771}"/>
              </a:ext>
            </a:extLst>
          </p:cNvPr>
          <p:cNvCxnSpPr/>
          <p:nvPr/>
        </p:nvCxnSpPr>
        <p:spPr>
          <a:xfrm>
            <a:off x="5337287" y="3407101"/>
            <a:ext cx="1444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B24602-3E09-000B-C1CB-E7BAD7A39D6E}"/>
              </a:ext>
            </a:extLst>
          </p:cNvPr>
          <p:cNvCxnSpPr>
            <a:cxnSpLocks/>
          </p:cNvCxnSpPr>
          <p:nvPr/>
        </p:nvCxnSpPr>
        <p:spPr>
          <a:xfrm flipH="1">
            <a:off x="5373914" y="4386817"/>
            <a:ext cx="1444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3AEA6489-BE13-BA93-7122-0F1D5B60C616}"/>
              </a:ext>
            </a:extLst>
          </p:cNvPr>
          <p:cNvSpPr/>
          <p:nvPr/>
        </p:nvSpPr>
        <p:spPr>
          <a:xfrm>
            <a:off x="3362044" y="5321496"/>
            <a:ext cx="2670628" cy="1171379"/>
          </a:xfrm>
          <a:prstGeom prst="wedgeRectCallout">
            <a:avLst>
              <a:gd name="adj1" fmla="val 121"/>
              <a:gd name="adj2" fmla="val -799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e.g., individual traits, needs, beliefs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8587182-24A6-BAC0-F179-95B0A080288D}"/>
              </a:ext>
            </a:extLst>
          </p:cNvPr>
          <p:cNvSpPr/>
          <p:nvPr/>
        </p:nvSpPr>
        <p:spPr>
          <a:xfrm>
            <a:off x="6324942" y="5321496"/>
            <a:ext cx="2670628" cy="1171379"/>
          </a:xfrm>
          <a:prstGeom prst="wedgeRectCallout">
            <a:avLst>
              <a:gd name="adj1" fmla="val -1846"/>
              <a:gd name="adj2" fmla="val -810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e.g., news, social media, social environment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091D598A-8C18-67AA-5E65-B2C1B4228676}"/>
              </a:ext>
            </a:extLst>
          </p:cNvPr>
          <p:cNvSpPr/>
          <p:nvPr/>
        </p:nvSpPr>
        <p:spPr>
          <a:xfrm>
            <a:off x="307748" y="2735814"/>
            <a:ext cx="2322967" cy="2616201"/>
          </a:xfrm>
          <a:prstGeom prst="wedgeRectCallout">
            <a:avLst>
              <a:gd name="adj1" fmla="val 64143"/>
              <a:gd name="adj2" fmla="val -151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Cognitive dissonance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(Festinger, 1957)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Selective exposure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(Knobloch-</a:t>
            </a:r>
            <a:r>
              <a:rPr lang="en-US" sz="1400" dirty="0" err="1">
                <a:solidFill>
                  <a:schemeClr val="tx1"/>
                </a:solidFill>
              </a:rPr>
              <a:t>Westerwick</a:t>
            </a:r>
            <a:r>
              <a:rPr lang="en-US" sz="1400" dirty="0">
                <a:solidFill>
                  <a:schemeClr val="tx1"/>
                </a:solidFill>
              </a:rPr>
              <a:t> &amp; Meng, 2009)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Confirmation bias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(Nickerson, 1998)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0364E307-2D8E-2EDB-A7D2-F3DFAD0D0F04}"/>
              </a:ext>
            </a:extLst>
          </p:cNvPr>
          <p:cNvSpPr/>
          <p:nvPr/>
        </p:nvSpPr>
        <p:spPr>
          <a:xfrm>
            <a:off x="9580110" y="2745079"/>
            <a:ext cx="2322967" cy="2616201"/>
          </a:xfrm>
          <a:prstGeom prst="wedgeRectCallout">
            <a:avLst>
              <a:gd name="adj1" fmla="val -67694"/>
              <a:gd name="adj2" fmla="val -1796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bubble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Pariser</a:t>
            </a:r>
            <a:r>
              <a:rPr lang="en-US" sz="1400" dirty="0">
                <a:solidFill>
                  <a:schemeClr val="tx1"/>
                </a:solidFill>
              </a:rPr>
              <a:t>, 2011)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Echo chamber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(Sunstein, 2001)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Algorithmic bias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(Noble, 2018)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7-Point Star 11">
            <a:extLst>
              <a:ext uri="{FF2B5EF4-FFF2-40B4-BE49-F238E27FC236}">
                <a16:creationId xmlns:a16="http://schemas.microsoft.com/office/drawing/2014/main" id="{DFE926B3-5DC9-3641-72DA-01B5B0103B9D}"/>
              </a:ext>
            </a:extLst>
          </p:cNvPr>
          <p:cNvSpPr/>
          <p:nvPr/>
        </p:nvSpPr>
        <p:spPr>
          <a:xfrm>
            <a:off x="5689601" y="3475025"/>
            <a:ext cx="804467" cy="804467"/>
          </a:xfrm>
          <a:prstGeom prst="star7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interplay</a:t>
            </a:r>
          </a:p>
        </p:txBody>
      </p:sp>
    </p:spTree>
    <p:extLst>
      <p:ext uri="{BB962C8B-B14F-4D97-AF65-F5344CB8AC3E}">
        <p14:creationId xmlns:p14="http://schemas.microsoft.com/office/powerpoint/2010/main" val="2551982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16EC-BEA1-D12A-9892-36D055CC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 on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ECF7-5269-21F0-ED94-E1868A603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190" y="1825625"/>
            <a:ext cx="590061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Affective polarization in US (Iyengar et al., 2019; Iyengar &amp; Westwood, 2015)</a:t>
            </a:r>
          </a:p>
          <a:p>
            <a:r>
              <a:rPr lang="en-US" dirty="0"/>
              <a:t>Democrats and Republicans both perceive the other party’s members as hypocritical, selfish, and close-minded.</a:t>
            </a:r>
          </a:p>
          <a:p>
            <a:endParaRPr lang="en-US" dirty="0"/>
          </a:p>
          <a:p>
            <a:r>
              <a:rPr lang="en-US" dirty="0"/>
              <a:t>The emotional response toward non-like-minded others can escalate the communication to be rude, disrespectful, or unreasonable to make people likely to leave a discussion.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06AF6-2BBC-844C-89FF-A4B6E861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43" y="1779670"/>
            <a:ext cx="4700286" cy="1495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926AB5-D5E3-2188-AED2-6F634CC01F64}"/>
              </a:ext>
            </a:extLst>
          </p:cNvPr>
          <p:cNvSpPr txBox="1"/>
          <p:nvPr/>
        </p:nvSpPr>
        <p:spPr>
          <a:xfrm>
            <a:off x="926625" y="3190799"/>
            <a:ext cx="427072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https://</a:t>
            </a:r>
            <a:r>
              <a:rPr lang="en-US" sz="500" dirty="0" err="1"/>
              <a:t>www.vecteezy.com</a:t>
            </a:r>
            <a:r>
              <a:rPr lang="en-US" sz="500" dirty="0"/>
              <a:t>/vector-art/4435778-emoticons-with-different-emotions-happy-sad-confused-vector-graphics-isolated-on-white-background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D5A14-B37D-133E-FB87-FE483AAA8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78" y="3428521"/>
            <a:ext cx="4782412" cy="2690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85B430-A346-25DD-7DEA-47B0DBD69314}"/>
              </a:ext>
            </a:extLst>
          </p:cNvPr>
          <p:cNvSpPr txBox="1"/>
          <p:nvPr/>
        </p:nvSpPr>
        <p:spPr>
          <a:xfrm>
            <a:off x="1684844" y="5443223"/>
            <a:ext cx="275428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https://</a:t>
            </a:r>
            <a:r>
              <a:rPr lang="en-US" sz="500" dirty="0" err="1"/>
              <a:t>www.nytimes.com</a:t>
            </a:r>
            <a:r>
              <a:rPr lang="en-US" sz="500" dirty="0"/>
              <a:t>/interactive/2017/10/13/technology/</a:t>
            </a:r>
            <a:r>
              <a:rPr lang="en-US" sz="500" dirty="0" err="1"/>
              <a:t>facebook</a:t>
            </a:r>
            <a:r>
              <a:rPr lang="en-US" sz="500" dirty="0"/>
              <a:t>-hate-speech-</a:t>
            </a:r>
            <a:r>
              <a:rPr lang="en-US" sz="500" dirty="0" err="1"/>
              <a:t>quiz.html</a:t>
            </a:r>
            <a:endParaRPr lang="en-US" sz="5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725D892-95F9-D5C2-82A6-1F83FDE5595A}"/>
              </a:ext>
            </a:extLst>
          </p:cNvPr>
          <p:cNvSpPr/>
          <p:nvPr/>
        </p:nvSpPr>
        <p:spPr>
          <a:xfrm>
            <a:off x="2815494" y="3403015"/>
            <a:ext cx="492981" cy="65001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84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36F5-A572-D27C-6916-E71E25EF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chamber</a:t>
            </a:r>
          </a:p>
        </p:txBody>
      </p:sp>
      <p:pic>
        <p:nvPicPr>
          <p:cNvPr id="5" name="Content Placeholder 4" descr="A green and purple dots&#10;&#10;Description automatically generated">
            <a:extLst>
              <a:ext uri="{FF2B5EF4-FFF2-40B4-BE49-F238E27FC236}">
                <a16:creationId xmlns:a16="http://schemas.microsoft.com/office/drawing/2014/main" id="{8870E4AD-4CCD-D39A-2827-AA3A6BCD2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5965"/>
            <a:ext cx="5211828" cy="380145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30FE02-4BBD-29C5-3DF7-4D947AB584F7}"/>
              </a:ext>
            </a:extLst>
          </p:cNvPr>
          <p:cNvSpPr txBox="1">
            <a:spLocks/>
          </p:cNvSpPr>
          <p:nvPr/>
        </p:nvSpPr>
        <p:spPr>
          <a:xfrm>
            <a:off x="5664292" y="1825625"/>
            <a:ext cx="5689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BCB30B-A33A-1EBB-AF1B-7A4605F7CFB4}"/>
              </a:ext>
            </a:extLst>
          </p:cNvPr>
          <p:cNvSpPr txBox="1">
            <a:spLocks/>
          </p:cNvSpPr>
          <p:nvPr/>
        </p:nvSpPr>
        <p:spPr>
          <a:xfrm>
            <a:off x="6050028" y="1825625"/>
            <a:ext cx="53037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environment or social network where individuals are exposed to information, opinions, or beliefs that align with their existing views and perspectives.</a:t>
            </a:r>
          </a:p>
          <a:p>
            <a:r>
              <a:rPr lang="en-US" dirty="0"/>
              <a:t>People are surrounded by like-minded individuals or information that reinforces and amplifies their own opinions.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5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B775-B2ED-5E2A-D352-C2EFA2F1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Homophily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06D0D-13CF-603A-6812-E97DD4B54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E-I index (</a:t>
                </a:r>
                <a:r>
                  <a:rPr lang="en-US" dirty="0" err="1"/>
                  <a:t>Krackhardt</a:t>
                </a:r>
                <a:r>
                  <a:rPr lang="en-US" dirty="0"/>
                  <a:t> &amp; Stern, 1988): a node-level metric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-1: a complete homophily 1: a complete heterophily</a:t>
                </a:r>
              </a:p>
              <a:p>
                <a:r>
                  <a:rPr lang="en-US" dirty="0" err="1"/>
                  <a:t>Assortativity</a:t>
                </a:r>
                <a:r>
                  <a:rPr lang="en-US" dirty="0"/>
                  <a:t> (Newman, 2002): a network-level metric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AU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 −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])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 −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])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AU" sz="2800" dirty="0">
                    <a:cs typeface="Georgia" charset="0"/>
                  </a:rPr>
                  <a:t>where </a:t>
                </a:r>
                <a:r>
                  <a:rPr lang="en-AU" sz="2800" i="1" dirty="0">
                    <a:cs typeface="Georgia" charset="0"/>
                  </a:rPr>
                  <a:t>M</a:t>
                </a:r>
                <a:r>
                  <a:rPr lang="en-AU" sz="2800" dirty="0">
                    <a:cs typeface="Georgia" charset="0"/>
                  </a:rPr>
                  <a:t> represents the undirected number of edges in a given network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>
                    <a:cs typeface="Georgia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>
                    <a:cs typeface="Georgia" charset="0"/>
                  </a:rPr>
                  <a:t> are the degrees of the nodes are the end of </a:t>
                </a:r>
                <a:r>
                  <a:rPr lang="en-AU" sz="2800" i="1" dirty="0" err="1">
                    <a:cs typeface="Georgia" charset="0"/>
                  </a:rPr>
                  <a:t>i</a:t>
                </a:r>
                <a:r>
                  <a:rPr lang="en-AU" sz="2800" dirty="0" err="1">
                    <a:cs typeface="Georgia" charset="0"/>
                  </a:rPr>
                  <a:t>th</a:t>
                </a:r>
                <a:r>
                  <a:rPr lang="en-AU" sz="2800" dirty="0">
                    <a:cs typeface="Georgia" charset="0"/>
                  </a:rPr>
                  <a:t> edge, with 1 … </a:t>
                </a:r>
                <a:r>
                  <a:rPr lang="en-AU" sz="2800" i="1" dirty="0">
                    <a:cs typeface="Georgia" charset="0"/>
                  </a:rPr>
                  <a:t>M</a:t>
                </a:r>
                <a:r>
                  <a:rPr lang="en-AU" sz="2800" dirty="0">
                    <a:cs typeface="Georgia" charset="0"/>
                  </a:rPr>
                  <a:t>. </a:t>
                </a:r>
              </a:p>
              <a:p>
                <a:pPr lvl="1"/>
                <a:r>
                  <a:rPr lang="en-AU" dirty="0">
                    <a:cs typeface="Georgia" charset="0"/>
                  </a:rPr>
                  <a:t>-1: </a:t>
                </a:r>
                <a:r>
                  <a:rPr lang="en-AU" dirty="0" err="1">
                    <a:cs typeface="Georgia" charset="0"/>
                  </a:rPr>
                  <a:t>dissortative</a:t>
                </a:r>
                <a:r>
                  <a:rPr lang="en-AU" dirty="0">
                    <a:cs typeface="Georgia" charset="0"/>
                  </a:rPr>
                  <a:t> (heterophily) 1: assortative (homophily)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06D0D-13CF-603A-6812-E97DD4B54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52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F2AF-076D-3AE0-079C-6EC28FCD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3D063-A534-CE7A-71CE-497ADC2A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/>
          </a:bodyPr>
          <a:lstStyle/>
          <a:p>
            <a:r>
              <a:rPr lang="en-US" dirty="0"/>
              <a:t>The act of giving benefits to another in return for benefits received (</a:t>
            </a:r>
            <a:r>
              <a:rPr lang="en-US" dirty="0" err="1"/>
              <a:t>Molm</a:t>
            </a:r>
            <a:r>
              <a:rPr lang="en-US" dirty="0"/>
              <a:t> &amp; Cook, 1995).</a:t>
            </a:r>
          </a:p>
          <a:p>
            <a:r>
              <a:rPr lang="en-US" dirty="0"/>
              <a:t>A process of exchanging things with other people to gain a mutual benefit.</a:t>
            </a:r>
          </a:p>
          <a:p>
            <a:r>
              <a:rPr lang="en-US" dirty="0"/>
              <a:t>Humans are social beings and in order to maintain social harmony and trust, reciprocity became a fundamental aspect of social interactions.</a:t>
            </a:r>
          </a:p>
          <a:p>
            <a:r>
              <a:rPr lang="en-US" dirty="0"/>
              <a:t>Directed graph</a:t>
            </a:r>
          </a:p>
          <a:p>
            <a:r>
              <a:rPr lang="en-US" dirty="0"/>
              <a:t>Trust</a:t>
            </a:r>
          </a:p>
          <a:p>
            <a:r>
              <a:rPr lang="en-US" dirty="0"/>
              <a:t>Online social media context: </a:t>
            </a:r>
          </a:p>
          <a:p>
            <a:pPr lvl="1"/>
            <a:r>
              <a:rPr lang="en-US" dirty="0"/>
              <a:t>If you follow someone’s account, will this person follow you back?</a:t>
            </a:r>
          </a:p>
          <a:p>
            <a:pPr lvl="1"/>
            <a:r>
              <a:rPr lang="en-US" dirty="0"/>
              <a:t>If someone likes your post, will you like this person’s post?</a:t>
            </a:r>
          </a:p>
        </p:txBody>
      </p:sp>
    </p:spTree>
    <p:extLst>
      <p:ext uri="{BB962C8B-B14F-4D97-AF65-F5344CB8AC3E}">
        <p14:creationId xmlns:p14="http://schemas.microsoft.com/office/powerpoint/2010/main" val="2148244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ABA2-7AAB-2B7B-5CDA-C7FE4987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Reciprocity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48CEB-F086-7C87-CA71-E83CC85B4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ratio of the number of edges in both directions (e.g., 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the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) to the total number of edges attached to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48CEB-F086-7C87-CA71-E83CC85B4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92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1FD6-27BE-C815-98E7-E297FC20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93E94-0003-02EE-A120-B74A4C6D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025" y="1825625"/>
            <a:ext cx="5529775" cy="4351338"/>
          </a:xfrm>
        </p:spPr>
        <p:txBody>
          <a:bodyPr/>
          <a:lstStyle/>
          <a:p>
            <a:r>
              <a:rPr lang="en-US" dirty="0"/>
              <a:t>Structural hole theory focuses on gaps or missing links between individuals or groups.</a:t>
            </a:r>
          </a:p>
          <a:p>
            <a:r>
              <a:rPr lang="en-US" dirty="0"/>
              <a:t>Structural holes represent potential opportunities for individuals who can bridge them, providing diverse information and resources.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AD1E1-1799-C8CB-CE24-ED3BD9ED2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10" y="1902992"/>
            <a:ext cx="4620065" cy="2750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78B81-6DFC-206A-9298-00D50BE66042}"/>
              </a:ext>
            </a:extLst>
          </p:cNvPr>
          <p:cNvSpPr txBox="1"/>
          <p:nvPr/>
        </p:nvSpPr>
        <p:spPr>
          <a:xfrm>
            <a:off x="996760" y="4484013"/>
            <a:ext cx="458811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Ward, Wesley. (2016). Exploring in-person and technologically-mediated communication within international agricultural research teams. 10.13140/RG.2.2.22226.96962. </a:t>
            </a:r>
          </a:p>
        </p:txBody>
      </p:sp>
    </p:spTree>
    <p:extLst>
      <p:ext uri="{BB962C8B-B14F-4D97-AF65-F5344CB8AC3E}">
        <p14:creationId xmlns:p14="http://schemas.microsoft.com/office/powerpoint/2010/main" val="3968472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C742-2675-FE38-FED5-E327927A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hole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71BB-0A95-3A07-5BF5-B15B8834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Broker: Individuals rich in structural holes have a better opportunity to manipulate information.</a:t>
            </a:r>
          </a:p>
          <a:p>
            <a:pPr lvl="1"/>
            <a:r>
              <a:rPr lang="en-US" dirty="0"/>
              <a:t>Creativity: A network rich in structural holes has been found to facilitate the development of novel valuable ideas by merging the distinct sources of information in new ways.</a:t>
            </a:r>
          </a:p>
          <a:p>
            <a:pPr lvl="1"/>
            <a:r>
              <a:rPr lang="en-US" dirty="0"/>
              <a:t>Trust and gossip: An individual who occupies a broker position in the organizational network connects people who are not connected with one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E3D80-98D6-B426-4071-879B284A3C71}"/>
              </a:ext>
            </a:extLst>
          </p:cNvPr>
          <p:cNvSpPr txBox="1"/>
          <p:nvPr/>
        </p:nvSpPr>
        <p:spPr>
          <a:xfrm>
            <a:off x="838200" y="5131127"/>
            <a:ext cx="604845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/>
              <a:t>Labun</a:t>
            </a:r>
            <a:r>
              <a:rPr lang="en-US" sz="500" dirty="0"/>
              <a:t>, A., </a:t>
            </a:r>
            <a:r>
              <a:rPr lang="en-US" sz="500" dirty="0" err="1"/>
              <a:t>Wittek</a:t>
            </a:r>
            <a:r>
              <a:rPr lang="en-US" sz="500" dirty="0"/>
              <a:t>, R. (2014). Structural Holes. In: </a:t>
            </a:r>
            <a:r>
              <a:rPr lang="en-US" sz="500" dirty="0" err="1"/>
              <a:t>Alhajj</a:t>
            </a:r>
            <a:r>
              <a:rPr lang="en-US" sz="500" dirty="0"/>
              <a:t>, R., </a:t>
            </a:r>
            <a:r>
              <a:rPr lang="en-US" sz="500" dirty="0" err="1"/>
              <a:t>Rokne</a:t>
            </a:r>
            <a:r>
              <a:rPr lang="en-US" sz="500" dirty="0"/>
              <a:t>, J. (eds) Encyclopedia of Social Network Analysis and Mining. Springer, New York, NY. https://doi-org.proxy2.library.illinois.edu/10.1007/978-1-4614-6170-8_263</a:t>
            </a:r>
          </a:p>
        </p:txBody>
      </p:sp>
    </p:spTree>
    <p:extLst>
      <p:ext uri="{BB962C8B-B14F-4D97-AF65-F5344CB8AC3E}">
        <p14:creationId xmlns:p14="http://schemas.microsoft.com/office/powerpoint/2010/main" val="1957192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659F-DD0E-435F-AA90-7B5B2BC8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strength of weak 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ED574-3054-16D3-5BF1-EC5985571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Granovetter</a:t>
            </a:r>
            <a:r>
              <a:rPr lang="en-US" dirty="0"/>
              <a:t> (1973) proposed the theory that the role of the network (edges) varies.</a:t>
            </a:r>
          </a:p>
          <a:p>
            <a:endParaRPr lang="en-US" dirty="0"/>
          </a:p>
          <a:p>
            <a:r>
              <a:rPr lang="en-US" dirty="0"/>
              <a:t>Strong ties: close, intimate relationships like family, friends, or colleagues with whom there is frequent interaction. </a:t>
            </a:r>
          </a:p>
          <a:p>
            <a:endParaRPr lang="en-US" dirty="0"/>
          </a:p>
          <a:p>
            <a:r>
              <a:rPr lang="en-US" dirty="0"/>
              <a:t>Weak ties: distant connections such as acquaintances or individuals with who there is infrequent interaction.</a:t>
            </a:r>
          </a:p>
        </p:txBody>
      </p:sp>
    </p:spTree>
    <p:extLst>
      <p:ext uri="{BB962C8B-B14F-4D97-AF65-F5344CB8AC3E}">
        <p14:creationId xmlns:p14="http://schemas.microsoft.com/office/powerpoint/2010/main" val="3747521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88CE-D4EA-E824-8B85-33F7F6EB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strength of weak 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614F-08C9-3321-EC82-AFFD3C18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Weak ties can serve as bridges between social groups.</a:t>
            </a:r>
          </a:p>
          <a:p>
            <a:r>
              <a:rPr lang="en-US" dirty="0"/>
              <a:t>Weak ties are crucial in providing information about job opportunities.</a:t>
            </a:r>
          </a:p>
          <a:p>
            <a:r>
              <a:rPr lang="en-US" dirty="0"/>
              <a:t>Weak ties provide access to novel information and diverse perspectives.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D75E9-F45F-BE0F-1A45-0D53A387D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086"/>
            <a:ext cx="4851408" cy="36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7F486-6C3A-37A6-55B3-8B7449CD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0F2F-FB69-7D5E-9F09-825F5AC9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04FE-E2D1-576B-61AC-2DB779F9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Nodes, edges, attributes</a:t>
            </a:r>
          </a:p>
          <a:p>
            <a:r>
              <a:rPr lang="en-US" dirty="0"/>
              <a:t>Directed, undirected (edge-level)</a:t>
            </a:r>
          </a:p>
          <a:p>
            <a:r>
              <a:rPr lang="en-US" dirty="0"/>
              <a:t>Weighted, unweighted (attribute)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6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35CC-5EB5-DD18-5470-73024947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balance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A495-C489-E600-B897-09E54D13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balance theory looks for triads.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F777A-3C14-D96E-4337-5B16F38ED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943952"/>
            <a:ext cx="7772400" cy="28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2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7934-B510-EDA6-9D1E-EDF435A5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balance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56A2-6D74-E1A0-BE61-BC42FA45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enemy of my enemy is my friend.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CE687F-F226-2B71-20D9-D2B326C4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96" y="3155377"/>
            <a:ext cx="9007207" cy="31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1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76F0-FBD3-8D9E-91A4-DFC32710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F93C-F8A4-0BB8-90B1-C49201A8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network analysis metrics?  </a:t>
            </a:r>
          </a:p>
          <a:p>
            <a:pPr lvl="1"/>
            <a:r>
              <a:rPr lang="en-US" dirty="0"/>
              <a:t>Degree centrality (popularity)</a:t>
            </a:r>
          </a:p>
          <a:p>
            <a:pPr lvl="1"/>
            <a:r>
              <a:rPr lang="en-US" dirty="0"/>
              <a:t>Betweenness centrality (shortest path)</a:t>
            </a:r>
          </a:p>
          <a:p>
            <a:pPr lvl="1"/>
            <a:r>
              <a:rPr lang="en-US" dirty="0"/>
              <a:t>Closeness centrality (close)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1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4B87-8B58-23F6-0A77-203CD0AD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38782-2821-5389-371E-3B1BFBC59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Degree centrality quantifies the number of connections a node has within a network.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edges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connected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nodes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Q. What is the degree centrality of each node?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38782-2821-5389-371E-3B1BFBC59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E24F50-2DCB-AAC7-702F-28DCA2BE8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457" y="2581416"/>
            <a:ext cx="2679700" cy="35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2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056B-2D41-9625-024A-6D6CCA96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8DC0-42C9-7BCE-D077-33B9D66E8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67257" cy="4351338"/>
              </a:xfrm>
            </p:spPr>
            <p:txBody>
              <a:bodyPr/>
              <a:lstStyle/>
              <a:p>
                <a:r>
                  <a:rPr lang="en-US" dirty="0"/>
                  <a:t>Degree centrality of each node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8DC0-42C9-7BCE-D077-33B9D66E8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67257" cy="4351338"/>
              </a:xfrm>
              <a:blipFill>
                <a:blip r:embed="rId2"/>
                <a:stretch>
                  <a:fillRect l="-1531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92A2B-741C-050A-8B97-577E7F11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992" y="1825625"/>
            <a:ext cx="2679700" cy="35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8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63F2-C44A-3FBC-8B90-8DDB03E4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C41FD-E7DA-5B17-8CBC-C28C12552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Betweenness centrality quantifies the number </a:t>
                </a:r>
                <a:br>
                  <a:rPr lang="en-US" dirty="0"/>
                </a:br>
                <a:r>
                  <a:rPr lang="en-US" dirty="0"/>
                  <a:t>of times a node functions as a bridge to </a:t>
                </a:r>
                <a:br>
                  <a:rPr lang="en-US" dirty="0"/>
                </a:br>
                <a:r>
                  <a:rPr lang="en-US" dirty="0"/>
                  <a:t>the shortest path between two other nodes.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𝑠h𝑜𝑟𝑡𝑒𝑠𝑡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𝑝𝑎𝑡h𝑠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𝑝𝑎𝑠𝑠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𝑡h𝑟𝑜𝑢𝑔h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𝑠h𝑜𝑟𝑡𝑒𝑠𝑡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𝑝𝑎𝑡h𝑠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Q. What is the betweenness centrality of node B and C?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C41FD-E7DA-5B17-8CBC-C28C12552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DDF194-2F74-31EF-DC40-0C884D0E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522" y="681037"/>
            <a:ext cx="2679700" cy="35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3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D4F0-AB8C-F465-9B10-6F49CFFF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694F743-EAD6-8434-4C41-CE8921000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017427"/>
              </p:ext>
            </p:extLst>
          </p:nvPr>
        </p:nvGraphicFramePr>
        <p:xfrm>
          <a:off x="1505464" y="2544491"/>
          <a:ext cx="56861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84">
                  <a:extLst>
                    <a:ext uri="{9D8B030D-6E8A-4147-A177-3AD203B41FA5}">
                      <a16:colId xmlns:a16="http://schemas.microsoft.com/office/drawing/2014/main" val="826268925"/>
                    </a:ext>
                  </a:extLst>
                </a:gridCol>
                <a:gridCol w="2248930">
                  <a:extLst>
                    <a:ext uri="{9D8B030D-6E8A-4147-A177-3AD203B41FA5}">
                      <a16:colId xmlns:a16="http://schemas.microsoft.com/office/drawing/2014/main" val="4280096306"/>
                    </a:ext>
                  </a:extLst>
                </a:gridCol>
                <a:gridCol w="2384854">
                  <a:extLst>
                    <a:ext uri="{9D8B030D-6E8A-4147-A177-3AD203B41FA5}">
                      <a16:colId xmlns:a16="http://schemas.microsoft.com/office/drawing/2014/main" val="325670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Pairs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Shortest paths thru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Shortest paths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43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5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47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(C,D)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(C,E)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5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(D,E)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48834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CB9AD8B-B918-374F-784B-89BB3AAB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26" y="1842574"/>
            <a:ext cx="2679700" cy="3595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9B3F74-90DA-9B7F-3910-3B6A8D7608D0}"/>
                  </a:ext>
                </a:extLst>
              </p:cNvPr>
              <p:cNvSpPr txBox="1"/>
              <p:nvPr/>
            </p:nvSpPr>
            <p:spPr>
              <a:xfrm>
                <a:off x="2196412" y="5732564"/>
                <a:ext cx="43042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= 1/1+1/1+1/1+1/1=4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9B3F74-90DA-9B7F-3910-3B6A8D760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412" y="5732564"/>
                <a:ext cx="4304271" cy="523220"/>
              </a:xfrm>
              <a:prstGeom prst="rect">
                <a:avLst/>
              </a:prstGeom>
              <a:blipFill>
                <a:blip r:embed="rId3"/>
                <a:stretch>
                  <a:fillRect l="-588" t="-11905" r="-205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06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2E03-FC1A-6861-FBE0-9551D7EB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6DAF8-2EC3-3049-EC5B-16C34A7F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26" y="1842574"/>
            <a:ext cx="2679700" cy="3595547"/>
          </a:xfrm>
          <a:prstGeom prst="rect">
            <a:avLst/>
          </a:prstGeom>
        </p:spPr>
      </p:pic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5946243B-FEA6-2113-93AA-881DD30AAB13}"/>
              </a:ext>
            </a:extLst>
          </p:cNvPr>
          <p:cNvGraphicFramePr>
            <a:graphicFrameLocks/>
          </p:cNvGraphicFramePr>
          <p:nvPr/>
        </p:nvGraphicFramePr>
        <p:xfrm>
          <a:off x="1505464" y="2544491"/>
          <a:ext cx="56861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84">
                  <a:extLst>
                    <a:ext uri="{9D8B030D-6E8A-4147-A177-3AD203B41FA5}">
                      <a16:colId xmlns:a16="http://schemas.microsoft.com/office/drawing/2014/main" val="826268925"/>
                    </a:ext>
                  </a:extLst>
                </a:gridCol>
                <a:gridCol w="2248930">
                  <a:extLst>
                    <a:ext uri="{9D8B030D-6E8A-4147-A177-3AD203B41FA5}">
                      <a16:colId xmlns:a16="http://schemas.microsoft.com/office/drawing/2014/main" val="4280096306"/>
                    </a:ext>
                  </a:extLst>
                </a:gridCol>
                <a:gridCol w="2384854">
                  <a:extLst>
                    <a:ext uri="{9D8B030D-6E8A-4147-A177-3AD203B41FA5}">
                      <a16:colId xmlns:a16="http://schemas.microsoft.com/office/drawing/2014/main" val="325670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Pairs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Shortest paths thru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Shortest paths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43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5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47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(B,D)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(B,E)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5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(D,E)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4883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501201-AAAE-3D98-BCE7-AB0019949343}"/>
                  </a:ext>
                </a:extLst>
              </p:cNvPr>
              <p:cNvSpPr txBox="1"/>
              <p:nvPr/>
            </p:nvSpPr>
            <p:spPr>
              <a:xfrm>
                <a:off x="3494387" y="5732564"/>
                <a:ext cx="17083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=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501201-AAAE-3D98-BCE7-AB001994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87" y="5732564"/>
                <a:ext cx="1708321" cy="523220"/>
              </a:xfrm>
              <a:prstGeom prst="rect">
                <a:avLst/>
              </a:prstGeom>
              <a:blipFill>
                <a:blip r:embed="rId3"/>
                <a:stretch>
                  <a:fillRect l="-2222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19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1607</Words>
  <Application>Microsoft Macintosh PowerPoint</Application>
  <PresentationFormat>Widescreen</PresentationFormat>
  <Paragraphs>254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Georgia</vt:lpstr>
      <vt:lpstr>Office Theme</vt:lpstr>
      <vt:lpstr>Social Network Analysis IS 324</vt:lpstr>
      <vt:lpstr>Assignment 1 is due Feb 8th</vt:lpstr>
      <vt:lpstr>Recap</vt:lpstr>
      <vt:lpstr>Metrics in network analysis</vt:lpstr>
      <vt:lpstr>Metrics in network analysis</vt:lpstr>
      <vt:lpstr>Metrics in network analysis</vt:lpstr>
      <vt:lpstr>Metrics in network analysis</vt:lpstr>
      <vt:lpstr>Metrics in network analysis</vt:lpstr>
      <vt:lpstr>Metrics in network analysis</vt:lpstr>
      <vt:lpstr>Metrics in network analysis</vt:lpstr>
      <vt:lpstr>Metrics in network analysis</vt:lpstr>
      <vt:lpstr>Metrics in network analysis</vt:lpstr>
      <vt:lpstr>Metrics in network analysis</vt:lpstr>
      <vt:lpstr>Recap</vt:lpstr>
      <vt:lpstr>Degree centrality</vt:lpstr>
      <vt:lpstr>Betweenness centrality</vt:lpstr>
      <vt:lpstr>Closeness centrality</vt:lpstr>
      <vt:lpstr>Social network theory</vt:lpstr>
      <vt:lpstr>Homophily</vt:lpstr>
      <vt:lpstr>Homophily</vt:lpstr>
      <vt:lpstr>Polarization on social media</vt:lpstr>
      <vt:lpstr>Echo chamber</vt:lpstr>
      <vt:lpstr>Homophily metrics</vt:lpstr>
      <vt:lpstr>Reciprocity</vt:lpstr>
      <vt:lpstr>Reciprocity metrics</vt:lpstr>
      <vt:lpstr>Structural hole</vt:lpstr>
      <vt:lpstr>Structural hole  </vt:lpstr>
      <vt:lpstr>The strength of weak ties</vt:lpstr>
      <vt:lpstr>The strength of weak ties</vt:lpstr>
      <vt:lpstr>Structural balance theory</vt:lpstr>
      <vt:lpstr>Structural balance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IS 324</dc:title>
  <dc:creator>Park, Jay</dc:creator>
  <cp:lastModifiedBy>Park, Jay</cp:lastModifiedBy>
  <cp:revision>44</cp:revision>
  <dcterms:created xsi:type="dcterms:W3CDTF">2024-01-21T00:42:36Z</dcterms:created>
  <dcterms:modified xsi:type="dcterms:W3CDTF">2024-01-25T14:03:31Z</dcterms:modified>
</cp:coreProperties>
</file>