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4EAA2-A738-44DB-967B-3AC3D040611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E178B-7EA0-4A94-A84E-AF21AA9D1A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3368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E178B-7EA0-4A94-A84E-AF21AA9D1ACD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86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401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514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4396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927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1346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66419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8420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6894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665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48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336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66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841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78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3548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148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2096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C63505-600F-44F3-B5A8-4528422069B7}" type="datetimeFigureOut">
              <a:rPr lang="en-PK" smtClean="0"/>
              <a:t>17/09/2023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F894A7-64A9-49A8-8179-67FA954B0A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8551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879A-BB66-6221-4C19-DA7E1BEB0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FECF7-6386-3567-CD74-C4F9DF8DE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144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9D8A-0C5A-1984-BE14-DAC38403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# 1 Variables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907591-1085-56AA-2569-4801F2D68FC7}"/>
              </a:ext>
            </a:extLst>
          </p:cNvPr>
          <p:cNvSpPr/>
          <p:nvPr/>
        </p:nvSpPr>
        <p:spPr>
          <a:xfrm>
            <a:off x="2348345" y="2587336"/>
            <a:ext cx="7491846" cy="1776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7BDD35-B304-0150-DB78-DCF249C0D1DB}"/>
              </a:ext>
            </a:extLst>
          </p:cNvPr>
          <p:cNvCxnSpPr/>
          <p:nvPr/>
        </p:nvCxnSpPr>
        <p:spPr>
          <a:xfrm>
            <a:off x="3574473" y="2587336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9DB170-9802-2A42-FF30-A74A907DC692}"/>
              </a:ext>
            </a:extLst>
          </p:cNvPr>
          <p:cNvCxnSpPr/>
          <p:nvPr/>
        </p:nvCxnSpPr>
        <p:spPr>
          <a:xfrm>
            <a:off x="4949536" y="2597727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006B9-8C48-A7BC-7C45-ABDF87871E18}"/>
              </a:ext>
            </a:extLst>
          </p:cNvPr>
          <p:cNvCxnSpPr/>
          <p:nvPr/>
        </p:nvCxnSpPr>
        <p:spPr>
          <a:xfrm>
            <a:off x="6334991" y="2597727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B1DE10-8202-5971-3BE3-7086900F61A6}"/>
              </a:ext>
            </a:extLst>
          </p:cNvPr>
          <p:cNvCxnSpPr/>
          <p:nvPr/>
        </p:nvCxnSpPr>
        <p:spPr>
          <a:xfrm>
            <a:off x="7665029" y="2597727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143192-C8C1-7410-B582-2380297B2512}"/>
              </a:ext>
            </a:extLst>
          </p:cNvPr>
          <p:cNvCxnSpPr/>
          <p:nvPr/>
        </p:nvCxnSpPr>
        <p:spPr>
          <a:xfrm>
            <a:off x="8797636" y="2597727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253366-9A87-C06E-EC55-590B77A09195}"/>
              </a:ext>
            </a:extLst>
          </p:cNvPr>
          <p:cNvSpPr txBox="1"/>
          <p:nvPr/>
        </p:nvSpPr>
        <p:spPr>
          <a:xfrm>
            <a:off x="2088573" y="2015836"/>
            <a:ext cx="78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0x00   		0x01		0x02		0x03		0x04 	0x05                     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4482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FF71DF-227D-C361-BB8A-7F92455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# 1 Variables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86D30-EE9F-F834-6F04-41C2C9B30D62}"/>
              </a:ext>
            </a:extLst>
          </p:cNvPr>
          <p:cNvSpPr/>
          <p:nvPr/>
        </p:nvSpPr>
        <p:spPr>
          <a:xfrm>
            <a:off x="2348345" y="2587336"/>
            <a:ext cx="7491846" cy="1776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BEB3DE-0204-ABCC-866A-7F2A12D49E88}"/>
              </a:ext>
            </a:extLst>
          </p:cNvPr>
          <p:cNvCxnSpPr/>
          <p:nvPr/>
        </p:nvCxnSpPr>
        <p:spPr>
          <a:xfrm>
            <a:off x="3574473" y="2587336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439CD9-6956-4246-5F9B-3BE06001742C}"/>
              </a:ext>
            </a:extLst>
          </p:cNvPr>
          <p:cNvCxnSpPr/>
          <p:nvPr/>
        </p:nvCxnSpPr>
        <p:spPr>
          <a:xfrm>
            <a:off x="4949536" y="2597727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B24CF4-24FF-F7C3-9659-2AE5DD47F0A7}"/>
              </a:ext>
            </a:extLst>
          </p:cNvPr>
          <p:cNvCxnSpPr/>
          <p:nvPr/>
        </p:nvCxnSpPr>
        <p:spPr>
          <a:xfrm>
            <a:off x="6334991" y="2597727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E9DAA5-E2B9-B3E8-285B-35A53CE467A4}"/>
              </a:ext>
            </a:extLst>
          </p:cNvPr>
          <p:cNvCxnSpPr/>
          <p:nvPr/>
        </p:nvCxnSpPr>
        <p:spPr>
          <a:xfrm>
            <a:off x="7665029" y="2597727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5CEE5F-23D1-44CD-E87D-988D54CAEDA2}"/>
              </a:ext>
            </a:extLst>
          </p:cNvPr>
          <p:cNvCxnSpPr/>
          <p:nvPr/>
        </p:nvCxnSpPr>
        <p:spPr>
          <a:xfrm>
            <a:off x="8797636" y="2597727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799004-9E0D-5FE8-D157-2EB62B2EE814}"/>
              </a:ext>
            </a:extLst>
          </p:cNvPr>
          <p:cNvSpPr txBox="1"/>
          <p:nvPr/>
        </p:nvSpPr>
        <p:spPr>
          <a:xfrm>
            <a:off x="2088573" y="2015836"/>
            <a:ext cx="78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0x00   		0x01		0x02		0x03		0x04 	0x05                      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1C68A-9BB5-59A2-2307-CDCF25BBF254}"/>
              </a:ext>
            </a:extLst>
          </p:cNvPr>
          <p:cNvSpPr txBox="1"/>
          <p:nvPr/>
        </p:nvSpPr>
        <p:spPr>
          <a:xfrm>
            <a:off x="1236518" y="4987636"/>
            <a:ext cx="328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 = 100</a:t>
            </a:r>
            <a:endParaRPr lang="en-P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3BDF48-0B6C-92CF-C3F5-65D4F73EBDC6}"/>
              </a:ext>
            </a:extLst>
          </p:cNvPr>
          <p:cNvCxnSpPr>
            <a:endCxn id="5" idx="1"/>
          </p:cNvCxnSpPr>
          <p:nvPr/>
        </p:nvCxnSpPr>
        <p:spPr>
          <a:xfrm flipV="1">
            <a:off x="1444336" y="3475759"/>
            <a:ext cx="904009" cy="151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1DB702-899E-96FD-A23E-410291551C22}"/>
              </a:ext>
            </a:extLst>
          </p:cNvPr>
          <p:cNvSpPr txBox="1"/>
          <p:nvPr/>
        </p:nvSpPr>
        <p:spPr>
          <a:xfrm>
            <a:off x="2576945" y="3314700"/>
            <a:ext cx="67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0419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9431DB-CDF6-891E-AA38-6BB1FB8D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# 1 Variables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D75C1-1E32-FCB2-02EB-310303BEA2E3}"/>
              </a:ext>
            </a:extLst>
          </p:cNvPr>
          <p:cNvSpPr/>
          <p:nvPr/>
        </p:nvSpPr>
        <p:spPr>
          <a:xfrm>
            <a:off x="2348345" y="2587336"/>
            <a:ext cx="7491846" cy="1776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71A8CA-6917-A95B-DA35-65A47B82FF1D}"/>
              </a:ext>
            </a:extLst>
          </p:cNvPr>
          <p:cNvCxnSpPr/>
          <p:nvPr/>
        </p:nvCxnSpPr>
        <p:spPr>
          <a:xfrm>
            <a:off x="3574473" y="2587336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C4EF8F-F0A3-82C9-6927-438FFBB2843B}"/>
              </a:ext>
            </a:extLst>
          </p:cNvPr>
          <p:cNvCxnSpPr/>
          <p:nvPr/>
        </p:nvCxnSpPr>
        <p:spPr>
          <a:xfrm>
            <a:off x="4949536" y="2597727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DAEE8B-169F-041D-B989-A26DF0E3441F}"/>
              </a:ext>
            </a:extLst>
          </p:cNvPr>
          <p:cNvCxnSpPr/>
          <p:nvPr/>
        </p:nvCxnSpPr>
        <p:spPr>
          <a:xfrm>
            <a:off x="6334991" y="2597727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B66899-9DE9-8E68-DB93-801D6315A028}"/>
              </a:ext>
            </a:extLst>
          </p:cNvPr>
          <p:cNvCxnSpPr/>
          <p:nvPr/>
        </p:nvCxnSpPr>
        <p:spPr>
          <a:xfrm>
            <a:off x="7665029" y="2597727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0E4708-263A-4AF1-2CA4-88CD879DE842}"/>
              </a:ext>
            </a:extLst>
          </p:cNvPr>
          <p:cNvCxnSpPr/>
          <p:nvPr/>
        </p:nvCxnSpPr>
        <p:spPr>
          <a:xfrm>
            <a:off x="8797636" y="2597727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4E6D45-604B-AA41-AC3B-2DB20B1C0DE2}"/>
              </a:ext>
            </a:extLst>
          </p:cNvPr>
          <p:cNvSpPr txBox="1"/>
          <p:nvPr/>
        </p:nvSpPr>
        <p:spPr>
          <a:xfrm>
            <a:off x="2088573" y="2015836"/>
            <a:ext cx="78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0x00   		0x01		0x02		0x03		0x04 	0x05                      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37EEA-7564-6991-2D0F-6C561A822848}"/>
              </a:ext>
            </a:extLst>
          </p:cNvPr>
          <p:cNvSpPr txBox="1"/>
          <p:nvPr/>
        </p:nvSpPr>
        <p:spPr>
          <a:xfrm>
            <a:off x="1236518" y="4987636"/>
            <a:ext cx="328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 = 100</a:t>
            </a:r>
          </a:p>
          <a:p>
            <a:r>
              <a:rPr lang="en-US" dirty="0"/>
              <a:t> a=“Hello Python”</a:t>
            </a:r>
            <a:endParaRPr lang="en-PK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9DB681-2114-DF7C-A114-A0EEA5DD1918}"/>
              </a:ext>
            </a:extLst>
          </p:cNvPr>
          <p:cNvCxnSpPr>
            <a:endCxn id="5" idx="1"/>
          </p:cNvCxnSpPr>
          <p:nvPr/>
        </p:nvCxnSpPr>
        <p:spPr>
          <a:xfrm flipV="1">
            <a:off x="1444336" y="3475759"/>
            <a:ext cx="904009" cy="151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5560D5-97A6-B3B6-B010-9988634086D5}"/>
              </a:ext>
            </a:extLst>
          </p:cNvPr>
          <p:cNvSpPr txBox="1"/>
          <p:nvPr/>
        </p:nvSpPr>
        <p:spPr>
          <a:xfrm>
            <a:off x="2576945" y="3314700"/>
            <a:ext cx="67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6550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16643E-84B6-3955-DEA1-F4AF0384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# 1 Variables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ECFF04-0B2E-ED65-DC06-39F8A5144E76}"/>
              </a:ext>
            </a:extLst>
          </p:cNvPr>
          <p:cNvSpPr/>
          <p:nvPr/>
        </p:nvSpPr>
        <p:spPr>
          <a:xfrm>
            <a:off x="2348345" y="2587336"/>
            <a:ext cx="7491846" cy="1776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28AE75-850E-6ACC-7E0C-01F4B2EF9B9F}"/>
              </a:ext>
            </a:extLst>
          </p:cNvPr>
          <p:cNvCxnSpPr/>
          <p:nvPr/>
        </p:nvCxnSpPr>
        <p:spPr>
          <a:xfrm>
            <a:off x="3574473" y="2587336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9D361A-D0F9-8F2B-9C60-155CD532C922}"/>
              </a:ext>
            </a:extLst>
          </p:cNvPr>
          <p:cNvCxnSpPr/>
          <p:nvPr/>
        </p:nvCxnSpPr>
        <p:spPr>
          <a:xfrm>
            <a:off x="4949536" y="2597727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2A397D-8E1B-AB1C-2514-7EAE6CCACF47}"/>
              </a:ext>
            </a:extLst>
          </p:cNvPr>
          <p:cNvCxnSpPr/>
          <p:nvPr/>
        </p:nvCxnSpPr>
        <p:spPr>
          <a:xfrm>
            <a:off x="6334991" y="2597727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AF9172-2842-A840-F4A1-84DF87B51A32}"/>
              </a:ext>
            </a:extLst>
          </p:cNvPr>
          <p:cNvCxnSpPr/>
          <p:nvPr/>
        </p:nvCxnSpPr>
        <p:spPr>
          <a:xfrm>
            <a:off x="7665029" y="2597727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4B6BC0-C20B-1881-7E69-C7B23C909113}"/>
              </a:ext>
            </a:extLst>
          </p:cNvPr>
          <p:cNvCxnSpPr/>
          <p:nvPr/>
        </p:nvCxnSpPr>
        <p:spPr>
          <a:xfrm>
            <a:off x="8797636" y="2597727"/>
            <a:ext cx="0" cy="177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2D413B-6FE3-E7A1-33F9-8654B7C6A260}"/>
              </a:ext>
            </a:extLst>
          </p:cNvPr>
          <p:cNvSpPr txBox="1"/>
          <p:nvPr/>
        </p:nvSpPr>
        <p:spPr>
          <a:xfrm>
            <a:off x="2088573" y="2015836"/>
            <a:ext cx="78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0x00   		0x01		0x02		0x03		0x04 	0x05                      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01AAC-B5A8-0823-C649-987B2A8861D8}"/>
              </a:ext>
            </a:extLst>
          </p:cNvPr>
          <p:cNvSpPr txBox="1"/>
          <p:nvPr/>
        </p:nvSpPr>
        <p:spPr>
          <a:xfrm>
            <a:off x="1236518" y="4987636"/>
            <a:ext cx="328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 = 100</a:t>
            </a:r>
          </a:p>
          <a:p>
            <a:r>
              <a:rPr lang="en-US" dirty="0"/>
              <a:t>a=“Hello Python”</a:t>
            </a:r>
            <a:endParaRPr lang="en-PK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89D9F4-03C9-DA35-8D82-305A269C13CC}"/>
              </a:ext>
            </a:extLst>
          </p:cNvPr>
          <p:cNvCxnSpPr>
            <a:endCxn id="5" idx="1"/>
          </p:cNvCxnSpPr>
          <p:nvPr/>
        </p:nvCxnSpPr>
        <p:spPr>
          <a:xfrm flipV="1">
            <a:off x="1444336" y="3475759"/>
            <a:ext cx="904009" cy="151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2787D2-46F0-17F5-DAFB-F6FCBBAAABDB}"/>
              </a:ext>
            </a:extLst>
          </p:cNvPr>
          <p:cNvSpPr txBox="1"/>
          <p:nvPr/>
        </p:nvSpPr>
        <p:spPr>
          <a:xfrm>
            <a:off x="2571750" y="2885985"/>
            <a:ext cx="90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Python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6118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1FD0-D41A-31F3-66B8-3AB0D391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Lec#2 Data Types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D9D0-0C30-19AF-3533-76821D6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Boolean</a:t>
            </a:r>
          </a:p>
          <a:p>
            <a:pPr marL="36900" indent="0">
              <a:buNone/>
            </a:pP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0913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5043-2642-6FB5-B6E9-5067D7E4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Lec#2 Data Types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25B9-6487-5A15-E2AE-AEFA6FF0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types of numbers in python:</a:t>
            </a:r>
          </a:p>
          <a:p>
            <a:r>
              <a:rPr lang="en-US" dirty="0"/>
              <a:t>Integers (-infinity -&gt; +infinity)   -245,1,322,0….</a:t>
            </a:r>
          </a:p>
          <a:p>
            <a:r>
              <a:rPr lang="en-US" dirty="0"/>
              <a:t>Float values (Decimal points)     3.17,4.15</a:t>
            </a:r>
          </a:p>
        </p:txBody>
      </p:sp>
    </p:spTree>
    <p:extLst>
      <p:ext uri="{BB962C8B-B14F-4D97-AF65-F5344CB8AC3E}">
        <p14:creationId xmlns:p14="http://schemas.microsoft.com/office/powerpoint/2010/main" val="24599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17C9-B4C7-26CE-295C-3B132940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Lec#2 Data Types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A4D5-B7F7-A7D2-3C76-68ADF1F8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in python can contain any alphanumeric values with special characters.</a:t>
            </a:r>
          </a:p>
          <a:p>
            <a:r>
              <a:rPr lang="en-US" dirty="0"/>
              <a:t>a=“hello123!”;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3755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D1D4-3FEE-9C4F-0CB4-EE5C0280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Lec#2 Data Types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07F9-91B1-661C-8840-9024BEAD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are either True or False</a:t>
            </a:r>
          </a:p>
          <a:p>
            <a:r>
              <a:rPr lang="en-US" dirty="0" err="1"/>
              <a:t>isConnected</a:t>
            </a:r>
            <a:r>
              <a:rPr lang="en-US" dirty="0"/>
              <a:t>= True</a:t>
            </a:r>
          </a:p>
          <a:p>
            <a:r>
              <a:rPr lang="en-US" dirty="0" err="1"/>
              <a:t>isConnected</a:t>
            </a:r>
            <a:r>
              <a:rPr lang="en-US" dirty="0"/>
              <a:t>=False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4939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85B2-2807-DF21-B2CE-ECAA6184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# 2 Arithmetic Operators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9967-A6D9-EF67-5B26-8D6EC571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57960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Arithmetic Operators perform Arithmetic Operations like Division, Addition, Subtraction or Multiplication on Operands.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                 </a:t>
            </a:r>
            <a:r>
              <a:rPr lang="en-US" sz="4000" dirty="0"/>
              <a:t>a=100 							b=100</a:t>
            </a:r>
          </a:p>
          <a:p>
            <a:pPr marL="36900" indent="0">
              <a:buNone/>
            </a:pPr>
            <a:r>
              <a:rPr lang="en-US" sz="4000" dirty="0"/>
              <a:t>    					  c = a + b</a:t>
            </a:r>
            <a:endParaRPr lang="en-P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59FD45-882A-03C8-F047-1D1498F4470E}"/>
              </a:ext>
            </a:extLst>
          </p:cNvPr>
          <p:cNvCxnSpPr>
            <a:cxnSpLocks/>
          </p:cNvCxnSpPr>
          <p:nvPr/>
        </p:nvCxnSpPr>
        <p:spPr>
          <a:xfrm flipH="1">
            <a:off x="5663045" y="4764231"/>
            <a:ext cx="297873" cy="87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56FD32-30DC-B084-A895-EEB70295DE95}"/>
              </a:ext>
            </a:extLst>
          </p:cNvPr>
          <p:cNvCxnSpPr/>
          <p:nvPr/>
        </p:nvCxnSpPr>
        <p:spPr>
          <a:xfrm>
            <a:off x="4956464" y="4852555"/>
            <a:ext cx="633845" cy="7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38D3D8-4BF1-06FD-5DED-E44AD77FA0FC}"/>
              </a:ext>
            </a:extLst>
          </p:cNvPr>
          <p:cNvSpPr txBox="1"/>
          <p:nvPr/>
        </p:nvSpPr>
        <p:spPr>
          <a:xfrm>
            <a:off x="5081155" y="5791200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Operands</a:t>
            </a:r>
            <a:endParaRPr lang="en-PK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D3273-6471-0AF7-0ED7-92E92BED99D9}"/>
              </a:ext>
            </a:extLst>
          </p:cNvPr>
          <p:cNvCxnSpPr/>
          <p:nvPr/>
        </p:nvCxnSpPr>
        <p:spPr>
          <a:xfrm flipV="1">
            <a:off x="5351318" y="3647209"/>
            <a:ext cx="0" cy="69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0612A3-9A13-74B7-78FE-A4E3AF388089}"/>
              </a:ext>
            </a:extLst>
          </p:cNvPr>
          <p:cNvSpPr txBox="1"/>
          <p:nvPr/>
        </p:nvSpPr>
        <p:spPr>
          <a:xfrm>
            <a:off x="4727863" y="3107836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</a:t>
            </a:r>
            <a:endParaRPr lang="en-PK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6D431-2569-9D95-88C7-E5EE82E99BEA}"/>
              </a:ext>
            </a:extLst>
          </p:cNvPr>
          <p:cNvCxnSpPr/>
          <p:nvPr/>
        </p:nvCxnSpPr>
        <p:spPr>
          <a:xfrm flipH="1">
            <a:off x="3397827" y="4852555"/>
            <a:ext cx="561109" cy="35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C4C881-7EDE-6558-B0B8-F45CD5E09992}"/>
              </a:ext>
            </a:extLst>
          </p:cNvPr>
          <p:cNvSpPr txBox="1"/>
          <p:nvPr/>
        </p:nvSpPr>
        <p:spPr>
          <a:xfrm>
            <a:off x="2654575" y="5330536"/>
            <a:ext cx="112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  <a:endParaRPr lang="en-PK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E6CC7A-7EF4-763C-CFFD-A2F2C1E46E4D}"/>
              </a:ext>
            </a:extLst>
          </p:cNvPr>
          <p:cNvCxnSpPr>
            <a:cxnSpLocks/>
          </p:cNvCxnSpPr>
          <p:nvPr/>
        </p:nvCxnSpPr>
        <p:spPr>
          <a:xfrm flipH="1">
            <a:off x="4218709" y="4764231"/>
            <a:ext cx="249382" cy="130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5F1C04-A666-046C-1EE4-A647F5FC1703}"/>
              </a:ext>
            </a:extLst>
          </p:cNvPr>
          <p:cNvSpPr txBox="1"/>
          <p:nvPr/>
        </p:nvSpPr>
        <p:spPr>
          <a:xfrm>
            <a:off x="3678381" y="6106098"/>
            <a:ext cx="191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Operator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0699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1BFF-5E36-8231-33AC-E5FF1D73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#2 </a:t>
            </a:r>
            <a:r>
              <a:rPr lang="en-US" dirty="0" err="1"/>
              <a:t>Assigment</a:t>
            </a:r>
            <a:r>
              <a:rPr lang="en-US" dirty="0"/>
              <a:t> Operators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294F-1A43-6BB2-0E1C-8E39FE4F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Assignment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								</a:t>
            </a:r>
            <a:r>
              <a:rPr lang="en-US" sz="3600" b="1" dirty="0"/>
              <a:t>a=10</a:t>
            </a:r>
          </a:p>
          <a:p>
            <a:pPr marL="36900" indent="0">
              <a:buNone/>
            </a:pPr>
            <a:r>
              <a:rPr lang="en-US" sz="3600" b="1" dirty="0"/>
              <a:t>								a=10+5</a:t>
            </a:r>
          </a:p>
          <a:p>
            <a:pPr marL="36900" indent="0">
              <a:buNone/>
            </a:pPr>
            <a:r>
              <a:rPr lang="en-US" sz="3600" b="1" dirty="0"/>
              <a:t>                                </a:t>
            </a:r>
            <a:r>
              <a:rPr lang="en-US" sz="3600" b="1" dirty="0">
                <a:solidFill>
                  <a:schemeClr val="tx1"/>
                </a:solidFill>
              </a:rPr>
              <a:t>a </a:t>
            </a:r>
            <a:r>
              <a:rPr lang="en-US" sz="3600" b="1" dirty="0">
                <a:solidFill>
                  <a:srgbClr val="FF0000"/>
                </a:solidFill>
              </a:rPr>
              <a:t>+= </a:t>
            </a:r>
            <a:r>
              <a:rPr lang="en-US" sz="3600" b="1" dirty="0">
                <a:solidFill>
                  <a:schemeClr val="tx1"/>
                </a:solidFill>
              </a:rPr>
              <a:t>5   + -&gt; add 5</a:t>
            </a:r>
          </a:p>
          <a:p>
            <a:pPr marL="3690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                                               = -&gt; assign it to 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1369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A4EE-9835-AE52-F4C1-F3AC7EB6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4F62-BCE1-6B33-E31A-3A8364969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Python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 is a very popular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general-purpose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Interpreted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interactive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high-level programming language.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19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3DF4-3D5B-7A82-AE12-463D5987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#2 Comparison Operators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A228-BBF3-58AB-E9DE-FC8628F5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Comparison Operators compares two values and give us either True or False</a:t>
            </a:r>
          </a:p>
          <a:p>
            <a:r>
              <a:rPr lang="en-US" dirty="0"/>
              <a:t>Greater than  &gt; </a:t>
            </a:r>
          </a:p>
          <a:p>
            <a:r>
              <a:rPr lang="en-US" dirty="0"/>
              <a:t>Lesser than &lt;</a:t>
            </a:r>
          </a:p>
          <a:p>
            <a:r>
              <a:rPr lang="en-US" dirty="0"/>
              <a:t>Equal to ==</a:t>
            </a:r>
          </a:p>
          <a:p>
            <a:r>
              <a:rPr lang="en-US" dirty="0"/>
              <a:t>Not Equal to !=</a:t>
            </a:r>
          </a:p>
          <a:p>
            <a:r>
              <a:rPr lang="en-US" dirty="0"/>
              <a:t>Greater than or equal to  &gt;=</a:t>
            </a:r>
          </a:p>
          <a:p>
            <a:r>
              <a:rPr lang="en-US" dirty="0"/>
              <a:t>Less than or equal to &lt;=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1983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707F-EEC1-504E-B70F-E91D82DA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#2 Comparison Operators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9B13-6A76-1C69-82D6-921605F9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					</a:t>
            </a:r>
            <a:r>
              <a:rPr lang="en-US" sz="3600" b="1" dirty="0"/>
              <a:t>10 &gt; 5     </a:t>
            </a:r>
            <a:r>
              <a:rPr lang="en-US" sz="3600" b="1" dirty="0">
                <a:solidFill>
                  <a:srgbClr val="FF0000"/>
                </a:solidFill>
              </a:rPr>
              <a:t>True</a:t>
            </a:r>
          </a:p>
          <a:p>
            <a:pPr marL="3690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                   </a:t>
            </a:r>
            <a:r>
              <a:rPr lang="en-US" sz="3600" b="1" dirty="0">
                <a:solidFill>
                  <a:schemeClr val="tx1"/>
                </a:solidFill>
              </a:rPr>
              <a:t>250 &lt; 9   </a:t>
            </a:r>
            <a:r>
              <a:rPr lang="en-US" sz="3600" b="1" dirty="0">
                <a:solidFill>
                  <a:srgbClr val="FF0000"/>
                </a:solidFill>
              </a:rPr>
              <a:t>False</a:t>
            </a:r>
          </a:p>
          <a:p>
            <a:pPr marL="3690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					</a:t>
            </a:r>
            <a:r>
              <a:rPr lang="en-US" sz="3600" b="1" dirty="0">
                <a:solidFill>
                  <a:schemeClr val="tx1"/>
                </a:solidFill>
              </a:rPr>
              <a:t>13 == 13 </a:t>
            </a:r>
            <a:r>
              <a:rPr lang="en-US" sz="3600" b="1" dirty="0">
                <a:solidFill>
                  <a:srgbClr val="FF0000"/>
                </a:solidFill>
              </a:rPr>
              <a:t>True</a:t>
            </a:r>
          </a:p>
          <a:p>
            <a:pPr marL="3690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                   </a:t>
            </a:r>
            <a:r>
              <a:rPr lang="en-US" sz="3600" b="1" dirty="0">
                <a:solidFill>
                  <a:schemeClr val="tx1"/>
                </a:solidFill>
              </a:rPr>
              <a:t>13 != 13  </a:t>
            </a:r>
            <a:r>
              <a:rPr lang="en-US" sz="3600" b="1" dirty="0">
                <a:solidFill>
                  <a:srgbClr val="FF0000"/>
                </a:solidFill>
              </a:rPr>
              <a:t>False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15225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C1D5-9B27-FB08-C478-B3F7F927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# 2 Logical Operators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0038-6764-442E-334C-CC82A391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&amp;&amp; , ||  and !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9041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97A6-985D-C679-4B1A-E3C4DC3C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# 2 Logical Operators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230C-9A86-3135-3826-A4670E37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(&amp;&amp;), OR (||) are logical operators that are used to combine two conditions.</a:t>
            </a:r>
          </a:p>
          <a:p>
            <a:r>
              <a:rPr lang="en-US" dirty="0"/>
              <a:t>&amp;&amp; gives use true if both conditions are true then it gives us true.</a:t>
            </a:r>
          </a:p>
          <a:p>
            <a:r>
              <a:rPr lang="en-US" dirty="0"/>
              <a:t>|| gives us true if any one of them are true.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                              </a:t>
            </a:r>
            <a:r>
              <a:rPr lang="en-US" b="1" dirty="0"/>
              <a:t>10 &gt; 2  &amp;&amp;  10&lt;15  True</a:t>
            </a:r>
          </a:p>
          <a:p>
            <a:pPr marL="36900" indent="0">
              <a:buNone/>
            </a:pPr>
            <a:r>
              <a:rPr lang="en-US" b="1" dirty="0"/>
              <a:t>  				  </a:t>
            </a:r>
          </a:p>
          <a:p>
            <a:pPr marL="36900" indent="0">
              <a:buNone/>
            </a:pPr>
            <a:r>
              <a:rPr lang="en-US" b="1" dirty="0"/>
              <a:t>				   10&gt;2    &amp;&amp; 10 &gt;15  False</a:t>
            </a:r>
          </a:p>
          <a:p>
            <a:pPr marL="36900" indent="0">
              <a:buNone/>
            </a:pPr>
            <a:r>
              <a:rPr lang="en-US" b="1" dirty="0"/>
              <a:t>                               </a:t>
            </a:r>
          </a:p>
          <a:p>
            <a:pPr marL="36900" indent="0">
              <a:buNone/>
            </a:pPr>
            <a:r>
              <a:rPr lang="en-US" b="1" dirty="0"/>
              <a:t>                                10&gt;2     || 10&gt;15   True     		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74753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5A0F-00DD-5BD8-75D9-75092A78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# 2 Logical Operators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7B9D-5362-FC2F-62B5-0854A0F4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(!) Operator reciprocate Boolean values.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						10&gt;2    True</a:t>
            </a:r>
          </a:p>
          <a:p>
            <a:pPr marL="36900" indent="0">
              <a:buNone/>
            </a:pPr>
            <a:r>
              <a:rPr lang="en-US" dirty="0"/>
              <a:t>                                           !(10&gt;2)  False</a:t>
            </a:r>
          </a:p>
        </p:txBody>
      </p:sp>
    </p:spTree>
    <p:extLst>
      <p:ext uri="{BB962C8B-B14F-4D97-AF65-F5344CB8AC3E}">
        <p14:creationId xmlns:p14="http://schemas.microsoft.com/office/powerpoint/2010/main" val="2994955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B79A-28B4-1841-0373-43B60A46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# 3  Decision Making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CCCE-48CA-1725-9864-38B88531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860964" cy="4058751"/>
          </a:xfrm>
        </p:spPr>
        <p:txBody>
          <a:bodyPr/>
          <a:lstStyle/>
          <a:p>
            <a:r>
              <a:rPr lang="en-US" dirty="0"/>
              <a:t>How we make decision in daily life?</a:t>
            </a:r>
          </a:p>
          <a:p>
            <a:pPr marL="3690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9387E3-2B3A-5FEC-5D9D-957E395268D6}"/>
              </a:ext>
            </a:extLst>
          </p:cNvPr>
          <p:cNvSpPr/>
          <p:nvPr/>
        </p:nvSpPr>
        <p:spPr>
          <a:xfrm>
            <a:off x="417241" y="2431787"/>
            <a:ext cx="3811860" cy="243147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6900" indent="0">
              <a:buNone/>
            </a:pPr>
            <a:r>
              <a:rPr lang="en-US" dirty="0">
                <a:solidFill>
                  <a:srgbClr val="FF0000"/>
                </a:solidFill>
              </a:rPr>
              <a:t> If </a:t>
            </a:r>
            <a:r>
              <a:rPr lang="en-US" dirty="0"/>
              <a:t> “I get up early at 6 00 AM”,</a:t>
            </a:r>
          </a:p>
          <a:p>
            <a:pPr marL="3690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 “ I will go for a walk”</a:t>
            </a:r>
          </a:p>
          <a:p>
            <a:pPr marL="36900" indent="0">
              <a:buNone/>
            </a:pPr>
            <a:r>
              <a:rPr lang="en-US" dirty="0"/>
              <a:t>                       </a:t>
            </a:r>
          </a:p>
          <a:p>
            <a:pPr marL="36900" indent="0">
              <a:buNone/>
            </a:pPr>
            <a:r>
              <a:rPr lang="en-US" dirty="0">
                <a:solidFill>
                  <a:srgbClr val="FF0000"/>
                </a:solidFill>
              </a:rPr>
              <a:t>   else</a:t>
            </a:r>
            <a:r>
              <a:rPr lang="en-US" dirty="0"/>
              <a:t>	“I will do 100 sit ups”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480C2-E2BB-7054-AFCE-ED96F2E9F67B}"/>
              </a:ext>
            </a:extLst>
          </p:cNvPr>
          <p:cNvSpPr/>
          <p:nvPr/>
        </p:nvSpPr>
        <p:spPr>
          <a:xfrm>
            <a:off x="7419108" y="2348345"/>
            <a:ext cx="4145973" cy="251491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time=6;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if(time==6) :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                       print(“Go for a walt”)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else print(“Do 100 sit ups”);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6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E7AB-BD25-BDF5-43B5-130CB309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computer understands python?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3368-D95F-1B90-35C2-6F5CFB09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PK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1914B00-CB04-435A-2D8F-B1FC7FD25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036841"/>
              </p:ext>
            </p:extLst>
          </p:nvPr>
        </p:nvGraphicFramePr>
        <p:xfrm>
          <a:off x="2262188" y="2314575"/>
          <a:ext cx="7666037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65840" imgH="2225160" progId="Paint.Picture.1">
                  <p:embed/>
                </p:oleObj>
              </mc:Choice>
              <mc:Fallback>
                <p:oleObj name="Bitmap Image" r:id="rId2" imgW="7665840" imgH="22251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2188" y="2314575"/>
                        <a:ext cx="7666037" cy="222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68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FA9F-529D-32DA-8CAC-B8A02EB0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Python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C759-FBD3-F7BF-79C4-5DEAA62B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It is a general purpose language</a:t>
            </a:r>
          </a:p>
          <a:p>
            <a:pPr marL="36900" indent="0">
              <a:buNone/>
            </a:pPr>
            <a:r>
              <a:rPr lang="en-US" dirty="0"/>
              <a:t>1- Data Science and ML</a:t>
            </a:r>
          </a:p>
          <a:p>
            <a:pPr marL="36900" indent="0">
              <a:buNone/>
            </a:pPr>
            <a:r>
              <a:rPr lang="en-US" dirty="0"/>
              <a:t>2- AI</a:t>
            </a:r>
          </a:p>
          <a:p>
            <a:pPr marL="36900" indent="0">
              <a:buNone/>
            </a:pPr>
            <a:r>
              <a:rPr lang="en-US" dirty="0"/>
              <a:t>3- Web Development (Backend)</a:t>
            </a:r>
          </a:p>
          <a:p>
            <a:pPr marL="36900" indent="0">
              <a:buNone/>
            </a:pPr>
            <a:r>
              <a:rPr lang="en-US" dirty="0"/>
              <a:t>4- IoT (Internet of Things)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1815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7C1B-E69C-0BA4-085B-2EBB4E5C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4459A-BDFB-E260-E307-359D41CF7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make computers do any thing with Python.</a:t>
            </a:r>
          </a:p>
          <a:p>
            <a:r>
              <a:rPr lang="en-US" dirty="0"/>
              <a:t>All major libraries of Artificial Intelligence, Data Science and Machine Learning are developed in Python.</a:t>
            </a:r>
          </a:p>
          <a:p>
            <a:r>
              <a:rPr lang="en-US" dirty="0"/>
              <a:t>One of the largest community of developers.</a:t>
            </a:r>
          </a:p>
          <a:p>
            <a:r>
              <a:rPr lang="en-US" dirty="0"/>
              <a:t>Easy to learn and understand.</a:t>
            </a:r>
          </a:p>
          <a:p>
            <a:r>
              <a:rPr lang="en-US" dirty="0"/>
              <a:t>You can make a difference to this world.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3227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1442-D18C-C162-4F34-D99BC04C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Course 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A1A9-1EB9-FC24-3A3C-4CC258DA5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Lec#1 Introduction, Setup, Basic Syntax and Variables</a:t>
            </a:r>
          </a:p>
          <a:p>
            <a:r>
              <a:rPr lang="en-US" dirty="0"/>
              <a:t>Lec#2 Data Types and Operators.</a:t>
            </a:r>
          </a:p>
          <a:p>
            <a:r>
              <a:rPr lang="en-US" dirty="0"/>
              <a:t>Lec#3 Decision Making and Loops</a:t>
            </a:r>
          </a:p>
          <a:p>
            <a:r>
              <a:rPr lang="en-US" dirty="0"/>
              <a:t>Lec#4 Numbers, Strings and Lists.</a:t>
            </a:r>
          </a:p>
          <a:p>
            <a:r>
              <a:rPr lang="en-US" dirty="0"/>
              <a:t>Lec#5 Functions</a:t>
            </a:r>
          </a:p>
          <a:p>
            <a:r>
              <a:rPr lang="en-US" dirty="0"/>
              <a:t>Lec#6 Basic Libraries and modules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9777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F1C-CA43-5A99-4AEA-FFC62848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A4678-4B31-D8D9-3537-7B9F8ED5E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DMAS Calculator by using python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3392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74CD-A178-0393-AE47-56EB12DF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Course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BB15-BEE6-BA7C-24BB-22A5DFD6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Science/ML  NumPy, Pandas, Tensor Flow and Kaggle</a:t>
            </a:r>
          </a:p>
          <a:p>
            <a:r>
              <a:rPr lang="en-US" dirty="0"/>
              <a:t>Web Development (Django and MongoDB)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760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CF4F-4025-84D0-8124-7075FC26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#1  Variables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5377A-94DD-BEF1-A068-F143501D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a memory locations in computer that stores information.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								</a:t>
            </a:r>
            <a:r>
              <a:rPr lang="en-US" sz="7200" dirty="0"/>
              <a:t>a=100</a:t>
            </a:r>
            <a:endParaRPr lang="en-P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21C2CA-C73F-D414-2D7D-2A69CAA8F163}"/>
              </a:ext>
            </a:extLst>
          </p:cNvPr>
          <p:cNvCxnSpPr/>
          <p:nvPr/>
        </p:nvCxnSpPr>
        <p:spPr>
          <a:xfrm flipH="1">
            <a:off x="3449782" y="3605645"/>
            <a:ext cx="1143000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814E50-931B-2F43-D8C8-11582A67161D}"/>
              </a:ext>
            </a:extLst>
          </p:cNvPr>
          <p:cNvCxnSpPr/>
          <p:nvPr/>
        </p:nvCxnSpPr>
        <p:spPr>
          <a:xfrm>
            <a:off x="5413664" y="3719945"/>
            <a:ext cx="0" cy="118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9D16A4-59CB-5C86-D0AC-CB79983BEC9A}"/>
              </a:ext>
            </a:extLst>
          </p:cNvPr>
          <p:cNvCxnSpPr/>
          <p:nvPr/>
        </p:nvCxnSpPr>
        <p:spPr>
          <a:xfrm>
            <a:off x="7159336" y="3532909"/>
            <a:ext cx="1932709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48924D-64E7-4623-9428-B2810A06BB9E}"/>
              </a:ext>
            </a:extLst>
          </p:cNvPr>
          <p:cNvSpPr txBox="1"/>
          <p:nvPr/>
        </p:nvSpPr>
        <p:spPr>
          <a:xfrm>
            <a:off x="2171700" y="4457700"/>
            <a:ext cx="14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</a:t>
            </a:r>
            <a:endParaRPr lang="en-PK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3454DE-A362-3776-D5D1-810827FBE3B4}"/>
              </a:ext>
            </a:extLst>
          </p:cNvPr>
          <p:cNvSpPr txBox="1"/>
          <p:nvPr/>
        </p:nvSpPr>
        <p:spPr>
          <a:xfrm>
            <a:off x="4665517" y="4979432"/>
            <a:ext cx="237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 OPERATOR</a:t>
            </a:r>
            <a:endParaRPr lang="en-PK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B7C41B-CDDD-5C99-AEFE-2CF10FF147AE}"/>
              </a:ext>
            </a:extLst>
          </p:cNvPr>
          <p:cNvSpPr txBox="1"/>
          <p:nvPr/>
        </p:nvSpPr>
        <p:spPr>
          <a:xfrm>
            <a:off x="8652164" y="4440565"/>
            <a:ext cx="14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213988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315</TotalTime>
  <Words>757</Words>
  <Application>Microsoft Office PowerPoint</Application>
  <PresentationFormat>Widescreen</PresentationFormat>
  <Paragraphs>136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Calisto MT</vt:lpstr>
      <vt:lpstr>Poppins</vt:lpstr>
      <vt:lpstr>Wingdings 2</vt:lpstr>
      <vt:lpstr>Slate</vt:lpstr>
      <vt:lpstr>Bitmap Image</vt:lpstr>
      <vt:lpstr>INTRODUCTION TO</vt:lpstr>
      <vt:lpstr>WHAT IS PYTHON?</vt:lpstr>
      <vt:lpstr>How computer understands python?</vt:lpstr>
      <vt:lpstr>Uses of Python</vt:lpstr>
      <vt:lpstr>Motivation?</vt:lpstr>
      <vt:lpstr>Basic Course Outline</vt:lpstr>
      <vt:lpstr>Project</vt:lpstr>
      <vt:lpstr>Advance Course</vt:lpstr>
      <vt:lpstr>Lec #1  Variables</vt:lpstr>
      <vt:lpstr>Lec # 1 Variables</vt:lpstr>
      <vt:lpstr>Lec # 1 Variables</vt:lpstr>
      <vt:lpstr>Lec # 1 Variables</vt:lpstr>
      <vt:lpstr>Lec # 1 Variables</vt:lpstr>
      <vt:lpstr>Lec#2 Data Types</vt:lpstr>
      <vt:lpstr>Lec#2 Data Types</vt:lpstr>
      <vt:lpstr>Lec#2 Data Types</vt:lpstr>
      <vt:lpstr>Lec#2 Data Types</vt:lpstr>
      <vt:lpstr>Lec # 2 Arithmetic Operators</vt:lpstr>
      <vt:lpstr>Lec #2 Assigment Operators</vt:lpstr>
      <vt:lpstr>Lec #2 Comparison Operators</vt:lpstr>
      <vt:lpstr>Lec #2 Comparison Operators</vt:lpstr>
      <vt:lpstr>Lec # 2 Logical Operators</vt:lpstr>
      <vt:lpstr>Lec # 2 Logical Operators</vt:lpstr>
      <vt:lpstr>Lec # 2 Logical Operators</vt:lpstr>
      <vt:lpstr>Lec # 3  Decision Making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zaingulbaz8@outlook.com</dc:creator>
  <cp:lastModifiedBy>zaingulbaz8@outlook.com</cp:lastModifiedBy>
  <cp:revision>25</cp:revision>
  <dcterms:created xsi:type="dcterms:W3CDTF">2023-09-16T05:40:45Z</dcterms:created>
  <dcterms:modified xsi:type="dcterms:W3CDTF">2023-09-17T08:31:21Z</dcterms:modified>
</cp:coreProperties>
</file>