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461A-250E-4A29-9E9B-599CA3838FA1}" type="datetime1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Merge Step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24945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112934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972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24168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81722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Increase k by 1.  Increase j by 1 but leave </a:t>
            </a:r>
            <a:r>
              <a:rPr lang="en-US" sz="2400" dirty="0" err="1"/>
              <a:t>i</a:t>
            </a:r>
            <a:r>
              <a:rPr lang="en-US" sz="2400" dirty="0"/>
              <a:t> alone.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09584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6611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24945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112934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972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24168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2959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a[1] </a:t>
            </a:r>
            <a:r>
              <a:rPr lang="en-US" sz="2800" dirty="0" smtClean="0"/>
              <a:t>&lt; </a:t>
            </a:r>
            <a:r>
              <a:rPr lang="en-US" sz="2800" dirty="0"/>
              <a:t>b</a:t>
            </a:r>
            <a:r>
              <a:rPr lang="en-US" sz="2800" dirty="0" smtClean="0"/>
              <a:t>[3]</a:t>
            </a:r>
            <a:r>
              <a:rPr lang="en-US" sz="2800" dirty="0"/>
              <a:t>, so the </a:t>
            </a:r>
            <a:r>
              <a:rPr lang="en-US" sz="2800" dirty="0" smtClean="0"/>
              <a:t>7 </a:t>
            </a:r>
            <a:r>
              <a:rPr lang="en-US" sz="2800" dirty="0"/>
              <a:t>goes into c</a:t>
            </a:r>
            <a:r>
              <a:rPr lang="en-US" sz="2800" dirty="0" smtClean="0"/>
              <a:t>[4]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7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09584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6611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09308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112934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9584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24168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04455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Increase k by 1.  Increase </a:t>
            </a:r>
            <a:r>
              <a:rPr lang="en-US" sz="2400" dirty="0" err="1"/>
              <a:t>i</a:t>
            </a:r>
            <a:r>
              <a:rPr lang="en-US" sz="2400" dirty="0"/>
              <a:t> by 1 but leave j alone.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66935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3962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09308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112934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9584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24168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49101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a</a:t>
            </a:r>
            <a:r>
              <a:rPr lang="en-US" sz="2800" dirty="0" smtClean="0"/>
              <a:t>[2] </a:t>
            </a:r>
            <a:r>
              <a:rPr lang="en-US" sz="2800" dirty="0"/>
              <a:t>&lt; b[3], so the </a:t>
            </a:r>
            <a:r>
              <a:rPr lang="en-US" sz="2800" dirty="0" smtClean="0"/>
              <a:t>8 </a:t>
            </a:r>
            <a:r>
              <a:rPr lang="en-US" sz="2800" dirty="0"/>
              <a:t>goes into c</a:t>
            </a:r>
            <a:r>
              <a:rPr lang="en-US" sz="2800" dirty="0" smtClean="0"/>
              <a:t>[5]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66935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3962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916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112934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3943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24168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86610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Increase k by 1.  Increase </a:t>
            </a:r>
            <a:r>
              <a:rPr lang="en-US" sz="2800" dirty="0" err="1"/>
              <a:t>i</a:t>
            </a:r>
            <a:r>
              <a:rPr lang="en-US" sz="2800" dirty="0"/>
              <a:t> by 1 but leave j alone.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229206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9482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916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112934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3943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24168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04766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b[3] &lt; a[</a:t>
            </a:r>
            <a:r>
              <a:rPr lang="en-US" sz="2800" dirty="0"/>
              <a:t>3], so the </a:t>
            </a:r>
            <a:r>
              <a:rPr lang="en-US" sz="2800" dirty="0" smtClean="0"/>
              <a:t>9 </a:t>
            </a:r>
            <a:r>
              <a:rPr lang="en-US" sz="2800" dirty="0"/>
              <a:t>goes into c</a:t>
            </a:r>
            <a:r>
              <a:rPr lang="en-US" sz="2800" dirty="0" smtClean="0"/>
              <a:t>[6]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229206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9482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916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278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3943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402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01721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Increase k by 1.  Increase </a:t>
            </a:r>
            <a:r>
              <a:rPr lang="en-US" sz="2400" dirty="0" smtClean="0"/>
              <a:t>j </a:t>
            </a:r>
            <a:r>
              <a:rPr lang="en-US" sz="2400" dirty="0"/>
              <a:t>by 1 but leave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alone.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802716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72992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15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916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278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3943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402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18618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b[4] &lt; a[</a:t>
            </a:r>
            <a:r>
              <a:rPr lang="en-US" sz="2800" dirty="0"/>
              <a:t>3</a:t>
            </a:r>
            <a:r>
              <a:rPr lang="en-US" sz="2800" dirty="0" smtClean="0"/>
              <a:t>]</a:t>
            </a:r>
            <a:r>
              <a:rPr lang="en-US" sz="2800" dirty="0"/>
              <a:t>, so the </a:t>
            </a:r>
            <a:r>
              <a:rPr lang="en-US" sz="2800" dirty="0" smtClean="0"/>
              <a:t>15 </a:t>
            </a:r>
            <a:r>
              <a:rPr lang="en-US" sz="2800" dirty="0"/>
              <a:t>goes into c</a:t>
            </a:r>
            <a:r>
              <a:rPr lang="en-US" sz="2800" dirty="0" smtClean="0"/>
              <a:t>[7]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802716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72992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916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278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3943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402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2589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00"/>
                </a:solidFill>
              </a:rPr>
              <a:t>j has reached the end of Array b!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802716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72992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39392" y="2277490"/>
            <a:ext cx="10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At end!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916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278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3943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402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2589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802716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72992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2112" y="4355803"/>
            <a:ext cx="541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So now the remainder of Array a</a:t>
            </a:r>
          </a:p>
          <a:p>
            <a:r>
              <a:rPr lang="en-US" sz="2400" dirty="0">
                <a:solidFill>
                  <a:srgbClr val="FFFF00"/>
                </a:solidFill>
              </a:rPr>
              <a:t>g</a:t>
            </a:r>
            <a:r>
              <a:rPr lang="en-US" sz="2400" dirty="0" smtClean="0">
                <a:solidFill>
                  <a:srgbClr val="FFFF00"/>
                </a:solidFill>
              </a:rPr>
              <a:t>ets copied into the end of Array c.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 flipH="1" flipV="1">
            <a:off x="689598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43336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874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460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71552"/>
              </p:ext>
            </p:extLst>
          </p:nvPr>
        </p:nvGraphicFramePr>
        <p:xfrm>
          <a:off x="969534" y="2842974"/>
          <a:ext cx="199368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To merge a and b, keep track of 3 indices: </a:t>
            </a:r>
            <a:r>
              <a:rPr lang="en-US" sz="2400" dirty="0" err="1" smtClean="0"/>
              <a:t>i</a:t>
            </a:r>
            <a:r>
              <a:rPr lang="en-US" sz="2400" dirty="0" smtClean="0"/>
              <a:t>, j, k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85642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2669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17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20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916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278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3943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402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6603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60066"/>
                </a:solidFill>
              </a:rPr>
              <a:t>17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60066"/>
                </a:solidFill>
              </a:rPr>
              <a:t>20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2112" y="4355803"/>
            <a:ext cx="541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So now the remainder of Array a</a:t>
            </a:r>
          </a:p>
          <a:p>
            <a:r>
              <a:rPr lang="en-US" sz="2400" dirty="0">
                <a:solidFill>
                  <a:srgbClr val="FFFF00"/>
                </a:solidFill>
              </a:rPr>
              <a:t>g</a:t>
            </a:r>
            <a:r>
              <a:rPr lang="en-US" sz="2400" dirty="0" smtClean="0">
                <a:solidFill>
                  <a:srgbClr val="FFFF00"/>
                </a:solidFill>
              </a:rPr>
              <a:t>ets copied into the end of Array c.</a:t>
            </a:r>
          </a:p>
        </p:txBody>
      </p:sp>
      <p:cxnSp>
        <p:nvCxnSpPr>
          <p:cNvPr id="4" name="Elbow Connector 3"/>
          <p:cNvCxnSpPr/>
          <p:nvPr/>
        </p:nvCxnSpPr>
        <p:spPr>
          <a:xfrm rot="5400000" flipH="1" flipV="1">
            <a:off x="7915207" y="3790992"/>
            <a:ext cx="964399" cy="4656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916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278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3943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402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68326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60066"/>
                </a:solidFill>
              </a:rPr>
              <a:t>17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60066"/>
                </a:solidFill>
              </a:rPr>
              <a:t>20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2112" y="4355803"/>
            <a:ext cx="541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So now the remainder of Array a</a:t>
            </a:r>
          </a:p>
          <a:p>
            <a:r>
              <a:rPr lang="en-US" sz="2400" dirty="0">
                <a:solidFill>
                  <a:srgbClr val="FFFF00"/>
                </a:solidFill>
              </a:rPr>
              <a:t>g</a:t>
            </a:r>
            <a:r>
              <a:rPr lang="en-US" sz="2400" dirty="0" smtClean="0">
                <a:solidFill>
                  <a:srgbClr val="FFFF00"/>
                </a:solidFill>
              </a:rPr>
              <a:t>ets copied into the end of Array c.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Use a </a:t>
            </a:r>
            <a:r>
              <a:rPr lang="en-US" sz="2400" u="sng" dirty="0" smtClean="0">
                <a:solidFill>
                  <a:srgbClr val="FFFF00"/>
                </a:solidFill>
              </a:rPr>
              <a:t>separate</a:t>
            </a:r>
            <a:r>
              <a:rPr lang="en-US" sz="2400" dirty="0" smtClean="0">
                <a:solidFill>
                  <a:srgbClr val="FFFF00"/>
                </a:solidFill>
              </a:rPr>
              <a:t> for-loop to do this, with index m that runs from </a:t>
            </a:r>
            <a:r>
              <a:rPr lang="en-US" sz="2400" dirty="0" err="1" smtClean="0">
                <a:solidFill>
                  <a:srgbClr val="FFFF00"/>
                </a:solidFill>
              </a:rPr>
              <a:t>i</a:t>
            </a:r>
            <a:r>
              <a:rPr lang="en-US" sz="2400" dirty="0" smtClean="0">
                <a:solidFill>
                  <a:srgbClr val="FFFF00"/>
                </a:solidFill>
              </a:rPr>
              <a:t> to a.length-1</a:t>
            </a:r>
          </a:p>
        </p:txBody>
      </p:sp>
      <p:cxnSp>
        <p:nvCxnSpPr>
          <p:cNvPr id="4" name="Elbow Connector 3"/>
          <p:cNvCxnSpPr/>
          <p:nvPr/>
        </p:nvCxnSpPr>
        <p:spPr>
          <a:xfrm rot="5400000" flipH="1" flipV="1">
            <a:off x="7915207" y="3790992"/>
            <a:ext cx="964399" cy="4656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5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 flipH="1" flipV="1">
            <a:off x="689598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43336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874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460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42958"/>
              </p:ext>
            </p:extLst>
          </p:nvPr>
        </p:nvGraphicFramePr>
        <p:xfrm>
          <a:off x="969534" y="2842974"/>
          <a:ext cx="199368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b</a:t>
            </a:r>
            <a:r>
              <a:rPr lang="en-US" sz="2800" dirty="0" smtClean="0"/>
              <a:t>[0] &lt; a[0], so the 1 goes into c[0]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85642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2669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 flipH="1" flipV="1">
            <a:off x="689598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993224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874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04458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35479"/>
              </p:ext>
            </p:extLst>
          </p:nvPr>
        </p:nvGraphicFramePr>
        <p:xfrm>
          <a:off x="969534" y="2842974"/>
          <a:ext cx="199368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Increase k by 1.  Increase j by 1 but leave </a:t>
            </a:r>
            <a:r>
              <a:rPr lang="en-US" sz="2400" dirty="0" err="1" smtClean="0"/>
              <a:t>i</a:t>
            </a:r>
            <a:r>
              <a:rPr lang="en-US" sz="2400" dirty="0" smtClean="0"/>
              <a:t> alone.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416276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6552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 flipH="1" flipV="1">
            <a:off x="689598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993224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874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04458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40851"/>
              </p:ext>
            </p:extLst>
          </p:nvPr>
        </p:nvGraphicFramePr>
        <p:xfrm>
          <a:off x="969534" y="2842974"/>
          <a:ext cx="199368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b[1] &lt; a[0]</a:t>
            </a:r>
            <a:r>
              <a:rPr lang="en-US" sz="2800" dirty="0"/>
              <a:t>, so the </a:t>
            </a:r>
            <a:r>
              <a:rPr lang="en-US" sz="2800" dirty="0" smtClean="0"/>
              <a:t>2 </a:t>
            </a:r>
            <a:r>
              <a:rPr lang="en-US" sz="2800" dirty="0"/>
              <a:t>goes into c</a:t>
            </a:r>
            <a:r>
              <a:rPr lang="en-US" sz="2800" dirty="0" smtClean="0"/>
              <a:t>[1]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416276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6552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 flipH="1" flipV="1">
            <a:off x="689598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55307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874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431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98593"/>
              </p:ext>
            </p:extLst>
          </p:nvPr>
        </p:nvGraphicFramePr>
        <p:xfrm>
          <a:off x="969534" y="2842974"/>
          <a:ext cx="199368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Increase k by 1.  Increase j by 1 but leave </a:t>
            </a:r>
            <a:r>
              <a:rPr lang="en-US" sz="2400" dirty="0" err="1"/>
              <a:t>i</a:t>
            </a:r>
            <a:r>
              <a:rPr lang="en-US" sz="2400" dirty="0"/>
              <a:t> alone.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97613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4640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 flipH="1" flipV="1">
            <a:off x="689598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55307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874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431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35145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a[0] </a:t>
            </a:r>
            <a:r>
              <a:rPr lang="en-US" sz="2800" dirty="0" smtClean="0"/>
              <a:t>&lt; </a:t>
            </a:r>
            <a:r>
              <a:rPr lang="en-US" sz="2800" dirty="0"/>
              <a:t>b</a:t>
            </a:r>
            <a:r>
              <a:rPr lang="en-US" sz="2800" dirty="0" smtClean="0"/>
              <a:t>[2]</a:t>
            </a:r>
            <a:r>
              <a:rPr lang="en-US" sz="2800" dirty="0"/>
              <a:t>, so the </a:t>
            </a:r>
            <a:r>
              <a:rPr lang="en-US" sz="2800" dirty="0" smtClean="0"/>
              <a:t>4 </a:t>
            </a:r>
            <a:r>
              <a:rPr lang="en-US" sz="2800" dirty="0"/>
              <a:t>goes into c</a:t>
            </a:r>
            <a:r>
              <a:rPr lang="en-US" sz="2800" dirty="0" smtClean="0"/>
              <a:t>[2]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97613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4640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24945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55307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972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431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8669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Increase k by 1.  Increase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by 1 but leave </a:t>
            </a:r>
            <a:r>
              <a:rPr lang="en-US" sz="2400" dirty="0" smtClean="0"/>
              <a:t>j </a:t>
            </a:r>
            <a:r>
              <a:rPr lang="en-US" sz="2400" dirty="0"/>
              <a:t>alone.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54964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1991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9662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534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406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278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915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426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3298" y="15019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170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042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914" y="1504169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249453" y="18713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553079" y="1873501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9729" y="22415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4313" y="2239315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59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1188" y="989594"/>
            <a:ext cx="18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97037"/>
              </p:ext>
            </p:extLst>
          </p:nvPr>
        </p:nvGraphicFramePr>
        <p:xfrm>
          <a:off x="969534" y="2842974"/>
          <a:ext cx="199368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27"/>
                <a:gridCol w="641804"/>
                <a:gridCol w="7783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45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746125" y="296863"/>
            <a:ext cx="8397875" cy="692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b</a:t>
            </a:r>
            <a:r>
              <a:rPr lang="en-US" sz="2800" dirty="0" smtClean="0"/>
              <a:t>[</a:t>
            </a:r>
            <a:r>
              <a:rPr lang="en-US" sz="2800" dirty="0"/>
              <a:t>2</a:t>
            </a:r>
            <a:r>
              <a:rPr lang="en-US" sz="2800" dirty="0" smtClean="0"/>
              <a:t>] &lt; a[1]</a:t>
            </a:r>
            <a:r>
              <a:rPr lang="en-US" sz="2800" dirty="0"/>
              <a:t>, so the </a:t>
            </a:r>
            <a:r>
              <a:rPr lang="en-US" sz="2800" dirty="0" smtClean="0"/>
              <a:t>5 </a:t>
            </a:r>
            <a:r>
              <a:rPr lang="en-US" sz="2800" dirty="0"/>
              <a:t>goes into c</a:t>
            </a:r>
            <a:r>
              <a:rPr lang="en-US" sz="2800" dirty="0" smtClean="0"/>
              <a:t>[3]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211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198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185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172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2159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5041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54913" y="31154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14785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657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34529" y="3117654"/>
            <a:ext cx="559872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3170" y="2658308"/>
            <a:ext cx="354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c (the merged array)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549641" y="3471083"/>
            <a:ext cx="6828" cy="3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19917" y="3841297"/>
            <a:ext cx="68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</TotalTime>
  <Words>1245</Words>
  <Application>Microsoft Office PowerPoint</Application>
  <PresentationFormat>On-screen Show (4:3)</PresentationFormat>
  <Paragraphs>821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The Merge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Sir John A. Macdonald Secondary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EXAMPLES</dc:title>
  <dc:creator>Jason Schattman</dc:creator>
  <cp:lastModifiedBy>WRDSB</cp:lastModifiedBy>
  <cp:revision>20</cp:revision>
  <dcterms:created xsi:type="dcterms:W3CDTF">2014-04-28T03:09:32Z</dcterms:created>
  <dcterms:modified xsi:type="dcterms:W3CDTF">2014-04-28T20:08:46Z</dcterms:modified>
</cp:coreProperties>
</file>