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61" r:id="rId4"/>
    <p:sldId id="258" r:id="rId5"/>
    <p:sldId id="26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1FDFFA8-8DBF-4ACD-BD4C-FD0D6DA8792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C4CF79B-11B7-41D1-8052-2C62DEC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0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FFA8-8DBF-4ACD-BD4C-FD0D6DA8792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F79B-11B7-41D1-8052-2C62DEC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FFA8-8DBF-4ACD-BD4C-FD0D6DA8792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F79B-11B7-41D1-8052-2C62DEC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5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FFA8-8DBF-4ACD-BD4C-FD0D6DA8792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F79B-11B7-41D1-8052-2C62DECD742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2262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FFA8-8DBF-4ACD-BD4C-FD0D6DA8792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F79B-11B7-41D1-8052-2C62DEC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4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FFA8-8DBF-4ACD-BD4C-FD0D6DA8792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F79B-11B7-41D1-8052-2C62DEC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6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FFA8-8DBF-4ACD-BD4C-FD0D6DA8792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F79B-11B7-41D1-8052-2C62DEC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60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FFA8-8DBF-4ACD-BD4C-FD0D6DA8792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F79B-11B7-41D1-8052-2C62DEC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6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FFA8-8DBF-4ACD-BD4C-FD0D6DA8792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F79B-11B7-41D1-8052-2C62DEC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5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FFA8-8DBF-4ACD-BD4C-FD0D6DA8792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F79B-11B7-41D1-8052-2C62DEC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FFA8-8DBF-4ACD-BD4C-FD0D6DA8792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F79B-11B7-41D1-8052-2C62DEC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6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FFA8-8DBF-4ACD-BD4C-FD0D6DA8792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F79B-11B7-41D1-8052-2C62DEC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0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FFA8-8DBF-4ACD-BD4C-FD0D6DA8792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F79B-11B7-41D1-8052-2C62DEC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4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FFA8-8DBF-4ACD-BD4C-FD0D6DA8792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F79B-11B7-41D1-8052-2C62DEC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3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FFA8-8DBF-4ACD-BD4C-FD0D6DA8792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F79B-11B7-41D1-8052-2C62DEC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5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FFA8-8DBF-4ACD-BD4C-FD0D6DA8792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F79B-11B7-41D1-8052-2C62DEC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6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FFA8-8DBF-4ACD-BD4C-FD0D6DA8792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F79B-11B7-41D1-8052-2C62DEC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4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FFA8-8DBF-4ACD-BD4C-FD0D6DA8792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CF79B-11B7-41D1-8052-2C62DEC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68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16EC-634E-48A9-91E0-9FD31ABAC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9299"/>
            <a:ext cx="9144000" cy="26806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Z-Search</a:t>
            </a: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Content-based Image Retrieval (CBIR)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450AF-80D5-4680-8B43-5DFBD6FCE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02" y="407963"/>
            <a:ext cx="3798996" cy="37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47DEF-9173-4465-80FF-20CE71DA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8338" y="5806734"/>
            <a:ext cx="1752600" cy="425239"/>
          </a:xfrm>
        </p:spPr>
        <p:txBody>
          <a:bodyPr/>
          <a:lstStyle/>
          <a:p>
            <a:fld id="{F6701B1D-A6A2-4084-9FEC-1EE1343E9714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499F562-6A2E-4C5A-BB38-D81795635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64" y="239150"/>
            <a:ext cx="8412481" cy="637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89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97E27F-088E-445B-9DA4-F5FCB994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791200"/>
            <a:ext cx="1905000" cy="457200"/>
          </a:xfrm>
        </p:spPr>
        <p:txBody>
          <a:bodyPr/>
          <a:lstStyle/>
          <a:p>
            <a:fld id="{80EF4F50-1D1B-404B-B5A4-FE6967ABF74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714842-5ABD-4A97-9A0B-0120506CB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38993"/>
            <a:ext cx="7772400" cy="1143000"/>
          </a:xfrm>
        </p:spPr>
        <p:txBody>
          <a:bodyPr/>
          <a:lstStyle/>
          <a:p>
            <a:pPr algn="ctr"/>
            <a:r>
              <a:rPr lang="en-US" altLang="en-US" dirty="0"/>
              <a:t>Shape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DBE69CB-0BB4-4B55-8D58-F7692F89F8B5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219201"/>
            <a:ext cx="77724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Straying into the realms of object recognition</a:t>
            </a:r>
          </a:p>
          <a:p>
            <a:r>
              <a:rPr lang="en-US" altLang="en-US" sz="3200" dirty="0"/>
              <a:t>Difficult and Less Commonly used</a:t>
            </a:r>
          </a:p>
          <a:p>
            <a:endParaRPr lang="en-US" altLang="en-US" dirty="0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6C52959-E747-47E6-97D6-062E1B1462C7}"/>
              </a:ext>
            </a:extLst>
          </p:cNvPr>
          <p:cNvSpPr txBox="1">
            <a:spLocks/>
          </p:cNvSpPr>
          <p:nvPr/>
        </p:nvSpPr>
        <p:spPr>
          <a:xfrm>
            <a:off x="6553200" y="57912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7BFC06-1856-4C31-A724-4F5E8B432DC6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CA9A669-BDDF-4FE1-8970-95B3D836A621}"/>
              </a:ext>
            </a:extLst>
          </p:cNvPr>
          <p:cNvSpPr txBox="1">
            <a:spLocks noChangeArrowheads="1"/>
          </p:cNvSpPr>
          <p:nvPr/>
        </p:nvSpPr>
        <p:spPr>
          <a:xfrm>
            <a:off x="1267899" y="3305909"/>
            <a:ext cx="6544993" cy="2827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All objects have closed boundaries</a:t>
            </a:r>
          </a:p>
          <a:p>
            <a:r>
              <a:rPr lang="en-US" altLang="en-US" sz="2800" dirty="0"/>
              <a:t>Shape interacts in a rather vicious way with segmentation</a:t>
            </a:r>
          </a:p>
          <a:p>
            <a:r>
              <a:rPr lang="en-US" altLang="en-US" sz="2800" dirty="0"/>
              <a:t>Find the duck shapes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B3D3950-C440-40E7-8F70-EBDC8523A9C1}"/>
              </a:ext>
            </a:extLst>
          </p:cNvPr>
          <p:cNvSpPr>
            <a:spLocks/>
          </p:cNvSpPr>
          <p:nvPr/>
        </p:nvSpPr>
        <p:spPr bwMode="auto">
          <a:xfrm>
            <a:off x="5014961" y="4958862"/>
            <a:ext cx="2946400" cy="1371600"/>
          </a:xfrm>
          <a:custGeom>
            <a:avLst/>
            <a:gdLst>
              <a:gd name="T0" fmla="*/ 1824 w 1856"/>
              <a:gd name="T1" fmla="*/ 224 h 864"/>
              <a:gd name="T2" fmla="*/ 1488 w 1856"/>
              <a:gd name="T3" fmla="*/ 32 h 864"/>
              <a:gd name="T4" fmla="*/ 1440 w 1856"/>
              <a:gd name="T5" fmla="*/ 416 h 864"/>
              <a:gd name="T6" fmla="*/ 1248 w 1856"/>
              <a:gd name="T7" fmla="*/ 320 h 864"/>
              <a:gd name="T8" fmla="*/ 768 w 1856"/>
              <a:gd name="T9" fmla="*/ 272 h 864"/>
              <a:gd name="T10" fmla="*/ 336 w 1856"/>
              <a:gd name="T11" fmla="*/ 416 h 864"/>
              <a:gd name="T12" fmla="*/ 144 w 1856"/>
              <a:gd name="T13" fmla="*/ 704 h 864"/>
              <a:gd name="T14" fmla="*/ 48 w 1856"/>
              <a:gd name="T15" fmla="*/ 752 h 864"/>
              <a:gd name="T16" fmla="*/ 432 w 1856"/>
              <a:gd name="T17" fmla="*/ 848 h 864"/>
              <a:gd name="T18" fmla="*/ 1200 w 1856"/>
              <a:gd name="T19" fmla="*/ 848 h 864"/>
              <a:gd name="T20" fmla="*/ 1440 w 1856"/>
              <a:gd name="T21" fmla="*/ 752 h 864"/>
              <a:gd name="T22" fmla="*/ 1536 w 1856"/>
              <a:gd name="T23" fmla="*/ 800 h 864"/>
              <a:gd name="T24" fmla="*/ 1584 w 1856"/>
              <a:gd name="T25" fmla="*/ 800 h 864"/>
              <a:gd name="T26" fmla="*/ 1632 w 1856"/>
              <a:gd name="T27" fmla="*/ 800 h 864"/>
              <a:gd name="T28" fmla="*/ 1680 w 1856"/>
              <a:gd name="T29" fmla="*/ 752 h 864"/>
              <a:gd name="T30" fmla="*/ 1728 w 1856"/>
              <a:gd name="T31" fmla="*/ 608 h 864"/>
              <a:gd name="T32" fmla="*/ 1728 w 1856"/>
              <a:gd name="T33" fmla="*/ 512 h 864"/>
              <a:gd name="T34" fmla="*/ 1632 w 1856"/>
              <a:gd name="T35" fmla="*/ 416 h 864"/>
              <a:gd name="T36" fmla="*/ 1584 w 1856"/>
              <a:gd name="T37" fmla="*/ 272 h 864"/>
              <a:gd name="T38" fmla="*/ 1680 w 1856"/>
              <a:gd name="T39" fmla="*/ 224 h 864"/>
              <a:gd name="T40" fmla="*/ 1824 w 1856"/>
              <a:gd name="T41" fmla="*/ 22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56" h="864">
                <a:moveTo>
                  <a:pt x="1824" y="224"/>
                </a:moveTo>
                <a:cubicBezTo>
                  <a:pt x="1792" y="192"/>
                  <a:pt x="1552" y="0"/>
                  <a:pt x="1488" y="32"/>
                </a:cubicBezTo>
                <a:cubicBezTo>
                  <a:pt x="1424" y="64"/>
                  <a:pt x="1480" y="368"/>
                  <a:pt x="1440" y="416"/>
                </a:cubicBezTo>
                <a:cubicBezTo>
                  <a:pt x="1400" y="464"/>
                  <a:pt x="1360" y="344"/>
                  <a:pt x="1248" y="320"/>
                </a:cubicBezTo>
                <a:cubicBezTo>
                  <a:pt x="1136" y="296"/>
                  <a:pt x="920" y="256"/>
                  <a:pt x="768" y="272"/>
                </a:cubicBezTo>
                <a:cubicBezTo>
                  <a:pt x="616" y="288"/>
                  <a:pt x="440" y="344"/>
                  <a:pt x="336" y="416"/>
                </a:cubicBezTo>
                <a:cubicBezTo>
                  <a:pt x="232" y="488"/>
                  <a:pt x="192" y="648"/>
                  <a:pt x="144" y="704"/>
                </a:cubicBezTo>
                <a:cubicBezTo>
                  <a:pt x="96" y="760"/>
                  <a:pt x="0" y="728"/>
                  <a:pt x="48" y="752"/>
                </a:cubicBezTo>
                <a:cubicBezTo>
                  <a:pt x="96" y="776"/>
                  <a:pt x="240" y="832"/>
                  <a:pt x="432" y="848"/>
                </a:cubicBezTo>
                <a:cubicBezTo>
                  <a:pt x="624" y="864"/>
                  <a:pt x="1032" y="864"/>
                  <a:pt x="1200" y="848"/>
                </a:cubicBezTo>
                <a:cubicBezTo>
                  <a:pt x="1368" y="832"/>
                  <a:pt x="1384" y="760"/>
                  <a:pt x="1440" y="752"/>
                </a:cubicBezTo>
                <a:cubicBezTo>
                  <a:pt x="1496" y="744"/>
                  <a:pt x="1512" y="792"/>
                  <a:pt x="1536" y="800"/>
                </a:cubicBezTo>
                <a:cubicBezTo>
                  <a:pt x="1560" y="808"/>
                  <a:pt x="1568" y="800"/>
                  <a:pt x="1584" y="800"/>
                </a:cubicBezTo>
                <a:cubicBezTo>
                  <a:pt x="1600" y="800"/>
                  <a:pt x="1616" y="808"/>
                  <a:pt x="1632" y="800"/>
                </a:cubicBezTo>
                <a:cubicBezTo>
                  <a:pt x="1648" y="792"/>
                  <a:pt x="1664" y="784"/>
                  <a:pt x="1680" y="752"/>
                </a:cubicBezTo>
                <a:cubicBezTo>
                  <a:pt x="1696" y="720"/>
                  <a:pt x="1720" y="648"/>
                  <a:pt x="1728" y="608"/>
                </a:cubicBezTo>
                <a:cubicBezTo>
                  <a:pt x="1736" y="568"/>
                  <a:pt x="1744" y="544"/>
                  <a:pt x="1728" y="512"/>
                </a:cubicBezTo>
                <a:cubicBezTo>
                  <a:pt x="1712" y="480"/>
                  <a:pt x="1656" y="456"/>
                  <a:pt x="1632" y="416"/>
                </a:cubicBezTo>
                <a:cubicBezTo>
                  <a:pt x="1608" y="376"/>
                  <a:pt x="1576" y="304"/>
                  <a:pt x="1584" y="272"/>
                </a:cubicBezTo>
                <a:cubicBezTo>
                  <a:pt x="1592" y="240"/>
                  <a:pt x="1640" y="232"/>
                  <a:pt x="1680" y="224"/>
                </a:cubicBezTo>
                <a:cubicBezTo>
                  <a:pt x="1720" y="216"/>
                  <a:pt x="1856" y="256"/>
                  <a:pt x="1824" y="22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C966A3-0439-45F5-B12C-935FAE9AA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66710" y="3112795"/>
            <a:ext cx="3199985" cy="24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1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6B2D152-BEC0-4BFC-890A-739DE05E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6054F4EC-7057-4AC5-9FB0-369894FE6EB8}" type="slidenum">
              <a:rPr lang="bg-BG" altLang="en-US"/>
              <a:pPr/>
              <a:t>12</a:t>
            </a:fld>
            <a:endParaRPr lang="bg-BG" altLang="en-US"/>
          </a:p>
        </p:txBody>
      </p:sp>
      <p:pic>
        <p:nvPicPr>
          <p:cNvPr id="3" name="Picture 4" descr="Slide0031">
            <a:extLst>
              <a:ext uri="{FF2B5EF4-FFF2-40B4-BE49-F238E27FC236}">
                <a16:creationId xmlns:a16="http://schemas.microsoft.com/office/drawing/2014/main" id="{E1BEAD25-EA3D-4D62-B545-8D686C7F4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1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DFE335B-1F8E-4980-881C-CC44E077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537982"/>
            <a:ext cx="1905000" cy="457200"/>
          </a:xfrm>
        </p:spPr>
        <p:txBody>
          <a:bodyPr/>
          <a:lstStyle/>
          <a:p>
            <a:fld id="{5583884B-7190-46EE-AB65-74D473C0454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8645D-B2EB-4EFB-ADDB-343192206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32582"/>
            <a:ext cx="7772400" cy="1143000"/>
          </a:xfrm>
        </p:spPr>
        <p:txBody>
          <a:bodyPr/>
          <a:lstStyle/>
          <a:p>
            <a:r>
              <a:rPr lang="en-US" altLang="en-US" dirty="0"/>
              <a:t>Summary of Image Representation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6EBB5-57E6-4508-9028-17864D6BDCBD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651782"/>
            <a:ext cx="77724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Pixels and Raster</a:t>
            </a:r>
          </a:p>
          <a:p>
            <a:r>
              <a:rPr lang="en-US" altLang="en-US" sz="2800" dirty="0"/>
              <a:t>Image Segmentation</a:t>
            </a:r>
          </a:p>
          <a:p>
            <a:pPr lvl="1"/>
            <a:r>
              <a:rPr lang="en-US" altLang="en-US" sz="2400" dirty="0"/>
              <a:t>Tiles</a:t>
            </a:r>
          </a:p>
          <a:p>
            <a:pPr lvl="1"/>
            <a:r>
              <a:rPr lang="en-US" altLang="en-US" sz="2400" dirty="0"/>
              <a:t>Regions</a:t>
            </a:r>
          </a:p>
          <a:p>
            <a:r>
              <a:rPr lang="en-US" altLang="en-US" sz="2800" dirty="0"/>
              <a:t>Low-level Image Features</a:t>
            </a:r>
          </a:p>
          <a:p>
            <a:pPr lvl="1"/>
            <a:r>
              <a:rPr lang="en-US" altLang="en-US" sz="2400" dirty="0"/>
              <a:t>Color</a:t>
            </a:r>
          </a:p>
          <a:p>
            <a:pPr lvl="1"/>
            <a:r>
              <a:rPr lang="en-US" altLang="en-US" sz="2400" dirty="0"/>
              <a:t>Texture</a:t>
            </a:r>
          </a:p>
          <a:p>
            <a:pPr lvl="1"/>
            <a:r>
              <a:rPr lang="en-US" altLang="en-US" sz="2400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26947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DD0B85-9613-4A9C-8CB6-7F69A64DC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0492" y="675957"/>
            <a:ext cx="8791575" cy="4486886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Searching a large database for images that </a:t>
            </a:r>
            <a:r>
              <a:rPr lang="en-US" altLang="en-US" sz="28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match</a:t>
            </a:r>
            <a:r>
              <a:rPr lang="en-US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 query</a:t>
            </a:r>
          </a:p>
          <a:p>
            <a:endParaRPr lang="en-US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(PCL6)" pitchFamily="18" charset="0"/>
              </a:rPr>
              <a:t>What is a Query?</a:t>
            </a:r>
            <a:endParaRPr lang="en-US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 algn="l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 image you already have</a:t>
            </a:r>
          </a:p>
          <a:p>
            <a:pPr marL="800100" lvl="1" indent="-342900" algn="l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rough sketch you draw</a:t>
            </a:r>
          </a:p>
          <a:p>
            <a:pPr marL="800100" lvl="1" indent="-342900" algn="l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9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A76B-46BC-4EE9-B7D7-54BBBE70B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62707"/>
            <a:ext cx="9905999" cy="5978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(PCL6)" pitchFamily="18" charset="0"/>
              </a:rPr>
              <a:t>Applications:</a:t>
            </a:r>
          </a:p>
          <a:p>
            <a:pPr lvl="1"/>
            <a:r>
              <a:rPr lang="en-US" altLang="en-US" sz="2800" dirty="0">
                <a:solidFill>
                  <a:schemeClr val="accent2"/>
                </a:solidFill>
              </a:rPr>
              <a:t>Art Collections </a:t>
            </a:r>
          </a:p>
          <a:p>
            <a:pPr lvl="1"/>
            <a:r>
              <a:rPr lang="en-US" altLang="en-US" sz="2800" dirty="0">
                <a:solidFill>
                  <a:schemeClr val="accent2"/>
                </a:solidFill>
              </a:rPr>
              <a:t>Medical Image Databases</a:t>
            </a:r>
          </a:p>
          <a:p>
            <a:pPr lvl="1"/>
            <a:r>
              <a:rPr lang="en-US" altLang="en-US" sz="2800" dirty="0">
                <a:solidFill>
                  <a:schemeClr val="accent2"/>
                </a:solidFill>
              </a:rPr>
              <a:t>Scientific Databases</a:t>
            </a:r>
          </a:p>
          <a:p>
            <a:pPr lvl="1"/>
            <a:r>
              <a:rPr lang="en-US" altLang="en-US" sz="2800" dirty="0">
                <a:solidFill>
                  <a:schemeClr val="accent2"/>
                </a:solidFill>
              </a:rPr>
              <a:t>The World Wide Web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Some Systems You Can Try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</a:rPr>
              <a:t>Corbis Stock Photography and Pictures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</a:rPr>
              <a:t>IBM’s QBIC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chemeClr val="accent2"/>
                </a:solidFill>
                <a:latin typeface="Tahoma" panose="020B0604030504040204" pitchFamily="34" charset="0"/>
              </a:rPr>
              <a:t>Like.com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7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>
            <a:extLst>
              <a:ext uri="{FF2B5EF4-FFF2-40B4-BE49-F238E27FC236}">
                <a16:creationId xmlns:a16="http://schemas.microsoft.com/office/drawing/2014/main" id="{3963A329-3FED-4917-B13B-C042EC59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700" y="3029243"/>
            <a:ext cx="8153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3835A35-1D65-471B-AA56-C7E00E58A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0"/>
            <a:ext cx="213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Image Database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2A180CB-E956-4CAE-8E8A-2B3A22AD8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828800"/>
            <a:ext cx="1782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solidFill>
                  <a:srgbClr val="993300"/>
                </a:solidFill>
                <a:latin typeface="Times New Roman" panose="02020603050405020304" pitchFamily="18" charset="0"/>
              </a:rPr>
              <a:t>Query Image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8" name="Picture 7" descr="2479">
            <a:extLst>
              <a:ext uri="{FF2B5EF4-FFF2-40B4-BE49-F238E27FC236}">
                <a16:creationId xmlns:a16="http://schemas.microsoft.com/office/drawing/2014/main" id="{4DA72048-1962-416E-8CF1-FD7C6E93B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862013" cy="60960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8">
            <a:extLst>
              <a:ext uri="{FF2B5EF4-FFF2-40B4-BE49-F238E27FC236}">
                <a16:creationId xmlns:a16="http://schemas.microsoft.com/office/drawing/2014/main" id="{E6FA6445-1508-43D0-9DE6-9F9425C1B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828800"/>
            <a:ext cx="2322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Retrieved Images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F52945A4-2902-4A1B-B5FF-EE50CF9E8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724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642396-CF3F-43D2-A8AF-EF90A8F57CEA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505200"/>
            <a:ext cx="838200" cy="2514600"/>
            <a:chOff x="1680" y="2256"/>
            <a:chExt cx="528" cy="158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54494B-E874-4B86-84A4-A74FB2F73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2304"/>
              <a:ext cx="345" cy="384"/>
            </a:xfrm>
            <a:custGeom>
              <a:avLst/>
              <a:gdLst>
                <a:gd name="T0" fmla="*/ 0 w 624"/>
                <a:gd name="T1" fmla="*/ 472 h 720"/>
                <a:gd name="T2" fmla="*/ 48 w 624"/>
                <a:gd name="T3" fmla="*/ 136 h 720"/>
                <a:gd name="T4" fmla="*/ 144 w 624"/>
                <a:gd name="T5" fmla="*/ 88 h 720"/>
                <a:gd name="T6" fmla="*/ 288 w 624"/>
                <a:gd name="T7" fmla="*/ 664 h 720"/>
                <a:gd name="T8" fmla="*/ 432 w 624"/>
                <a:gd name="T9" fmla="*/ 424 h 720"/>
                <a:gd name="T10" fmla="*/ 624 w 624"/>
                <a:gd name="T11" fmla="*/ 328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4" h="720">
                  <a:moveTo>
                    <a:pt x="0" y="472"/>
                  </a:moveTo>
                  <a:cubicBezTo>
                    <a:pt x="12" y="336"/>
                    <a:pt x="24" y="200"/>
                    <a:pt x="48" y="136"/>
                  </a:cubicBezTo>
                  <a:cubicBezTo>
                    <a:pt x="72" y="72"/>
                    <a:pt x="104" y="0"/>
                    <a:pt x="144" y="88"/>
                  </a:cubicBezTo>
                  <a:cubicBezTo>
                    <a:pt x="184" y="176"/>
                    <a:pt x="240" y="608"/>
                    <a:pt x="288" y="664"/>
                  </a:cubicBezTo>
                  <a:cubicBezTo>
                    <a:pt x="336" y="720"/>
                    <a:pt x="376" y="480"/>
                    <a:pt x="432" y="424"/>
                  </a:cubicBezTo>
                  <a:cubicBezTo>
                    <a:pt x="488" y="368"/>
                    <a:pt x="592" y="344"/>
                    <a:pt x="624" y="3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C4D4495-985B-4B5E-B23A-D2FFAFCE2DD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6" y="2880"/>
              <a:ext cx="345" cy="66"/>
            </a:xfrm>
            <a:custGeom>
              <a:avLst/>
              <a:gdLst>
                <a:gd name="T0" fmla="*/ 0 w 624"/>
                <a:gd name="T1" fmla="*/ 104 h 120"/>
                <a:gd name="T2" fmla="*/ 96 w 624"/>
                <a:gd name="T3" fmla="*/ 104 h 120"/>
                <a:gd name="T4" fmla="*/ 192 w 624"/>
                <a:gd name="T5" fmla="*/ 8 h 120"/>
                <a:gd name="T6" fmla="*/ 336 w 624"/>
                <a:gd name="T7" fmla="*/ 104 h 120"/>
                <a:gd name="T8" fmla="*/ 432 w 624"/>
                <a:gd name="T9" fmla="*/ 8 h 120"/>
                <a:gd name="T10" fmla="*/ 528 w 624"/>
                <a:gd name="T11" fmla="*/ 56 h 120"/>
                <a:gd name="T12" fmla="*/ 624 w 624"/>
                <a:gd name="T13" fmla="*/ 5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20">
                  <a:moveTo>
                    <a:pt x="0" y="104"/>
                  </a:moveTo>
                  <a:cubicBezTo>
                    <a:pt x="32" y="112"/>
                    <a:pt x="64" y="120"/>
                    <a:pt x="96" y="104"/>
                  </a:cubicBezTo>
                  <a:cubicBezTo>
                    <a:pt x="128" y="88"/>
                    <a:pt x="152" y="8"/>
                    <a:pt x="192" y="8"/>
                  </a:cubicBezTo>
                  <a:cubicBezTo>
                    <a:pt x="232" y="8"/>
                    <a:pt x="296" y="104"/>
                    <a:pt x="336" y="104"/>
                  </a:cubicBezTo>
                  <a:cubicBezTo>
                    <a:pt x="376" y="104"/>
                    <a:pt x="400" y="16"/>
                    <a:pt x="432" y="8"/>
                  </a:cubicBezTo>
                  <a:cubicBezTo>
                    <a:pt x="464" y="0"/>
                    <a:pt x="496" y="48"/>
                    <a:pt x="528" y="56"/>
                  </a:cubicBezTo>
                  <a:cubicBezTo>
                    <a:pt x="560" y="64"/>
                    <a:pt x="592" y="60"/>
                    <a:pt x="624" y="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EF61DE2-301D-466D-A3FB-6DCBAFFECF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6" y="3120"/>
              <a:ext cx="345" cy="148"/>
            </a:xfrm>
            <a:custGeom>
              <a:avLst/>
              <a:gdLst>
                <a:gd name="T0" fmla="*/ 0 w 672"/>
                <a:gd name="T1" fmla="*/ 288 h 288"/>
                <a:gd name="T2" fmla="*/ 288 w 672"/>
                <a:gd name="T3" fmla="*/ 240 h 288"/>
                <a:gd name="T4" fmla="*/ 432 w 672"/>
                <a:gd name="T5" fmla="*/ 144 h 288"/>
                <a:gd name="T6" fmla="*/ 528 w 672"/>
                <a:gd name="T7" fmla="*/ 0 h 288"/>
                <a:gd name="T8" fmla="*/ 576 w 672"/>
                <a:gd name="T9" fmla="*/ 144 h 288"/>
                <a:gd name="T10" fmla="*/ 672 w 672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2" h="288">
                  <a:moveTo>
                    <a:pt x="0" y="288"/>
                  </a:moveTo>
                  <a:cubicBezTo>
                    <a:pt x="108" y="276"/>
                    <a:pt x="216" y="264"/>
                    <a:pt x="288" y="240"/>
                  </a:cubicBezTo>
                  <a:cubicBezTo>
                    <a:pt x="360" y="216"/>
                    <a:pt x="392" y="184"/>
                    <a:pt x="432" y="144"/>
                  </a:cubicBezTo>
                  <a:cubicBezTo>
                    <a:pt x="472" y="104"/>
                    <a:pt x="504" y="0"/>
                    <a:pt x="528" y="0"/>
                  </a:cubicBezTo>
                  <a:cubicBezTo>
                    <a:pt x="552" y="0"/>
                    <a:pt x="552" y="96"/>
                    <a:pt x="576" y="144"/>
                  </a:cubicBezTo>
                  <a:cubicBezTo>
                    <a:pt x="600" y="192"/>
                    <a:pt x="636" y="240"/>
                    <a:pt x="672" y="2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13D689F-C215-472D-A14A-CFB4C4199C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6" y="3504"/>
              <a:ext cx="345" cy="263"/>
            </a:xfrm>
            <a:custGeom>
              <a:avLst/>
              <a:gdLst>
                <a:gd name="T0" fmla="*/ 0 w 672"/>
                <a:gd name="T1" fmla="*/ 448 h 512"/>
                <a:gd name="T2" fmla="*/ 96 w 672"/>
                <a:gd name="T3" fmla="*/ 16 h 512"/>
                <a:gd name="T4" fmla="*/ 192 w 672"/>
                <a:gd name="T5" fmla="*/ 352 h 512"/>
                <a:gd name="T6" fmla="*/ 288 w 672"/>
                <a:gd name="T7" fmla="*/ 448 h 512"/>
                <a:gd name="T8" fmla="*/ 432 w 672"/>
                <a:gd name="T9" fmla="*/ 448 h 512"/>
                <a:gd name="T10" fmla="*/ 576 w 672"/>
                <a:gd name="T11" fmla="*/ 64 h 512"/>
                <a:gd name="T12" fmla="*/ 672 w 672"/>
                <a:gd name="T13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512">
                  <a:moveTo>
                    <a:pt x="0" y="448"/>
                  </a:moveTo>
                  <a:cubicBezTo>
                    <a:pt x="32" y="240"/>
                    <a:pt x="64" y="32"/>
                    <a:pt x="96" y="16"/>
                  </a:cubicBezTo>
                  <a:cubicBezTo>
                    <a:pt x="128" y="0"/>
                    <a:pt x="160" y="280"/>
                    <a:pt x="192" y="352"/>
                  </a:cubicBezTo>
                  <a:cubicBezTo>
                    <a:pt x="224" y="424"/>
                    <a:pt x="248" y="432"/>
                    <a:pt x="288" y="448"/>
                  </a:cubicBezTo>
                  <a:cubicBezTo>
                    <a:pt x="328" y="464"/>
                    <a:pt x="384" y="512"/>
                    <a:pt x="432" y="448"/>
                  </a:cubicBezTo>
                  <a:cubicBezTo>
                    <a:pt x="480" y="384"/>
                    <a:pt x="536" y="64"/>
                    <a:pt x="576" y="64"/>
                  </a:cubicBezTo>
                  <a:cubicBezTo>
                    <a:pt x="616" y="64"/>
                    <a:pt x="656" y="384"/>
                    <a:pt x="672" y="4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B6601C-060B-4527-B8A7-5D469E3E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56"/>
              <a:ext cx="528" cy="1584"/>
            </a:xfrm>
            <a:prstGeom prst="rect">
              <a:avLst/>
            </a:prstGeom>
            <a:noFill/>
            <a:ln w="19050">
              <a:solidFill>
                <a:srgbClr val="33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Text Box 17">
            <a:extLst>
              <a:ext uri="{FF2B5EF4-FFF2-40B4-BE49-F238E27FC236}">
                <a16:creationId xmlns:a16="http://schemas.microsoft.com/office/drawing/2014/main" id="{541CD2A6-C77D-4ACD-910A-743A28902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User</a:t>
            </a: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EFDE6438-DFCB-4690-8A56-82906C3C1E9B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657600"/>
            <a:ext cx="2514600" cy="2728913"/>
            <a:chOff x="3312" y="2304"/>
            <a:chExt cx="1584" cy="1719"/>
          </a:xfrm>
        </p:grpSpPr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24F5BB2F-5EDE-487D-A6B9-8203FA9F2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312"/>
              <a:ext cx="1536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E5FB9087-C935-4911-83AF-434B6EDD4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400"/>
              <a:ext cx="0" cy="129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21">
              <a:extLst>
                <a:ext uri="{FF2B5EF4-FFF2-40B4-BE49-F238E27FC236}">
                  <a16:creationId xmlns:a16="http://schemas.microsoft.com/office/drawing/2014/main" id="{41FC3C88-8538-4257-BF7A-AB4C8C41CA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80" y="2448"/>
              <a:ext cx="63" cy="72"/>
              <a:chOff x="2784" y="1680"/>
              <a:chExt cx="336" cy="384"/>
            </a:xfrm>
          </p:grpSpPr>
          <p:sp>
            <p:nvSpPr>
              <p:cNvPr id="36" name="Line 22">
                <a:extLst>
                  <a:ext uri="{FF2B5EF4-FFF2-40B4-BE49-F238E27FC236}">
                    <a16:creationId xmlns:a16="http://schemas.microsoft.com/office/drawing/2014/main" id="{1F1C6BB4-9BFF-4C1A-9EFA-F657E4E0226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84" y="168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23">
                <a:extLst>
                  <a:ext uri="{FF2B5EF4-FFF2-40B4-BE49-F238E27FC236}">
                    <a16:creationId xmlns:a16="http://schemas.microsoft.com/office/drawing/2014/main" id="{6040CB0A-8830-4935-A427-CDB17AA89AE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784" y="168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24">
              <a:extLst>
                <a:ext uri="{FF2B5EF4-FFF2-40B4-BE49-F238E27FC236}">
                  <a16:creationId xmlns:a16="http://schemas.microsoft.com/office/drawing/2014/main" id="{A7DE865C-E5A1-4A43-B225-A999B356199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92" y="3024"/>
              <a:ext cx="63" cy="72"/>
              <a:chOff x="2784" y="1680"/>
              <a:chExt cx="336" cy="384"/>
            </a:xfrm>
          </p:grpSpPr>
          <p:sp>
            <p:nvSpPr>
              <p:cNvPr id="34" name="Line 25">
                <a:extLst>
                  <a:ext uri="{FF2B5EF4-FFF2-40B4-BE49-F238E27FC236}">
                    <a16:creationId xmlns:a16="http://schemas.microsoft.com/office/drawing/2014/main" id="{4EB57B1D-0699-42AF-8A23-FED56083813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84" y="168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26">
                <a:extLst>
                  <a:ext uri="{FF2B5EF4-FFF2-40B4-BE49-F238E27FC236}">
                    <a16:creationId xmlns:a16="http://schemas.microsoft.com/office/drawing/2014/main" id="{78871A47-498C-44B4-A5C8-6F2A9FA515A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784" y="168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" name="Group 27">
              <a:extLst>
                <a:ext uri="{FF2B5EF4-FFF2-40B4-BE49-F238E27FC236}">
                  <a16:creationId xmlns:a16="http://schemas.microsoft.com/office/drawing/2014/main" id="{39BC9B2E-BEF8-4A41-ACEE-4FC060DF05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36" y="3504"/>
              <a:ext cx="63" cy="72"/>
              <a:chOff x="2784" y="1680"/>
              <a:chExt cx="336" cy="384"/>
            </a:xfrm>
          </p:grpSpPr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E9912449-C117-425A-8A3F-4516892EEA7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84" y="168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270814E0-B22B-41F4-9209-61005D1C4CB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784" y="168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30">
              <a:extLst>
                <a:ext uri="{FF2B5EF4-FFF2-40B4-BE49-F238E27FC236}">
                  <a16:creationId xmlns:a16="http://schemas.microsoft.com/office/drawing/2014/main" id="{F9277472-3F63-4F05-B384-4CBDDB9554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76" y="2496"/>
              <a:ext cx="63" cy="72"/>
              <a:chOff x="2784" y="1680"/>
              <a:chExt cx="336" cy="384"/>
            </a:xfrm>
          </p:grpSpPr>
          <p:sp>
            <p:nvSpPr>
              <p:cNvPr id="30" name="Line 31">
                <a:extLst>
                  <a:ext uri="{FF2B5EF4-FFF2-40B4-BE49-F238E27FC236}">
                    <a16:creationId xmlns:a16="http://schemas.microsoft.com/office/drawing/2014/main" id="{04AF9EA2-D14B-44BA-83B7-50188537312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84" y="168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32">
                <a:extLst>
                  <a:ext uri="{FF2B5EF4-FFF2-40B4-BE49-F238E27FC236}">
                    <a16:creationId xmlns:a16="http://schemas.microsoft.com/office/drawing/2014/main" id="{CCA1ED6F-9132-4820-A81C-4874191AA8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784" y="168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33">
              <a:extLst>
                <a:ext uri="{FF2B5EF4-FFF2-40B4-BE49-F238E27FC236}">
                  <a16:creationId xmlns:a16="http://schemas.microsoft.com/office/drawing/2014/main" id="{3BA7AD04-166D-4BCF-AEC9-69E4B5FC9D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04" y="2976"/>
              <a:ext cx="63" cy="72"/>
              <a:chOff x="2784" y="1680"/>
              <a:chExt cx="336" cy="384"/>
            </a:xfrm>
          </p:grpSpPr>
          <p:sp>
            <p:nvSpPr>
              <p:cNvPr id="28" name="Line 34">
                <a:extLst>
                  <a:ext uri="{FF2B5EF4-FFF2-40B4-BE49-F238E27FC236}">
                    <a16:creationId xmlns:a16="http://schemas.microsoft.com/office/drawing/2014/main" id="{9ADA55CC-3660-455D-801B-2B08EDB253F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84" y="168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5">
                <a:extLst>
                  <a:ext uri="{FF2B5EF4-FFF2-40B4-BE49-F238E27FC236}">
                    <a16:creationId xmlns:a16="http://schemas.microsoft.com/office/drawing/2014/main" id="{24634673-7DDC-4AF5-A65A-F513A98477C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784" y="168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Oval 36">
              <a:extLst>
                <a:ext uri="{FF2B5EF4-FFF2-40B4-BE49-F238E27FC236}">
                  <a16:creationId xmlns:a16="http://schemas.microsoft.com/office/drawing/2014/main" id="{D6428677-5254-45C2-AAEA-B58C0839D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04"/>
              <a:ext cx="384" cy="384"/>
            </a:xfrm>
            <a:prstGeom prst="ellips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Text Box 37">
              <a:extLst>
                <a:ext uri="{FF2B5EF4-FFF2-40B4-BE49-F238E27FC236}">
                  <a16:creationId xmlns:a16="http://schemas.microsoft.com/office/drawing/2014/main" id="{61D9FE67-31A6-46C2-A940-6F2032134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792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Tahoma" panose="020B0604030504040204" pitchFamily="34" charset="0"/>
                </a:rPr>
                <a:t>Feature Space</a:t>
              </a:r>
            </a:p>
          </p:txBody>
        </p:sp>
      </p:grpSp>
      <p:sp>
        <p:nvSpPr>
          <p:cNvPr id="38" name="Freeform 38">
            <a:extLst>
              <a:ext uri="{FF2B5EF4-FFF2-40B4-BE49-F238E27FC236}">
                <a16:creationId xmlns:a16="http://schemas.microsoft.com/office/drawing/2014/main" id="{E7057B5E-3E57-4460-AC2C-DAA9539D9232}"/>
              </a:ext>
            </a:extLst>
          </p:cNvPr>
          <p:cNvSpPr>
            <a:spLocks/>
          </p:cNvSpPr>
          <p:nvPr/>
        </p:nvSpPr>
        <p:spPr bwMode="auto">
          <a:xfrm>
            <a:off x="3810000" y="2362200"/>
            <a:ext cx="547688" cy="393700"/>
          </a:xfrm>
          <a:custGeom>
            <a:avLst/>
            <a:gdLst>
              <a:gd name="T0" fmla="*/ 0 w 336"/>
              <a:gd name="T1" fmla="*/ 200 h 216"/>
              <a:gd name="T2" fmla="*/ 48 w 336"/>
              <a:gd name="T3" fmla="*/ 56 h 216"/>
              <a:gd name="T4" fmla="*/ 96 w 336"/>
              <a:gd name="T5" fmla="*/ 104 h 216"/>
              <a:gd name="T6" fmla="*/ 144 w 336"/>
              <a:gd name="T7" fmla="*/ 200 h 216"/>
              <a:gd name="T8" fmla="*/ 192 w 336"/>
              <a:gd name="T9" fmla="*/ 200 h 216"/>
              <a:gd name="T10" fmla="*/ 240 w 336"/>
              <a:gd name="T11" fmla="*/ 152 h 216"/>
              <a:gd name="T12" fmla="*/ 288 w 336"/>
              <a:gd name="T13" fmla="*/ 8 h 216"/>
              <a:gd name="T14" fmla="*/ 336 w 336"/>
              <a:gd name="T15" fmla="*/ 20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" h="216">
                <a:moveTo>
                  <a:pt x="0" y="200"/>
                </a:moveTo>
                <a:cubicBezTo>
                  <a:pt x="16" y="136"/>
                  <a:pt x="32" y="72"/>
                  <a:pt x="48" y="56"/>
                </a:cubicBezTo>
                <a:cubicBezTo>
                  <a:pt x="64" y="40"/>
                  <a:pt x="80" y="80"/>
                  <a:pt x="96" y="104"/>
                </a:cubicBezTo>
                <a:cubicBezTo>
                  <a:pt x="112" y="128"/>
                  <a:pt x="128" y="184"/>
                  <a:pt x="144" y="200"/>
                </a:cubicBezTo>
                <a:cubicBezTo>
                  <a:pt x="160" y="216"/>
                  <a:pt x="176" y="208"/>
                  <a:pt x="192" y="200"/>
                </a:cubicBezTo>
                <a:cubicBezTo>
                  <a:pt x="208" y="192"/>
                  <a:pt x="224" y="184"/>
                  <a:pt x="240" y="152"/>
                </a:cubicBezTo>
                <a:cubicBezTo>
                  <a:pt x="256" y="120"/>
                  <a:pt x="272" y="0"/>
                  <a:pt x="288" y="8"/>
                </a:cubicBezTo>
                <a:cubicBezTo>
                  <a:pt x="304" y="16"/>
                  <a:pt x="328" y="168"/>
                  <a:pt x="336" y="200"/>
                </a:cubicBezTo>
              </a:path>
            </a:pathLst>
          </a:custGeom>
          <a:noFill/>
          <a:ln w="952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9" name="Picture 39" descr="2460">
            <a:extLst>
              <a:ext uri="{FF2B5EF4-FFF2-40B4-BE49-F238E27FC236}">
                <a16:creationId xmlns:a16="http://schemas.microsoft.com/office/drawing/2014/main" id="{13D1A775-4871-4F6C-9AE7-AA03E419A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351088"/>
            <a:ext cx="835025" cy="544512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Line 40">
            <a:extLst>
              <a:ext uri="{FF2B5EF4-FFF2-40B4-BE49-F238E27FC236}">
                <a16:creationId xmlns:a16="http://schemas.microsoft.com/office/drawing/2014/main" id="{82BB855D-60AA-48B0-917B-3EB7ABA05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819400"/>
            <a:ext cx="167640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ED88B210-9B26-4D45-A074-7248A00C0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724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Line 42">
            <a:extLst>
              <a:ext uri="{FF2B5EF4-FFF2-40B4-BE49-F238E27FC236}">
                <a16:creationId xmlns:a16="http://schemas.microsoft.com/office/drawing/2014/main" id="{0C065FB2-AD28-42F2-8BE3-5EA2E32170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971800"/>
            <a:ext cx="152400" cy="914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" name="Line 43">
            <a:extLst>
              <a:ext uri="{FF2B5EF4-FFF2-40B4-BE49-F238E27FC236}">
                <a16:creationId xmlns:a16="http://schemas.microsoft.com/office/drawing/2014/main" id="{84CA72DD-BD28-4E01-B67A-11DDA9049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6670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4" name="Group 44">
            <a:extLst>
              <a:ext uri="{FF2B5EF4-FFF2-40B4-BE49-F238E27FC236}">
                <a16:creationId xmlns:a16="http://schemas.microsoft.com/office/drawing/2014/main" id="{253FD4EA-260C-48A6-AD7A-C8A94DF8C5B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505200"/>
            <a:ext cx="990600" cy="2957513"/>
            <a:chOff x="1152" y="2208"/>
            <a:chExt cx="624" cy="1863"/>
          </a:xfrm>
        </p:grpSpPr>
        <p:pic>
          <p:nvPicPr>
            <p:cNvPr id="45" name="Picture 45" descr="1072">
              <a:extLst>
                <a:ext uri="{FF2B5EF4-FFF2-40B4-BE49-F238E27FC236}">
                  <a16:creationId xmlns:a16="http://schemas.microsoft.com/office/drawing/2014/main" id="{BB9F186C-CA6A-4118-8A0C-04E32E194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256"/>
              <a:ext cx="525" cy="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6" descr="2460">
              <a:extLst>
                <a:ext uri="{FF2B5EF4-FFF2-40B4-BE49-F238E27FC236}">
                  <a16:creationId xmlns:a16="http://schemas.microsoft.com/office/drawing/2014/main" id="{1B49830A-A719-446E-B356-C82E031A6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401"/>
              <a:ext cx="526" cy="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7" descr="3104">
              <a:extLst>
                <a:ext uri="{FF2B5EF4-FFF2-40B4-BE49-F238E27FC236}">
                  <a16:creationId xmlns:a16="http://schemas.microsoft.com/office/drawing/2014/main" id="{5A6D1F5C-E19D-4621-B1B8-CE4B726B2B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024"/>
              <a:ext cx="526" cy="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EF08CE2F-AA8F-456D-A9FB-E39A2D0FB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08"/>
              <a:ext cx="624" cy="1584"/>
            </a:xfrm>
            <a:prstGeom prst="rect">
              <a:avLst/>
            </a:prstGeom>
            <a:noFill/>
            <a:ln w="19050">
              <a:solidFill>
                <a:srgbClr val="33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BE81DC27-5CA8-4EB4-B63A-EB8EAFE15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840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Tahoma" panose="020B0604030504040204" pitchFamily="34" charset="0"/>
                </a:rPr>
                <a:t>Images</a:t>
              </a:r>
            </a:p>
          </p:txBody>
        </p:sp>
        <p:pic>
          <p:nvPicPr>
            <p:cNvPr id="50" name="Picture 50" descr="Image14">
              <a:extLst>
                <a:ext uri="{FF2B5EF4-FFF2-40B4-BE49-F238E27FC236}">
                  <a16:creationId xmlns:a16="http://schemas.microsoft.com/office/drawing/2014/main" id="{75B8AC45-0020-4779-8A02-223C57716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640"/>
              <a:ext cx="524" cy="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Rectangle 2">
            <a:extLst>
              <a:ext uri="{FF2B5EF4-FFF2-40B4-BE49-F238E27FC236}">
                <a16:creationId xmlns:a16="http://schemas.microsoft.com/office/drawing/2014/main" id="{ABF69CAB-0C6F-4DDE-8AD4-4EE207ED0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319881"/>
            <a:ext cx="8229600" cy="906462"/>
          </a:xfrm>
        </p:spPr>
        <p:txBody>
          <a:bodyPr/>
          <a:lstStyle/>
          <a:p>
            <a:r>
              <a:rPr lang="en-US" altLang="en-US" sz="3600"/>
              <a:t>Image Features / Distance Measures</a:t>
            </a:r>
          </a:p>
        </p:txBody>
      </p:sp>
    </p:spTree>
    <p:extLst>
      <p:ext uri="{BB962C8B-B14F-4D97-AF65-F5344CB8AC3E}">
        <p14:creationId xmlns:p14="http://schemas.microsoft.com/office/powerpoint/2010/main" val="16206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59F16E7-301B-4FE4-81DF-E7821832F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2231" y="432581"/>
            <a:ext cx="7772400" cy="1143000"/>
          </a:xfrm>
        </p:spPr>
        <p:txBody>
          <a:bodyPr/>
          <a:lstStyle/>
          <a:p>
            <a:pPr algn="ctr"/>
            <a:r>
              <a:rPr lang="en-US" altLang="en-US" dirty="0" err="1"/>
              <a:t>Regioning</a:t>
            </a:r>
            <a:r>
              <a:rPr lang="en-US" altLang="en-US" dirty="0"/>
              <a:t> and Tiling Schemes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ECCE65B9-B021-4959-997B-459AA928F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914168"/>
              </p:ext>
            </p:extLst>
          </p:nvPr>
        </p:nvGraphicFramePr>
        <p:xfrm>
          <a:off x="3311281" y="1588280"/>
          <a:ext cx="7544288" cy="4599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5629656" imgH="3432048" progId="Word.Document.8">
                  <p:embed/>
                </p:oleObj>
              </mc:Choice>
              <mc:Fallback>
                <p:oleObj name="Document" r:id="rId3" imgW="5629656" imgH="3432048" progId="Word.Document.8">
                  <p:embed/>
                  <p:pic>
                    <p:nvPicPr>
                      <p:cNvPr id="45059" name="Object 3">
                        <a:extLst>
                          <a:ext uri="{FF2B5EF4-FFF2-40B4-BE49-F238E27FC236}">
                            <a16:creationId xmlns:a16="http://schemas.microsoft.com/office/drawing/2014/main" id="{ED7C1EFF-3959-45B7-BF5D-D7E0C8B7D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281" y="1588280"/>
                        <a:ext cx="7544288" cy="4599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3B8B25E4-9568-4C07-8105-58709431F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431" y="2048656"/>
            <a:ext cx="1801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800" dirty="0"/>
              <a:t>Tiles</a:t>
            </a:r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816FC8AD-834E-4222-B070-7877FA762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244" y="3985406"/>
            <a:ext cx="1358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2800" dirty="0"/>
              <a:t>Regions</a:t>
            </a:r>
            <a:endParaRPr lang="en-US" altLang="en-US" dirty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7EADB06D-968A-40BA-B764-694AD89A0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081" y="2316944"/>
            <a:ext cx="798513" cy="1031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F004C3F8-80B5-4314-808A-0B2E49121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6981" y="4280681"/>
            <a:ext cx="620713" cy="161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0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828D-1680-49D3-A62A-BE913205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pPr algn="ctr"/>
            <a:r>
              <a:rPr lang="en-US" altLang="en-US" dirty="0"/>
              <a:t> </a:t>
            </a:r>
            <a:r>
              <a:rPr lang="en-US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Features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7656-E938-41E8-86D2-C2CE41EAF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3200" dirty="0"/>
              <a:t>Color</a:t>
            </a:r>
            <a:endParaRPr lang="en-US" altLang="en-US" sz="3200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altLang="en-US" sz="3200" dirty="0"/>
              <a:t> Texture</a:t>
            </a:r>
            <a:endParaRPr lang="en-US" altLang="en-US" sz="3200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altLang="en-US" sz="3200" dirty="0"/>
              <a:t> Shape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276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A6B5-097F-4C07-A362-BEC2CCD7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9B8-BD52-4F47-B0B2-6B36C9759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Produce a color </a:t>
            </a:r>
            <a:r>
              <a:rPr lang="en-US" altLang="en-US" sz="3200" b="1" i="1" dirty="0"/>
              <a:t>signature </a:t>
            </a:r>
            <a:r>
              <a:rPr lang="en-US" altLang="en-US" sz="3200" dirty="0"/>
              <a:t>for region/whole image</a:t>
            </a:r>
          </a:p>
          <a:p>
            <a:r>
              <a:rPr lang="en-US" altLang="en-US" sz="3200" dirty="0"/>
              <a:t>Typically done using color </a:t>
            </a:r>
            <a:r>
              <a:rPr lang="en-US" altLang="en-US" sz="3200" dirty="0" err="1"/>
              <a:t>correllograms</a:t>
            </a:r>
            <a:r>
              <a:rPr lang="en-US" altLang="en-US" sz="3200" dirty="0"/>
              <a:t> or color histograms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7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B21A-329A-4335-8F6A-95865578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Global Color Histogram</a:t>
            </a:r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8F25FE6-07EA-4F51-8659-ED0C451F3D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007143"/>
              </p:ext>
            </p:extLst>
          </p:nvPr>
        </p:nvGraphicFramePr>
        <p:xfrm>
          <a:off x="2428875" y="1951160"/>
          <a:ext cx="2667000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Chart" r:id="rId3" imgW="2666959" imgH="4076793" progId="MSGraph.Chart.8">
                  <p:embed followColorScheme="full"/>
                </p:oleObj>
              </mc:Choice>
              <mc:Fallback>
                <p:oleObj name="Chart" r:id="rId3" imgW="2666959" imgH="4076793" progId="MSGraph.Chart.8">
                  <p:embed followColorScheme="full"/>
                  <p:pic>
                    <p:nvPicPr>
                      <p:cNvPr id="50180" name="Object 4">
                        <a:extLst>
                          <a:ext uri="{FF2B5EF4-FFF2-40B4-BE49-F238E27FC236}">
                            <a16:creationId xmlns:a16="http://schemas.microsoft.com/office/drawing/2014/main" id="{806189A2-3B6C-4E91-8E99-11B88A5B21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1951160"/>
                        <a:ext cx="2667000" cy="407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48E35340-C004-4C3D-BD8D-994C17AA30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690566"/>
              </p:ext>
            </p:extLst>
          </p:nvPr>
        </p:nvGraphicFramePr>
        <p:xfrm>
          <a:off x="6260272" y="2667123"/>
          <a:ext cx="3810000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lip" r:id="rId5" imgW="2285714" imgH="1714286" progId="MS_ClipArt_Gallery.2">
                  <p:embed/>
                </p:oleObj>
              </mc:Choice>
              <mc:Fallback>
                <p:oleObj name="Clip" r:id="rId5" imgW="2285714" imgH="1714286" progId="MS_ClipArt_Gallery.2">
                  <p:embed/>
                  <p:pic>
                    <p:nvPicPr>
                      <p:cNvPr id="50179" name="Object 3">
                        <a:extLst>
                          <a:ext uri="{FF2B5EF4-FFF2-40B4-BE49-F238E27FC236}">
                            <a16:creationId xmlns:a16="http://schemas.microsoft.com/office/drawing/2014/main" id="{69C7C7DC-5324-44BC-B6EA-57232002E2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272" y="2667123"/>
                        <a:ext cx="3810000" cy="264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41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52E5BE-2DE8-49C8-8163-072E6C9E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791200"/>
            <a:ext cx="1905000" cy="457200"/>
          </a:xfrm>
        </p:spPr>
        <p:txBody>
          <a:bodyPr/>
          <a:lstStyle/>
          <a:p>
            <a:fld id="{A3A2842D-8D9D-45B0-BE30-FF8266260E4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B06B0D-732A-455B-A619-8332C56544EB}"/>
              </a:ext>
            </a:extLst>
          </p:cNvPr>
          <p:cNvSpPr txBox="1">
            <a:spLocks/>
          </p:cNvSpPr>
          <p:nvPr/>
        </p:nvSpPr>
        <p:spPr>
          <a:xfrm>
            <a:off x="8534400" y="58674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A2842D-8D9D-45B0-BE30-FF8266260E4E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4FF5E35-FE21-46BC-A081-C90EE6144140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5334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/>
              <a:t>Texture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DA4961F-23F8-4B13-B2EB-4BCC658F5CE8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771650"/>
            <a:ext cx="77724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Produce a mathematical </a:t>
            </a:r>
            <a:r>
              <a:rPr lang="en-US" altLang="en-US" sz="2800" dirty="0" err="1"/>
              <a:t>characterisation</a:t>
            </a:r>
            <a:r>
              <a:rPr lang="en-US" altLang="en-US" sz="2800" dirty="0"/>
              <a:t> of a repeating pattern in the image</a:t>
            </a:r>
          </a:p>
          <a:p>
            <a:pPr lvl="1"/>
            <a:r>
              <a:rPr lang="en-US" altLang="en-US" sz="2800" dirty="0"/>
              <a:t>Smooth</a:t>
            </a:r>
          </a:p>
          <a:p>
            <a:pPr lvl="1"/>
            <a:r>
              <a:rPr lang="en-US" altLang="en-US" sz="2800" dirty="0"/>
              <a:t>Sandy</a:t>
            </a:r>
          </a:p>
          <a:p>
            <a:pPr lvl="1"/>
            <a:r>
              <a:rPr lang="en-US" altLang="en-US" sz="2800" dirty="0"/>
              <a:t>Grainy</a:t>
            </a:r>
          </a:p>
          <a:p>
            <a:pPr lvl="1"/>
            <a:r>
              <a:rPr lang="en-US" altLang="en-US" sz="2800" dirty="0" err="1"/>
              <a:t>Stripey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6843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87</TotalTime>
  <Words>174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Tahoma</vt:lpstr>
      <vt:lpstr>Times (PCL6)</vt:lpstr>
      <vt:lpstr>Times New Roman</vt:lpstr>
      <vt:lpstr>Tw Cen MT</vt:lpstr>
      <vt:lpstr>Wingdings</vt:lpstr>
      <vt:lpstr>Circuit</vt:lpstr>
      <vt:lpstr>Microsoft Graph Chart</vt:lpstr>
      <vt:lpstr>Microsoft Clip Gallery</vt:lpstr>
      <vt:lpstr>Microsoft Word Document</vt:lpstr>
      <vt:lpstr>Z-Search Content-based Image Retrieval (CBIR)</vt:lpstr>
      <vt:lpstr>PowerPoint Presentation</vt:lpstr>
      <vt:lpstr>PowerPoint Presentation</vt:lpstr>
      <vt:lpstr>Image Features / Distance Measures</vt:lpstr>
      <vt:lpstr>Regioning and Tiling Schemes</vt:lpstr>
      <vt:lpstr> Features</vt:lpstr>
      <vt:lpstr>color</vt:lpstr>
      <vt:lpstr>Global Color Histogram</vt:lpstr>
      <vt:lpstr>PowerPoint Presentation</vt:lpstr>
      <vt:lpstr>PowerPoint Presentation</vt:lpstr>
      <vt:lpstr>Shape</vt:lpstr>
      <vt:lpstr>PowerPoint Presentation</vt:lpstr>
      <vt:lpstr>Summary of Image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Z-Search Content-based Image Retrieval (CBIR)</dc:title>
  <dc:creator>zoz</dc:creator>
  <cp:lastModifiedBy>zoz</cp:lastModifiedBy>
  <cp:revision>20</cp:revision>
  <dcterms:created xsi:type="dcterms:W3CDTF">2019-05-22T17:37:08Z</dcterms:created>
  <dcterms:modified xsi:type="dcterms:W3CDTF">2019-05-22T19:04:35Z</dcterms:modified>
</cp:coreProperties>
</file>