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86" r:id="rId17"/>
    <p:sldId id="259" r:id="rId18"/>
    <p:sldId id="272"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varScale="1">
        <p:scale>
          <a:sx n="69" d="100"/>
          <a:sy n="69" d="100"/>
        </p:scale>
        <p:origin x="-14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9A10809-F578-4C1C-86F8-9C79DC53D7C9}" type="datetimeFigureOut">
              <a:rPr lang="en-US" smtClean="0"/>
              <a:t>5/12/2022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B45027E-F2BA-4BCA-83F8-59117F78C1A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A10809-F578-4C1C-86F8-9C79DC53D7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5027E-F2BA-4BCA-83F8-59117F78C1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A10809-F578-4C1C-86F8-9C79DC53D7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5027E-F2BA-4BCA-83F8-59117F78C1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9A10809-F578-4C1C-86F8-9C79DC53D7C9}" type="datetimeFigureOut">
              <a:rPr lang="en-US" smtClean="0"/>
              <a:t>5/12/2022</a:t>
            </a:fld>
            <a:endParaRPr lang="en-US"/>
          </a:p>
        </p:txBody>
      </p:sp>
      <p:sp>
        <p:nvSpPr>
          <p:cNvPr id="9" name="Slide Number Placeholder 8"/>
          <p:cNvSpPr>
            <a:spLocks noGrp="1"/>
          </p:cNvSpPr>
          <p:nvPr>
            <p:ph type="sldNum" sz="quarter" idx="15"/>
          </p:nvPr>
        </p:nvSpPr>
        <p:spPr/>
        <p:txBody>
          <a:bodyPr rtlCol="0"/>
          <a:lstStyle/>
          <a:p>
            <a:fld id="{AB45027E-F2BA-4BCA-83F8-59117F78C1A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9A10809-F578-4C1C-86F8-9C79DC53D7C9}" type="datetimeFigureOut">
              <a:rPr lang="en-US" smtClean="0"/>
              <a:t>5/12/2022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B45027E-F2BA-4BCA-83F8-59117F78C1A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9A10809-F578-4C1C-86F8-9C79DC53D7C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5027E-F2BA-4BCA-83F8-59117F78C1A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9A10809-F578-4C1C-86F8-9C79DC53D7C9}"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5027E-F2BA-4BCA-83F8-59117F78C1A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9A10809-F578-4C1C-86F8-9C79DC53D7C9}" type="datetimeFigureOut">
              <a:rPr lang="en-US" smtClean="0"/>
              <a:t>5/12/2022</a:t>
            </a:fld>
            <a:endParaRPr lang="en-US"/>
          </a:p>
        </p:txBody>
      </p:sp>
      <p:sp>
        <p:nvSpPr>
          <p:cNvPr id="7" name="Slide Number Placeholder 6"/>
          <p:cNvSpPr>
            <a:spLocks noGrp="1"/>
          </p:cNvSpPr>
          <p:nvPr>
            <p:ph type="sldNum" sz="quarter" idx="11"/>
          </p:nvPr>
        </p:nvSpPr>
        <p:spPr/>
        <p:txBody>
          <a:bodyPr rtlCol="0"/>
          <a:lstStyle/>
          <a:p>
            <a:fld id="{AB45027E-F2BA-4BCA-83F8-59117F78C1A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10809-F578-4C1C-86F8-9C79DC53D7C9}"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5027E-F2BA-4BCA-83F8-59117F78C1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9A10809-F578-4C1C-86F8-9C79DC53D7C9}" type="datetimeFigureOut">
              <a:rPr lang="en-US" smtClean="0"/>
              <a:t>5/12/2022</a:t>
            </a:fld>
            <a:endParaRPr lang="en-US"/>
          </a:p>
        </p:txBody>
      </p:sp>
      <p:sp>
        <p:nvSpPr>
          <p:cNvPr id="22" name="Slide Number Placeholder 21"/>
          <p:cNvSpPr>
            <a:spLocks noGrp="1"/>
          </p:cNvSpPr>
          <p:nvPr>
            <p:ph type="sldNum" sz="quarter" idx="15"/>
          </p:nvPr>
        </p:nvSpPr>
        <p:spPr/>
        <p:txBody>
          <a:bodyPr rtlCol="0"/>
          <a:lstStyle/>
          <a:p>
            <a:fld id="{AB45027E-F2BA-4BCA-83F8-59117F78C1A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9A10809-F578-4C1C-86F8-9C79DC53D7C9}" type="datetimeFigureOut">
              <a:rPr lang="en-US" smtClean="0"/>
              <a:t>5/12/2022</a:t>
            </a:fld>
            <a:endParaRPr lang="en-US"/>
          </a:p>
        </p:txBody>
      </p:sp>
      <p:sp>
        <p:nvSpPr>
          <p:cNvPr id="18" name="Slide Number Placeholder 17"/>
          <p:cNvSpPr>
            <a:spLocks noGrp="1"/>
          </p:cNvSpPr>
          <p:nvPr>
            <p:ph type="sldNum" sz="quarter" idx="11"/>
          </p:nvPr>
        </p:nvSpPr>
        <p:spPr/>
        <p:txBody>
          <a:bodyPr rtlCol="0"/>
          <a:lstStyle/>
          <a:p>
            <a:fld id="{AB45027E-F2BA-4BCA-83F8-59117F78C1A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9A10809-F578-4C1C-86F8-9C79DC53D7C9}" type="datetimeFigureOut">
              <a:rPr lang="en-US" smtClean="0"/>
              <a:t>5/12/2022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B45027E-F2BA-4BCA-83F8-59117F78C1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scandit.com/products/barcode-scanner/symbologies/code-39/"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scandit.com/products/barcode-scanner/symbologies/code-128/"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scandit.com/products/barcode-scanner/symbologies/itf-2-of-5/"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scandit.com/products/barcode-scanner/symbologies/code-93/"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scandit.com/products/barcode-scanner/symbologies/codabar/"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andit.com/products/barcode-scanner/symbologies/qr-code/"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scandit.com/products/barcode-scanner/symbologies/datamatrix-cod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scandit.com/products/barcode-scanner/symbologies/pdf417/"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scandit.com/products/barcode-scanner/symbologies/aztec/"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Bar codes</a:t>
            </a:r>
            <a:endParaRPr lang="en-US" dirty="0"/>
          </a:p>
        </p:txBody>
      </p:sp>
      <p:sp>
        <p:nvSpPr>
          <p:cNvPr id="3" name="Subtitle 2"/>
          <p:cNvSpPr>
            <a:spLocks noGrp="1"/>
          </p:cNvSpPr>
          <p:nvPr>
            <p:ph type="subTitle" idx="1"/>
          </p:nvPr>
        </p:nvSpPr>
        <p:spPr/>
        <p:txBody>
          <a:bodyPr/>
          <a:lstStyle/>
          <a:p>
            <a:r>
              <a:rPr lang="en-US" dirty="0" smtClean="0"/>
              <a:t>PRESENTING  BY : ZAIN HAIDER NAQVI</a:t>
            </a:r>
            <a:endParaRPr lang="en-US" dirty="0"/>
          </a:p>
        </p:txBody>
      </p:sp>
    </p:spTree>
    <p:extLst>
      <p:ext uri="{BB962C8B-B14F-4D97-AF65-F5344CB8AC3E}">
        <p14:creationId xmlns:p14="http://schemas.microsoft.com/office/powerpoint/2010/main" val="300182463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sus\Downloads\4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457200"/>
            <a:ext cx="177165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2823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sus\Downloads\5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2618"/>
            <a:ext cx="1847850" cy="598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75625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sus\Downloads\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838200"/>
            <a:ext cx="7620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Asus\Downloads\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838200"/>
            <a:ext cx="7048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45672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sus\Downloads\7line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457200"/>
            <a:ext cx="1666875" cy="55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6027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sus\Downloads\8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1836"/>
            <a:ext cx="1724025" cy="539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8561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sus\Downloads\9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85800"/>
            <a:ext cx="1819275" cy="51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59938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Asus\Downloads\szE6z7fEIp4-00-0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8686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6479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sus\Downloads\compa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010400" cy="414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4746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1d bar codes and there types</a:t>
            </a:r>
            <a:endParaRPr lang="en-US" dirty="0"/>
          </a:p>
        </p:txBody>
      </p:sp>
      <p:sp>
        <p:nvSpPr>
          <p:cNvPr id="3" name="Subtitle 2"/>
          <p:cNvSpPr>
            <a:spLocks noGrp="1"/>
          </p:cNvSpPr>
          <p:nvPr>
            <p:ph type="subTitle" idx="1"/>
          </p:nvPr>
        </p:nvSpPr>
        <p:spPr/>
        <p:txBody>
          <a:bodyPr/>
          <a:lstStyle/>
          <a:p>
            <a:r>
              <a:rPr lang="en-US" dirty="0" smtClean="0"/>
              <a:t> </a:t>
            </a:r>
            <a:r>
              <a:rPr lang="en-US" dirty="0"/>
              <a:t>Linear barcodes</a:t>
            </a:r>
          </a:p>
          <a:p>
            <a:endParaRPr lang="en-US" dirty="0"/>
          </a:p>
        </p:txBody>
      </p:sp>
    </p:spTree>
    <p:extLst>
      <p:ext uri="{BB962C8B-B14F-4D97-AF65-F5344CB8AC3E}">
        <p14:creationId xmlns:p14="http://schemas.microsoft.com/office/powerpoint/2010/main" val="355509698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fontScale="92500"/>
          </a:bodyPr>
          <a:lstStyle/>
          <a:p>
            <a:r>
              <a:rPr lang="en-US" dirty="0"/>
              <a:t>UPC actually stands for universal product code :::::::::::: The purpose of this barcode is to make it easy for users to identify specific product features  such as the brand name, item, size, and color, when an item is scanned at checkout.</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smtClean="0"/>
              <a:t>1 </a:t>
            </a:r>
            <a:r>
              <a:rPr lang="en-US" dirty="0"/>
              <a:t>:UPC CODE</a:t>
            </a:r>
          </a:p>
          <a:p>
            <a:endParaRPr lang="en-US" dirty="0"/>
          </a:p>
        </p:txBody>
      </p:sp>
      <p:sp>
        <p:nvSpPr>
          <p:cNvPr id="6" name="Text Placeholder 5"/>
          <p:cNvSpPr>
            <a:spLocks noGrp="1"/>
          </p:cNvSpPr>
          <p:nvPr>
            <p:ph type="body" sz="quarter" idx="3"/>
          </p:nvPr>
        </p:nvSpPr>
        <p:spPr>
          <a:xfrm>
            <a:off x="4495800" y="1447800"/>
            <a:ext cx="4114800" cy="2106168"/>
          </a:xfrm>
        </p:spPr>
        <p:txBody>
          <a:bodyPr/>
          <a:lstStyle/>
          <a:p>
            <a:r>
              <a:rPr lang="en-US" dirty="0"/>
              <a:t>Industry: Retail</a:t>
            </a:r>
          </a:p>
          <a:p>
            <a:r>
              <a:rPr lang="en-US" dirty="0"/>
              <a:t>Variations: UPC-A, UPC-E</a:t>
            </a:r>
          </a:p>
          <a:p>
            <a:endParaRPr lang="en-US" dirty="0"/>
          </a:p>
        </p:txBody>
      </p:sp>
      <p:pic>
        <p:nvPicPr>
          <p:cNvPr id="17410" name="Picture 2" descr="C:\Users\Asus\Downloads\u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74722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547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77962"/>
          </a:xfrm>
        </p:spPr>
        <p:txBody>
          <a:bodyPr>
            <a:normAutofit/>
          </a:bodyPr>
          <a:lstStyle/>
          <a:p>
            <a:r>
              <a:rPr lang="en-US" dirty="0" smtClean="0"/>
              <a:t>What are bar codes ?</a:t>
            </a:r>
            <a:br>
              <a:rPr lang="en-US" dirty="0" smtClean="0"/>
            </a:br>
            <a:r>
              <a:rPr lang="en-US" dirty="0" smtClean="0"/>
              <a:t>How they look like ? </a:t>
            </a:r>
            <a:br>
              <a:rPr lang="en-US" dirty="0" smtClean="0"/>
            </a:br>
            <a:endParaRPr lang="en-US" dirty="0"/>
          </a:p>
        </p:txBody>
      </p:sp>
      <p:sp>
        <p:nvSpPr>
          <p:cNvPr id="3" name="Content Placeholder 2"/>
          <p:cNvSpPr>
            <a:spLocks noGrp="1"/>
          </p:cNvSpPr>
          <p:nvPr>
            <p:ph sz="quarter" idx="1"/>
          </p:nvPr>
        </p:nvSpPr>
        <p:spPr/>
        <p:txBody>
          <a:bodyPr/>
          <a:lstStyle/>
          <a:p>
            <a:r>
              <a:rPr lang="en-US" dirty="0"/>
              <a:t>A </a:t>
            </a:r>
            <a:r>
              <a:rPr lang="en-US" dirty="0" smtClean="0"/>
              <a:t>Barcode </a:t>
            </a:r>
            <a:r>
              <a:rPr lang="en-US" dirty="0"/>
              <a:t>or bar code is a method of representing data in a visual, machine-readable form.</a:t>
            </a:r>
            <a:endParaRPr lang="en-US" dirty="0"/>
          </a:p>
        </p:txBody>
      </p:sp>
      <p:pic>
        <p:nvPicPr>
          <p:cNvPr id="1026" name="Picture 2" descr="C:\Users\Asus\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19050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sus\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2895600"/>
            <a:ext cx="22860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sus\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23" y="2952750"/>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4185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fontScale="70000" lnSpcReduction="20000"/>
          </a:bodyPr>
          <a:lstStyle/>
          <a:p>
            <a:r>
              <a:rPr lang="en-US" dirty="0"/>
              <a:t>They look very similar to UPC codes, and the main distinction is their geographical application.</a:t>
            </a:r>
          </a:p>
          <a:p>
            <a:r>
              <a:rPr lang="en-US" dirty="0"/>
              <a:t>EAN-13 (comprising 13 digits) is the default form factor,</a:t>
            </a:r>
          </a:p>
          <a:p>
            <a:r>
              <a:rPr lang="en-US" dirty="0"/>
              <a:t>EAN-8 (covering eight digits) barcodes on products where space is limited, like small candies.</a:t>
            </a:r>
          </a:p>
          <a:p>
            <a:r>
              <a:rPr lang="en-US" dirty="0"/>
              <a:t>The main advantage of EAN codes is their flexibility. </a:t>
            </a:r>
          </a:p>
          <a:p>
            <a:r>
              <a:rPr lang="en-US" dirty="0"/>
              <a:t>. EAN codes are also easy for 1D scanners to read, making the scanning process fast and seamless.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2: EAN CODE</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Retail</a:t>
            </a:r>
          </a:p>
          <a:p>
            <a:r>
              <a:rPr lang="en-US" dirty="0"/>
              <a:t>Variations: EAN-13, EAN-8, JAN-13, ISBN, ISSN</a:t>
            </a:r>
          </a:p>
          <a:p>
            <a:endParaRPr lang="en-US" dirty="0"/>
          </a:p>
        </p:txBody>
      </p:sp>
      <p:pic>
        <p:nvPicPr>
          <p:cNvPr id="18434" name="Picture 2" descr="C:\Users\Asus\Downloads\e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3" y="4114800"/>
            <a:ext cx="25908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38295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Code39 barcodes</a:t>
            </a:r>
            <a:r>
              <a:rPr lang="en-US" dirty="0"/>
              <a:t> (or Code 3 of 9) are used to label goods across many industries and are often found in the automotive industry </a:t>
            </a:r>
          </a:p>
          <a:p>
            <a:r>
              <a:rPr lang="en-US" dirty="0"/>
              <a:t>One limitation of Code39 is its relatively low data density.</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3: CODE 39</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Automotive and Defense</a:t>
            </a:r>
          </a:p>
          <a:p>
            <a:endParaRPr lang="en-US" dirty="0"/>
          </a:p>
        </p:txBody>
      </p:sp>
      <p:pic>
        <p:nvPicPr>
          <p:cNvPr id="19458" name="Picture 2" descr="C:\Users\Asus\Downloads\code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994" y="4114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49648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fontScale="62500" lnSpcReduction="20000"/>
          </a:bodyPr>
          <a:lstStyle/>
          <a:p>
            <a:r>
              <a:rPr lang="en-US" u="sng" dirty="0">
                <a:hlinkClick r:id="rId2"/>
              </a:rPr>
              <a:t>Code 128</a:t>
            </a:r>
            <a:r>
              <a:rPr lang="en-US" dirty="0"/>
              <a:t> barcodes are compact, high-density codes used in logistics and transportation industries for ordering and distribution. They’re geared toward non-POS products, like when supply chain applications label units with serial shipping container codes (SSCC). Because they support any character of the ASCII 128 character set, Code 128 barcodes can store highly diversified information.</a:t>
            </a:r>
          </a:p>
          <a:p>
            <a:r>
              <a:rPr lang="en-US" dirty="0"/>
              <a:t>The greatest advantage of Code 128 is its high data density. </a:t>
            </a:r>
          </a:p>
          <a:p>
            <a:r>
              <a:rPr lang="en-US" dirty="0"/>
              <a:t>These strengths make Code 128 barcodes a natural choice for shipping and supply chain operations.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4:CODE 128</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Supply Chain</a:t>
            </a:r>
          </a:p>
          <a:p>
            <a:endParaRPr lang="en-US" dirty="0"/>
          </a:p>
        </p:txBody>
      </p:sp>
      <p:pic>
        <p:nvPicPr>
          <p:cNvPr id="20482" name="Picture 2" descr="C:\Users\Asus\Downloads\code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862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7654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ITF</a:t>
            </a:r>
            <a:r>
              <a:rPr lang="en-US" dirty="0"/>
              <a:t> (or Interleaved 2 of 5) barcodes are used to label packaging materials across the globe.</a:t>
            </a:r>
          </a:p>
          <a:p>
            <a:r>
              <a:rPr lang="en-US" dirty="0"/>
              <a:t>ITF barcodes encode 14 numeric digits and use the full ASCII set. </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5:ITF (Interleaved 2 OF 5)</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Packaging</a:t>
            </a:r>
          </a:p>
          <a:p>
            <a:endParaRPr lang="en-US" dirty="0"/>
          </a:p>
        </p:txBody>
      </p:sp>
      <p:pic>
        <p:nvPicPr>
          <p:cNvPr id="21506" name="Picture 2" descr="C:\Users\Asus\Downloads\it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0386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36697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Code 93</a:t>
            </a:r>
            <a:r>
              <a:rPr lang="en-US" dirty="0"/>
              <a:t> barcodes are used in logistics to identify packages in retail inventory, label electronic components, and even provide supplementary delivery information for the Canadian Post</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6:CODE 93</a:t>
            </a:r>
          </a:p>
          <a:p>
            <a:endParaRPr lang="en-US" dirty="0"/>
          </a:p>
        </p:txBody>
      </p:sp>
      <p:sp>
        <p:nvSpPr>
          <p:cNvPr id="6" name="Text Placeholder 5"/>
          <p:cNvSpPr>
            <a:spLocks noGrp="1"/>
          </p:cNvSpPr>
          <p:nvPr>
            <p:ph type="body" sz="quarter" idx="3"/>
          </p:nvPr>
        </p:nvSpPr>
        <p:spPr>
          <a:xfrm>
            <a:off x="4419600" y="1524000"/>
            <a:ext cx="4114800" cy="2106168"/>
          </a:xfrm>
        </p:spPr>
        <p:txBody>
          <a:bodyPr/>
          <a:lstStyle/>
          <a:p>
            <a:r>
              <a:rPr lang="en-US" dirty="0"/>
              <a:t>Industry: Retail, Manufacturing and Logistics</a:t>
            </a:r>
          </a:p>
          <a:p>
            <a:endParaRPr lang="en-US" dirty="0"/>
          </a:p>
        </p:txBody>
      </p:sp>
      <p:pic>
        <p:nvPicPr>
          <p:cNvPr id="22530" name="Picture 2" descr="C:\Users\Asus\Downloads\code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41036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4197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err="1">
                <a:hlinkClick r:id="rId2"/>
              </a:rPr>
              <a:t>Codabar</a:t>
            </a:r>
            <a:r>
              <a:rPr lang="en-US" dirty="0"/>
              <a:t> barcodes are used by logistics and healthcare professionals,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7:CODABAR</a:t>
            </a:r>
          </a:p>
          <a:p>
            <a:endParaRPr lang="en-US" dirty="0"/>
          </a:p>
        </p:txBody>
      </p:sp>
      <p:sp>
        <p:nvSpPr>
          <p:cNvPr id="6" name="Text Placeholder 5"/>
          <p:cNvSpPr>
            <a:spLocks noGrp="1"/>
          </p:cNvSpPr>
          <p:nvPr>
            <p:ph type="body" sz="quarter" idx="3"/>
          </p:nvPr>
        </p:nvSpPr>
        <p:spPr>
          <a:xfrm>
            <a:off x="228600" y="4103688"/>
            <a:ext cx="7772400" cy="2106168"/>
          </a:xfrm>
        </p:spPr>
        <p:txBody>
          <a:bodyPr/>
          <a:lstStyle/>
          <a:p>
            <a:r>
              <a:rPr lang="en-US" dirty="0"/>
              <a:t>Variations: </a:t>
            </a:r>
            <a:r>
              <a:rPr lang="en-US" dirty="0" err="1"/>
              <a:t>Codabar</a:t>
            </a:r>
            <a:r>
              <a:rPr lang="en-US" dirty="0"/>
              <a:t>, Ames Code, NW-7, Monarch, Code 2 of 7, Rationalized </a:t>
            </a:r>
            <a:r>
              <a:rPr lang="en-US" dirty="0" err="1"/>
              <a:t>Codabar</a:t>
            </a:r>
            <a:r>
              <a:rPr lang="en-US" dirty="0"/>
              <a:t>, ANSI/AIM BC3-1995, USD-4</a:t>
            </a:r>
          </a:p>
          <a:p>
            <a:r>
              <a:rPr lang="en-US" dirty="0"/>
              <a:t>Industry: Logistics, Healthcare and Education</a:t>
            </a:r>
          </a:p>
          <a:p>
            <a:endParaRPr lang="en-US" dirty="0"/>
          </a:p>
        </p:txBody>
      </p:sp>
      <p:pic>
        <p:nvPicPr>
          <p:cNvPr id="23554" name="Picture 2" descr="C:\Users\Asus\Downloads\codab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76400"/>
            <a:ext cx="21336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4583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fontScale="90000"/>
          </a:bodyPr>
          <a:lstStyle/>
          <a:p>
            <a:r>
              <a:rPr lang="en-US" sz="2200" dirty="0"/>
              <a:t>Linear barcodes. These consist of lines and spaces of various widths that generate specific patterns. ..</a:t>
            </a:r>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dirty="0"/>
              <a:t>barcodes (formerly known as Reduced </a:t>
            </a:r>
            <a:r>
              <a:rPr lang="en-US" dirty="0" smtClean="0"/>
              <a:t>Space </a:t>
            </a:r>
            <a:r>
              <a:rPr lang="en-US" dirty="0" err="1"/>
              <a:t>Symbology</a:t>
            </a:r>
            <a:r>
              <a:rPr lang="en-US" dirty="0"/>
              <a:t>) </a:t>
            </a:r>
            <a:endParaRPr lang="en-US" dirty="0" smtClean="0"/>
          </a:p>
          <a:p>
            <a:r>
              <a:rPr lang="en-US" dirty="0"/>
              <a:t>These codes also support faster and more efficient scanning workflows in patient care environments.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8:GS1 DATABAR</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Industry: Retail and Healthcare</a:t>
            </a:r>
          </a:p>
          <a:p>
            <a:endParaRPr lang="en-US" dirty="0"/>
          </a:p>
        </p:txBody>
      </p:sp>
      <p:pic>
        <p:nvPicPr>
          <p:cNvPr id="24578" name="Picture 2" descr="C:\Users\Asus\Downloads\l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0909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60127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2d bar codes and there types</a:t>
            </a:r>
            <a:endParaRPr lang="en-US" dirty="0"/>
          </a:p>
        </p:txBody>
      </p:sp>
      <p:sp>
        <p:nvSpPr>
          <p:cNvPr id="3" name="Subtitle 2"/>
          <p:cNvSpPr>
            <a:spLocks noGrp="1"/>
          </p:cNvSpPr>
          <p:nvPr>
            <p:ph type="subTitle" idx="1"/>
          </p:nvPr>
        </p:nvSpPr>
        <p:spPr/>
        <p:txBody>
          <a:bodyPr/>
          <a:lstStyle/>
          <a:p>
            <a:r>
              <a:rPr lang="en-US" dirty="0"/>
              <a:t>, Matrix barcodes are a two-dimensional way of representing data.</a:t>
            </a:r>
          </a:p>
          <a:p>
            <a:endParaRPr lang="en-US" dirty="0"/>
          </a:p>
        </p:txBody>
      </p:sp>
    </p:spTree>
    <p:extLst>
      <p:ext uri="{BB962C8B-B14F-4D97-AF65-F5344CB8AC3E}">
        <p14:creationId xmlns:p14="http://schemas.microsoft.com/office/powerpoint/2010/main" val="413444371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QR codes</a:t>
            </a:r>
            <a:r>
              <a:rPr lang="en-US" dirty="0"/>
              <a:t> are most often used in tracking and marketing initiatives, such as advertisements, magazines and business cards. They are flexible in size, </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1:QR CODE</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Industry: Retail, Entertainment and Advertising</a:t>
            </a:r>
          </a:p>
          <a:p>
            <a:endParaRPr lang="en-US" dirty="0"/>
          </a:p>
        </p:txBody>
      </p:sp>
      <p:pic>
        <p:nvPicPr>
          <p:cNvPr id="25602" name="Picture 2" descr="C:\Users\Asus\Downloads\q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96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5992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fontScale="85000" lnSpcReduction="20000"/>
          </a:bodyPr>
          <a:lstStyle/>
          <a:p>
            <a:r>
              <a:rPr lang="en-US" u="sng" dirty="0" err="1">
                <a:hlinkClick r:id="rId2"/>
              </a:rPr>
              <a:t>Datamatrix</a:t>
            </a:r>
            <a:r>
              <a:rPr lang="en-US" dirty="0"/>
              <a:t> codes are usually used to label small items, goods and documents. Their tiny footprint makes them ideal for small products in logistics and </a:t>
            </a:r>
            <a:r>
              <a:rPr lang="en-US" dirty="0" err="1"/>
              <a:t>operations.Datamatrix</a:t>
            </a:r>
            <a:r>
              <a:rPr lang="en-US" dirty="0"/>
              <a:t> codes offer high data density, which means they take up less space on products and assets. </a:t>
            </a:r>
            <a:r>
              <a:rPr lang="en-US" dirty="0" err="1"/>
              <a:t>Datamatrix</a:t>
            </a:r>
            <a:r>
              <a:rPr lang="en-US" dirty="0"/>
              <a:t> codes offer strong fault tolerance as well.</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2:DATAMATRIX CODE</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Variation: Micro-</a:t>
            </a:r>
            <a:r>
              <a:rPr lang="en-US" dirty="0" err="1"/>
              <a:t>Datamatrix</a:t>
            </a:r>
            <a:endParaRPr lang="en-US" dirty="0"/>
          </a:p>
          <a:p>
            <a:r>
              <a:rPr lang="en-US" dirty="0"/>
              <a:t>Industry: Electronics, Retail and Government</a:t>
            </a:r>
          </a:p>
          <a:p>
            <a:endParaRPr lang="en-US" dirty="0"/>
          </a:p>
        </p:txBody>
      </p:sp>
      <p:pic>
        <p:nvPicPr>
          <p:cNvPr id="26626" name="Picture 2" descr="C:\Users\Asus\Downloads\q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114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2589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Barcodes:</a:t>
            </a:r>
            <a:r>
              <a:rPr lang="en-US" dirty="0" smtClean="0"/>
              <a:t> </a:t>
            </a:r>
            <a:r>
              <a:rPr lang="en-US" b="1" dirty="0" smtClean="0"/>
              <a:t>Types </a:t>
            </a:r>
            <a:r>
              <a:rPr lang="en-US" b="1" dirty="0"/>
              <a:t>of </a:t>
            </a:r>
            <a:r>
              <a:rPr lang="en-US" b="1" dirty="0" err="1"/>
              <a:t>BarCodes</a:t>
            </a:r>
            <a:r>
              <a:rPr lang="en-US" dirty="0"/>
              <a:t/>
            </a:r>
            <a:br>
              <a:rPr lang="en-US" dirty="0"/>
            </a:br>
            <a:endParaRPr lang="en-US" dirty="0"/>
          </a:p>
        </p:txBody>
      </p:sp>
      <p:sp>
        <p:nvSpPr>
          <p:cNvPr id="3" name="Content Placeholder 2"/>
          <p:cNvSpPr>
            <a:spLocks noGrp="1"/>
          </p:cNvSpPr>
          <p:nvPr>
            <p:ph sz="quarter" idx="1"/>
          </p:nvPr>
        </p:nvSpPr>
        <p:spPr>
          <a:xfrm>
            <a:off x="457200" y="1600200"/>
            <a:ext cx="8229600" cy="1828800"/>
          </a:xfrm>
        </p:spPr>
        <p:txBody>
          <a:bodyPr/>
          <a:lstStyle/>
          <a:p>
            <a:r>
              <a:rPr lang="en-US" dirty="0"/>
              <a:t>There are many types of barcodes and each brings unique opportunities and limitations.</a:t>
            </a:r>
          </a:p>
          <a:p>
            <a:r>
              <a:rPr lang="en-US" dirty="0"/>
              <a:t>Barcodes are available in two different types: Linear barcodes and two-dimensional matrix barcodes.</a:t>
            </a:r>
          </a:p>
          <a:p>
            <a:endParaRPr lang="en-US" dirty="0"/>
          </a:p>
        </p:txBody>
      </p:sp>
      <p:pic>
        <p:nvPicPr>
          <p:cNvPr id="2050" name="Picture 2" descr="C:\Users\Asus\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36" y="3595255"/>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ownload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38657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80218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PDF417</a:t>
            </a:r>
            <a:r>
              <a:rPr lang="en-US" dirty="0"/>
              <a:t> codes are used for applications that require the storage of huge amounts of data, such as photographs, fingerprints and signatures. They can hold over 1.1 kilobytes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3:PDF417</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Variation: Truncated PDF417</a:t>
            </a:r>
            <a:br>
              <a:rPr lang="en-US" dirty="0"/>
            </a:br>
            <a:r>
              <a:rPr lang="en-US" dirty="0"/>
              <a:t>Industry: Logistics and Government</a:t>
            </a:r>
          </a:p>
          <a:p>
            <a:endParaRPr lang="en-US" dirty="0"/>
          </a:p>
        </p:txBody>
      </p:sp>
      <p:pic>
        <p:nvPicPr>
          <p:cNvPr id="27650" name="Picture 2" descr="C:\Users\Asus\Downloads\q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96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386988"/>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447800"/>
          </a:xfrm>
        </p:spPr>
        <p:txBody>
          <a:bodyPr>
            <a:normAutofit/>
          </a:bodyPr>
          <a:lstStyle/>
          <a:p>
            <a:r>
              <a:rPr lang="en-US" dirty="0"/>
              <a:t/>
            </a:r>
            <a:br>
              <a:rPr lang="en-US" dirty="0"/>
            </a:br>
            <a:endParaRPr lang="en-US" dirty="0"/>
          </a:p>
        </p:txBody>
      </p:sp>
      <p:sp>
        <p:nvSpPr>
          <p:cNvPr id="3" name="Content Placeholder 2"/>
          <p:cNvSpPr>
            <a:spLocks noGrp="1"/>
          </p:cNvSpPr>
          <p:nvPr>
            <p:ph sz="quarter" idx="2"/>
          </p:nvPr>
        </p:nvSpPr>
        <p:spPr/>
        <p:txBody>
          <a:bodyPr>
            <a:normAutofit/>
          </a:bodyPr>
          <a:lstStyle/>
          <a:p>
            <a:r>
              <a:rPr lang="en-US" u="sng" dirty="0">
                <a:hlinkClick r:id="rId2"/>
              </a:rPr>
              <a:t>Aztec</a:t>
            </a:r>
            <a:r>
              <a:rPr lang="en-US" dirty="0"/>
              <a:t> codes are commonly used by the transportation industry, particularly for tickets and airline boarding passes.</a:t>
            </a:r>
          </a:p>
          <a:p>
            <a:endParaRPr lang="en-US" dirty="0"/>
          </a:p>
        </p:txBody>
      </p:sp>
      <p:sp>
        <p:nvSpPr>
          <p:cNvPr id="5" name="Text Placeholder 4"/>
          <p:cNvSpPr>
            <a:spLocks noGrp="1"/>
          </p:cNvSpPr>
          <p:nvPr>
            <p:ph type="body" sz="quarter" idx="1"/>
          </p:nvPr>
        </p:nvSpPr>
        <p:spPr/>
        <p:txBody>
          <a:bodyPr/>
          <a:lstStyle/>
          <a:p>
            <a:endParaRPr lang="en-US" dirty="0" smtClean="0"/>
          </a:p>
          <a:p>
            <a:r>
              <a:rPr lang="en-US" dirty="0"/>
              <a:t>4:AZTEC</a:t>
            </a:r>
          </a:p>
          <a:p>
            <a:endParaRPr lang="en-US" dirty="0"/>
          </a:p>
        </p:txBody>
      </p:sp>
      <p:sp>
        <p:nvSpPr>
          <p:cNvPr id="6" name="Text Placeholder 5"/>
          <p:cNvSpPr>
            <a:spLocks noGrp="1"/>
          </p:cNvSpPr>
          <p:nvPr>
            <p:ph type="body" sz="quarter" idx="3"/>
          </p:nvPr>
        </p:nvSpPr>
        <p:spPr>
          <a:xfrm>
            <a:off x="4572000" y="1524000"/>
            <a:ext cx="3962400" cy="2106168"/>
          </a:xfrm>
        </p:spPr>
        <p:txBody>
          <a:bodyPr/>
          <a:lstStyle/>
          <a:p>
            <a:r>
              <a:rPr lang="en-US" dirty="0"/>
              <a:t>Industry: Transportation</a:t>
            </a:r>
          </a:p>
          <a:p>
            <a:endParaRPr lang="en-US" dirty="0"/>
          </a:p>
        </p:txBody>
      </p:sp>
      <p:pic>
        <p:nvPicPr>
          <p:cNvPr id="28674" name="Picture 2" descr="C:\Users\Asus\Downloads\qr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40386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77704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57400"/>
            <a:ext cx="7543800" cy="1143000"/>
          </a:xfrm>
        </p:spPr>
        <p:txBody>
          <a:bodyPr>
            <a:normAutofit/>
          </a:bodyPr>
          <a:lstStyle/>
          <a:p>
            <a:r>
              <a:rPr lang="en-US" sz="4800" dirty="0" smtClean="0"/>
              <a:t>Thank YOU </a:t>
            </a:r>
            <a:endParaRPr lang="en-US" sz="4800" dirty="0"/>
          </a:p>
        </p:txBody>
      </p:sp>
    </p:spTree>
    <p:extLst>
      <p:ext uri="{BB962C8B-B14F-4D97-AF65-F5344CB8AC3E}">
        <p14:creationId xmlns:p14="http://schemas.microsoft.com/office/powerpoint/2010/main" val="3698866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decode the 1d bar codes !</a:t>
            </a:r>
            <a:br>
              <a:rPr lang="en-US" dirty="0" smtClean="0"/>
            </a:br>
            <a:r>
              <a:rPr lang="en-US" dirty="0" smtClean="0"/>
              <a:t>Simple bar code look like !!!</a:t>
            </a:r>
            <a:endParaRPr lang="en-US" dirty="0"/>
          </a:p>
        </p:txBody>
      </p:sp>
      <p:pic>
        <p:nvPicPr>
          <p:cNvPr id="4099" name="Picture 3" descr="C:\Users\Asus\Downloads\mycopybar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3244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1963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dirty="0" smtClean="0"/>
              <a:t>They have 95 black and white lines  !!!</a:t>
            </a:r>
            <a:endParaRPr lang="en-US" dirty="0"/>
          </a:p>
        </p:txBody>
      </p:sp>
      <p:pic>
        <p:nvPicPr>
          <p:cNvPr id="5123" name="Picture 3" descr="C:\Users\Asus\Downloads\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35305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78963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Group it with 7 lines we have !!!</a:t>
            </a:r>
            <a:endParaRPr lang="en-US" dirty="0"/>
          </a:p>
        </p:txBody>
      </p:sp>
      <p:pic>
        <p:nvPicPr>
          <p:cNvPr id="6147" name="Picture 3" descr="C:\Users\Asus\Downloads\7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3957714"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Asus\Downloads\group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52600"/>
            <a:ext cx="4343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3631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US" dirty="0" smtClean="0"/>
              <a:t>Comparing left side lines to right side lines</a:t>
            </a:r>
            <a:endParaRPr lang="en-US" dirty="0"/>
          </a:p>
        </p:txBody>
      </p:sp>
      <p:pic>
        <p:nvPicPr>
          <p:cNvPr id="8194" name="Picture 2" descr="C:\Users\Asus\Downloads\lin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65563"/>
            <a:ext cx="2057400" cy="491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53713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sus\Downloads\lin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62000"/>
            <a:ext cx="173355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99549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sus\Downloads\3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88818"/>
            <a:ext cx="17907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4874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TotalTime>
  <Words>431</Words>
  <Application>Microsoft Office PowerPoint</Application>
  <PresentationFormat>On-screen Show (4:3)</PresentationFormat>
  <Paragraphs>89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Bar codes</vt:lpstr>
      <vt:lpstr>What are bar codes ? How they look like ?  </vt:lpstr>
      <vt:lpstr>Barcodes: Types of BarCodes </vt:lpstr>
      <vt:lpstr>How to decode the 1d bar codes ! Simple bar code look like !!!</vt:lpstr>
      <vt:lpstr>They have 95 black and white lines  !!!</vt:lpstr>
      <vt:lpstr>If we Group it with 7 lines we have !!!</vt:lpstr>
      <vt:lpstr>Comparing left side lines to right side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1d bar codes and there types</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Linear barcodes. These consist of lines and spaces of various widths that generate specific patterns. .. </vt:lpstr>
      <vt:lpstr>2d bar codes and there types</vt:lpstr>
      <vt:lpstr> </vt:lpstr>
      <vt:lpstr> </vt:lpstr>
      <vt:lpstr> </vt:lpstr>
      <vt:lpstr>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codes</dc:title>
  <dc:creator>Asus</dc:creator>
  <cp:lastModifiedBy>Asus</cp:lastModifiedBy>
  <cp:revision>9</cp:revision>
  <dcterms:created xsi:type="dcterms:W3CDTF">2022-05-12T14:46:29Z</dcterms:created>
  <dcterms:modified xsi:type="dcterms:W3CDTF">2022-05-12T16:10:11Z</dcterms:modified>
</cp:coreProperties>
</file>