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6" r:id="rId2"/>
    <p:sldId id="257" r:id="rId3"/>
    <p:sldId id="27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7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-25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71BD0-6DD5-4D62-83FD-64D111B8696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38023-8978-44DF-BF8E-E865227BE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97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C804C17-6ED2-4BCD-92B9-18C5D1514972}" type="slidenum">
              <a:rPr lang="en-GB" altLang="en-US"/>
              <a:pPr eaLnBrk="1" hangingPunct="1"/>
              <a:t>4</a:t>
            </a:fld>
            <a:endParaRPr lang="en-GB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776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70487E-EE57-4878-AB17-F4BF2D5F4DF8}" type="slidenum">
              <a:rPr lang="en-GB" altLang="en-US"/>
              <a:pPr eaLnBrk="1" hangingPunct="1"/>
              <a:t>5</a:t>
            </a:fld>
            <a:endParaRPr lang="en-GB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041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5A1043-ED61-4DA4-B112-5BF839300734}" type="slidenum">
              <a:rPr lang="en-GB" altLang="en-US"/>
              <a:pPr eaLnBrk="1" hangingPunct="1"/>
              <a:t>6</a:t>
            </a:fld>
            <a:endParaRPr lang="en-GB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068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7E6A-40F4-4E76-821B-1C7A3BD0A3B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73AC-C854-4A38-A968-5D0EB97EE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9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7E6A-40F4-4E76-821B-1C7A3BD0A3B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73AC-C854-4A38-A968-5D0EB97EE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7E6A-40F4-4E76-821B-1C7A3BD0A3B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73AC-C854-4A38-A968-5D0EB97EE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7E6A-40F4-4E76-821B-1C7A3BD0A3B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73AC-C854-4A38-A968-5D0EB97EE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7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7E6A-40F4-4E76-821B-1C7A3BD0A3B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73AC-C854-4A38-A968-5D0EB97EE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8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7E6A-40F4-4E76-821B-1C7A3BD0A3B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73AC-C854-4A38-A968-5D0EB97EE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36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7E6A-40F4-4E76-821B-1C7A3BD0A3B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73AC-C854-4A38-A968-5D0EB97EE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6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7E6A-40F4-4E76-821B-1C7A3BD0A3B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73AC-C854-4A38-A968-5D0EB97EE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3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7E6A-40F4-4E76-821B-1C7A3BD0A3B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73AC-C854-4A38-A968-5D0EB97EE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1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7E6A-40F4-4E76-821B-1C7A3BD0A3B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73AC-C854-4A38-A968-5D0EB97EE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6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7E6A-40F4-4E76-821B-1C7A3BD0A3B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73AC-C854-4A38-A968-5D0EB97EE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4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E7E6A-40F4-4E76-821B-1C7A3BD0A3B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873AC-C854-4A38-A968-5D0EB97EE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4" y="1945285"/>
            <a:ext cx="11055927" cy="2333096"/>
          </a:xfrm>
        </p:spPr>
      </p:pic>
      <p:sp>
        <p:nvSpPr>
          <p:cNvPr id="5" name="Rectangle 4"/>
          <p:cNvSpPr/>
          <p:nvPr/>
        </p:nvSpPr>
        <p:spPr>
          <a:xfrm>
            <a:off x="5178829" y="3981796"/>
            <a:ext cx="2402378" cy="357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788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8325" y="765176"/>
            <a:ext cx="88201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cs typeface="Arial" charset="0"/>
              </a:rPr>
              <a:t>1: Preparation</a:t>
            </a:r>
          </a:p>
        </p:txBody>
      </p:sp>
      <p:sp>
        <p:nvSpPr>
          <p:cNvPr id="10243" name="TextBox 1"/>
          <p:cNvSpPr txBox="1">
            <a:spLocks noChangeArrowheads="1"/>
          </p:cNvSpPr>
          <p:nvPr/>
        </p:nvSpPr>
        <p:spPr bwMode="auto">
          <a:xfrm>
            <a:off x="3575050" y="1595439"/>
            <a:ext cx="4465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( Collection of Information ) 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611438" y="2636838"/>
            <a:ext cx="6337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This is the stage of collecting raw material about the program at hand.</a:t>
            </a:r>
          </a:p>
        </p:txBody>
      </p:sp>
      <p:pic>
        <p:nvPicPr>
          <p:cNvPr id="1024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63" y="3382963"/>
            <a:ext cx="35052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66251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8325" y="765176"/>
            <a:ext cx="88201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cs typeface="Arial" charset="0"/>
              </a:rPr>
              <a:t>2: Incubation</a:t>
            </a:r>
          </a:p>
        </p:txBody>
      </p:sp>
      <p:sp>
        <p:nvSpPr>
          <p:cNvPr id="11267" name="TextBox 1"/>
          <p:cNvSpPr txBox="1">
            <a:spLocks noChangeArrowheads="1"/>
          </p:cNvSpPr>
          <p:nvPr/>
        </p:nvSpPr>
        <p:spPr bwMode="auto">
          <a:xfrm>
            <a:off x="3575050" y="1595439"/>
            <a:ext cx="4465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( Let go and absorb ) 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611438" y="2636839"/>
            <a:ext cx="63373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During this stage , The person is not thinking about the problem </a:t>
            </a:r>
            <a:r>
              <a:rPr lang="en-US" altLang="en-US" dirty="0" smtClean="0"/>
              <a:t>consciously </a:t>
            </a:r>
            <a:r>
              <a:rPr lang="en-US" altLang="en-US" dirty="0"/>
              <a:t>but his mental process are involved in finding a solution unconsciously.</a:t>
            </a:r>
          </a:p>
        </p:txBody>
      </p:sp>
      <p:pic>
        <p:nvPicPr>
          <p:cNvPr id="1126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63" y="4292600"/>
            <a:ext cx="34671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651630" y="765176"/>
            <a:ext cx="31652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r-PK" dirty="0"/>
              <a:t>اس مرحلے کے دوران، شخص مسئلہ کے بارے میں شعوری طور پر نہیں سوچتا بلکہ اس کا دماغی عمل لاشعوری طور پر حل تلاش کرنے میں شامل ہوتا ہے۔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321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8325" y="765176"/>
            <a:ext cx="88201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cs typeface="Arial" charset="0"/>
              </a:rPr>
              <a:t>3: Illumination</a:t>
            </a:r>
          </a:p>
        </p:txBody>
      </p:sp>
      <p:sp>
        <p:nvSpPr>
          <p:cNvPr id="12291" name="TextBox 1"/>
          <p:cNvSpPr txBox="1">
            <a:spLocks noChangeArrowheads="1"/>
          </p:cNvSpPr>
          <p:nvPr/>
        </p:nvSpPr>
        <p:spPr bwMode="auto">
          <a:xfrm>
            <a:off x="3575050" y="1595439"/>
            <a:ext cx="4465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( Insight – The –Aha-moment ) 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611438" y="2636839"/>
            <a:ext cx="6337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It is the stage of AHA </a:t>
            </a:r>
            <a:r>
              <a:rPr lang="en-US" altLang="en-US" dirty="0" smtClean="0"/>
              <a:t>moment</a:t>
            </a:r>
            <a:r>
              <a:rPr lang="en-US" altLang="en-US" dirty="0"/>
              <a:t>. This experience is the result of </a:t>
            </a:r>
            <a:r>
              <a:rPr lang="en-US" altLang="en-US" dirty="0" err="1"/>
              <a:t>immedicate</a:t>
            </a:r>
            <a:r>
              <a:rPr lang="en-US" altLang="en-US" dirty="0"/>
              <a:t> solution or insight into the problem at hand.</a:t>
            </a:r>
          </a:p>
        </p:txBody>
      </p:sp>
      <p:pic>
        <p:nvPicPr>
          <p:cNvPr id="12293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1" y="4221164"/>
            <a:ext cx="3121025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1404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8325" y="765176"/>
            <a:ext cx="88201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cs typeface="Arial" charset="0"/>
              </a:rPr>
              <a:t>4: Verification</a:t>
            </a:r>
          </a:p>
        </p:txBody>
      </p:sp>
      <p:sp>
        <p:nvSpPr>
          <p:cNvPr id="13315" name="TextBox 1"/>
          <p:cNvSpPr txBox="1">
            <a:spLocks noChangeArrowheads="1"/>
          </p:cNvSpPr>
          <p:nvPr/>
        </p:nvSpPr>
        <p:spPr bwMode="auto">
          <a:xfrm>
            <a:off x="3575050" y="1595439"/>
            <a:ext cx="4465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( Craft the-Message &amp; Make it Real ) 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611438" y="2636838"/>
            <a:ext cx="6337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During this last stage, The worth of the insight is  judged by the person.</a:t>
            </a:r>
          </a:p>
        </p:txBody>
      </p:sp>
      <p:pic>
        <p:nvPicPr>
          <p:cNvPr id="1331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860801"/>
            <a:ext cx="316865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06531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9" y="641594"/>
            <a:ext cx="9460523" cy="5184775"/>
          </a:xfrm>
        </p:spPr>
      </p:pic>
    </p:spTree>
    <p:extLst>
      <p:ext uri="{BB962C8B-B14F-4D97-AF65-F5344CB8AC3E}">
        <p14:creationId xmlns:p14="http://schemas.microsoft.com/office/powerpoint/2010/main" val="23039370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3751" y="765176"/>
            <a:ext cx="859472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cs typeface="Arial" charset="0"/>
              </a:rPr>
              <a:t>Elements Of Creativity.</a:t>
            </a:r>
            <a:endParaRPr lang="en-US" sz="3200" dirty="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0375" y="1773238"/>
            <a:ext cx="7658100" cy="2862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cs typeface="Arial" charset="0"/>
              </a:rPr>
              <a:t>Four Components of Creativity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cs typeface="Arial" charset="0"/>
              </a:rPr>
              <a:t>:</a:t>
            </a:r>
          </a:p>
          <a:p>
            <a:pPr>
              <a:defRPr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cs typeface="Arial" charset="0"/>
              </a:rPr>
              <a:t>Fluency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cs typeface="Arial" charset="0"/>
              </a:rPr>
              <a:t>Flexibility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cs typeface="Arial" charset="0"/>
              </a:rPr>
              <a:t>Originality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cs typeface="Arial" charset="0"/>
              </a:rPr>
              <a:t>Elaboration</a:t>
            </a:r>
          </a:p>
        </p:txBody>
      </p:sp>
    </p:spTree>
    <p:extLst>
      <p:ext uri="{BB962C8B-B14F-4D97-AF65-F5344CB8AC3E}">
        <p14:creationId xmlns:p14="http://schemas.microsoft.com/office/powerpoint/2010/main" val="33241042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73539" y="1484313"/>
            <a:ext cx="3455987" cy="3313112"/>
          </a:xfrm>
          <a:prstGeom prst="ellipse">
            <a:avLst/>
          </a:prstGeom>
          <a:solidFill>
            <a:schemeClr val="accent1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0414" y="2493963"/>
            <a:ext cx="2663825" cy="1293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400" dirty="0">
                <a:solidFill>
                  <a:schemeClr val="bg1"/>
                </a:solidFill>
                <a:latin typeface="Arial" charset="0"/>
                <a:cs typeface="Arial" charset="0"/>
              </a:rPr>
              <a:t>1:Fluency</a:t>
            </a:r>
          </a:p>
          <a:p>
            <a:pPr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        ( no of ideas )</a:t>
            </a:r>
          </a:p>
        </p:txBody>
      </p:sp>
    </p:spTree>
    <p:extLst>
      <p:ext uri="{BB962C8B-B14F-4D97-AF65-F5344CB8AC3E}">
        <p14:creationId xmlns:p14="http://schemas.microsoft.com/office/powerpoint/2010/main" val="1772730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73539" y="1484313"/>
            <a:ext cx="3455987" cy="3313112"/>
          </a:xfrm>
          <a:prstGeom prst="ellipse">
            <a:avLst/>
          </a:prstGeom>
          <a:solidFill>
            <a:schemeClr val="accent1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67213" y="2493963"/>
            <a:ext cx="3168650" cy="1293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400" dirty="0">
                <a:solidFill>
                  <a:schemeClr val="bg1"/>
                </a:solidFill>
                <a:latin typeface="Arial" charset="0"/>
                <a:cs typeface="Arial" charset="0"/>
              </a:rPr>
              <a:t>2:Flexibility</a:t>
            </a:r>
          </a:p>
          <a:p>
            <a:pPr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        </a:t>
            </a: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( variety of ideas )</a:t>
            </a:r>
          </a:p>
        </p:txBody>
      </p:sp>
    </p:spTree>
    <p:extLst>
      <p:ext uri="{BB962C8B-B14F-4D97-AF65-F5344CB8AC3E}">
        <p14:creationId xmlns:p14="http://schemas.microsoft.com/office/powerpoint/2010/main" val="4265964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73539" y="1484313"/>
            <a:ext cx="3455987" cy="3313112"/>
          </a:xfrm>
          <a:prstGeom prst="ellipse">
            <a:avLst/>
          </a:prstGeom>
          <a:solidFill>
            <a:schemeClr val="accent1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67213" y="2493963"/>
            <a:ext cx="3168650" cy="1293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400" dirty="0">
                <a:solidFill>
                  <a:schemeClr val="bg1"/>
                </a:solidFill>
                <a:latin typeface="Arial" charset="0"/>
                <a:cs typeface="Arial" charset="0"/>
              </a:rPr>
              <a:t>3:Originality</a:t>
            </a:r>
          </a:p>
          <a:p>
            <a:pPr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        </a:t>
            </a: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( unique ideas )</a:t>
            </a:r>
          </a:p>
        </p:txBody>
      </p:sp>
    </p:spTree>
    <p:extLst>
      <p:ext uri="{BB962C8B-B14F-4D97-AF65-F5344CB8AC3E}">
        <p14:creationId xmlns:p14="http://schemas.microsoft.com/office/powerpoint/2010/main" val="546259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73539" y="1484313"/>
            <a:ext cx="3455987" cy="3313112"/>
          </a:xfrm>
          <a:prstGeom prst="ellipse">
            <a:avLst/>
          </a:prstGeom>
          <a:solidFill>
            <a:schemeClr val="accent1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67213" y="2493963"/>
            <a:ext cx="3168650" cy="1477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schemeClr val="bg1"/>
                </a:solidFill>
                <a:latin typeface="Arial" charset="0"/>
                <a:cs typeface="Arial" charset="0"/>
              </a:rPr>
              <a:t>4:Elaboration</a:t>
            </a: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to expand something in detail</a:t>
            </a:r>
          </a:p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21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43250" y="836614"/>
            <a:ext cx="5905500" cy="5616575"/>
          </a:xfrm>
        </p:spPr>
      </p:pic>
      <p:sp>
        <p:nvSpPr>
          <p:cNvPr id="5" name="Rectangle 4"/>
          <p:cNvSpPr/>
          <p:nvPr/>
        </p:nvSpPr>
        <p:spPr>
          <a:xfrm>
            <a:off x="2624138" y="6057900"/>
            <a:ext cx="6769100" cy="5032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0" y="1"/>
            <a:ext cx="9144000" cy="12684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35325" y="633413"/>
            <a:ext cx="8820150" cy="1447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cs typeface="Arial" charset="0"/>
              </a:rPr>
              <a:t>CREATIVE </a:t>
            </a:r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cs typeface="Arial" charset="0"/>
              </a:rPr>
              <a:t>THINKING</a:t>
            </a:r>
            <a:endParaRPr lang="en-US" sz="4400" dirty="0">
              <a:solidFill>
                <a:schemeClr val="tx1">
                  <a:lumMod val="95000"/>
                  <a:lumOff val="5000"/>
                </a:schemeClr>
              </a:solidFill>
              <a:latin typeface="Arial" charset="0"/>
              <a:cs typeface="Arial" charset="0"/>
            </a:endParaRPr>
          </a:p>
          <a:p>
            <a:pPr>
              <a:defRPr/>
            </a:pPr>
            <a:endParaRPr lang="en-US" sz="4400" dirty="0">
              <a:solidFill>
                <a:schemeClr val="accent6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0641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1813" y="2163764"/>
            <a:ext cx="8208962" cy="1322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0" dirty="0">
                <a:solidFill>
                  <a:schemeClr val="accent2">
                    <a:lumMod val="50000"/>
                  </a:schemeClr>
                </a:solidFill>
                <a:latin typeface="Ink Free" pitchFamily="66" charset="0"/>
                <a:cs typeface="Arial" charset="0"/>
              </a:rPr>
              <a:t>Thank You </a:t>
            </a:r>
            <a:r>
              <a:rPr lang="en-US" sz="6600" dirty="0">
                <a:solidFill>
                  <a:schemeClr val="bg2">
                    <a:lumMod val="25000"/>
                  </a:schemeClr>
                </a:solidFill>
                <a:latin typeface="Ink Free" pitchFamily="66" charset="0"/>
                <a:cs typeface="Arial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208767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12623" y="311516"/>
            <a:ext cx="4979377" cy="5616575"/>
          </a:xfrm>
        </p:spPr>
      </p:pic>
      <p:sp>
        <p:nvSpPr>
          <p:cNvPr id="5" name="Rectangle 4"/>
          <p:cNvSpPr/>
          <p:nvPr/>
        </p:nvSpPr>
        <p:spPr>
          <a:xfrm>
            <a:off x="5422900" y="5559241"/>
            <a:ext cx="6769100" cy="5032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3540" y="1137505"/>
            <a:ext cx="8820150" cy="36009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US" sz="4400" dirty="0">
              <a:solidFill>
                <a:schemeClr val="accent6">
                  <a:lumMod val="50000"/>
                </a:schemeClr>
              </a:solidFill>
              <a:latin typeface="Arial" charset="0"/>
              <a:cs typeface="Arial" charset="0"/>
            </a:endParaRPr>
          </a:p>
          <a:p>
            <a:pPr marL="742950" indent="-742950">
              <a:buFont typeface="+mj-lt"/>
              <a:buAutoNum type="arabicPeriod"/>
              <a:defRPr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cs typeface="Arial" charset="0"/>
              </a:rPr>
              <a:t>What Is Creative Thinking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cs typeface="Arial" charset="0"/>
              </a:rPr>
              <a:t>?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charset="0"/>
              <a:cs typeface="Arial" charset="0"/>
            </a:endParaRPr>
          </a:p>
          <a:p>
            <a:pPr marL="742950" indent="-742950">
              <a:buFont typeface="+mj-lt"/>
              <a:buAutoNum type="arabicPeriod"/>
              <a:defRPr/>
            </a:pPr>
            <a:r>
              <a:rPr lang="en-US" altLang="en-US" sz="2400" dirty="0" smtClean="0"/>
              <a:t>What Is Creative Thinking For Students?</a:t>
            </a:r>
          </a:p>
          <a:p>
            <a:pPr marL="742950" indent="-742950">
              <a:buFont typeface="+mj-lt"/>
              <a:buAutoNum type="arabicPeriod"/>
              <a:defRPr/>
            </a:pPr>
            <a:r>
              <a:rPr lang="en-US" altLang="en-US" sz="2400" dirty="0"/>
              <a:t>What are the main benefits of creative thinking</a:t>
            </a:r>
            <a:r>
              <a:rPr lang="en-US" altLang="en-US" sz="2400" dirty="0" smtClean="0"/>
              <a:t>?</a:t>
            </a:r>
          </a:p>
          <a:p>
            <a:pPr marL="742950" indent="-742950">
              <a:buFont typeface="+mj-lt"/>
              <a:buAutoNum type="arabicPeriod"/>
              <a:defRPr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cs typeface="Arial" charset="0"/>
              </a:rPr>
              <a:t>Steps Of Creative Problem-solving?</a:t>
            </a:r>
          </a:p>
          <a:p>
            <a:pPr marL="742950" indent="-74295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cs typeface="Arial" charset="0"/>
              </a:rPr>
              <a:t>Elements Of Creativity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cs typeface="Arial" charset="0"/>
              </a:rPr>
              <a:t>.</a:t>
            </a:r>
            <a:endParaRPr lang="en-US" alt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  <a:defRPr/>
            </a:pP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Arial" charset="0"/>
              <a:cs typeface="Arial" charset="0"/>
            </a:endParaRPr>
          </a:p>
          <a:p>
            <a:pPr marL="742950" indent="-742950">
              <a:buFont typeface="+mj-lt"/>
              <a:buAutoNum type="arabicPeriod"/>
              <a:defRPr/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0411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971072"/>
              </p:ext>
            </p:extLst>
          </p:nvPr>
        </p:nvGraphicFramePr>
        <p:xfrm flipH="1">
          <a:off x="9070120" y="1762857"/>
          <a:ext cx="1855788" cy="399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Picture" r:id="rId4" imgW="1857375" imgH="3995738" progId="StaticMetafile">
                  <p:embed/>
                </p:oleObj>
              </mc:Choice>
              <mc:Fallback>
                <p:oleObj name="Picture" r:id="rId4" imgW="1857375" imgH="3995738" progId="StaticMetafile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9070120" y="1762857"/>
                        <a:ext cx="1855788" cy="399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2208214" y="674688"/>
            <a:ext cx="845978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cs typeface="Arial" charset="0"/>
              </a:rPr>
              <a:t>What Is Creative </a:t>
            </a:r>
            <a:r>
              <a:rPr lang="id-ID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cs typeface="Arial" charset="0"/>
              </a:rPr>
              <a:t>Thinking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cs typeface="Arial" charset="0"/>
              </a:rPr>
              <a:t> ?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325445" y="2033527"/>
            <a:ext cx="63357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Bahnschrift Light Condensed" panose="020B0502040204020203" pitchFamily="34" charset="0"/>
              </a:rPr>
              <a:t>*</a:t>
            </a:r>
            <a:r>
              <a:rPr lang="en-US" altLang="en-US" b="1" dirty="0">
                <a:latin typeface="Bahnschrift" panose="020B0502040204020203" pitchFamily="34" charset="0"/>
              </a:rPr>
              <a:t>Creative thinking is the ability to look at things differently, and find new ways of solving problems</a:t>
            </a:r>
            <a:r>
              <a:rPr lang="en-US" altLang="en-US" dirty="0">
                <a:latin typeface="Bahnschrif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66337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2684585"/>
            <a:ext cx="3168527" cy="6799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*</a:t>
            </a:r>
            <a:r>
              <a:rPr lang="id-ID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Thinking out of the box</a:t>
            </a: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889" y="1412876"/>
            <a:ext cx="2809875" cy="423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1919288" y="1395172"/>
            <a:ext cx="50403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*creative thinking is </a:t>
            </a:r>
            <a:r>
              <a:rPr lang="en-US" altLang="en-US" b="1" dirty="0"/>
              <a:t>intentionally gaining new insights and different ideas through existing information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30715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4"/>
          <p:cNvGraphicFramePr>
            <a:graphicFrameLocks noGrp="1" noChangeAspect="1"/>
          </p:cNvGraphicFramePr>
          <p:nvPr>
            <p:ph idx="1"/>
          </p:nvPr>
        </p:nvGraphicFramePr>
        <p:xfrm flipH="1">
          <a:off x="8328025" y="1657350"/>
          <a:ext cx="1855788" cy="399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Picture" r:id="rId4" imgW="1857375" imgH="3995738" progId="StaticMetafile">
                  <p:embed/>
                </p:oleObj>
              </mc:Choice>
              <mc:Fallback>
                <p:oleObj name="Picture" r:id="rId4" imgW="1857375" imgH="3995738" progId="StaticMetafile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328025" y="1657350"/>
                        <a:ext cx="1855788" cy="399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703388" y="746125"/>
            <a:ext cx="6843712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dirty="0"/>
              <a:t>What is creative thinking for students?</a:t>
            </a:r>
          </a:p>
          <a:p>
            <a:pPr algn="just"/>
            <a:endParaRPr lang="en-US" altLang="en-US" sz="2800" dirty="0"/>
          </a:p>
          <a:p>
            <a:pPr algn="just"/>
            <a:r>
              <a:rPr lang="en-US" altLang="en-US" dirty="0" smtClean="0"/>
              <a:t> </a:t>
            </a:r>
            <a:r>
              <a:rPr lang="en-US" altLang="en-US" dirty="0"/>
              <a:t>Creative thinking </a:t>
            </a:r>
            <a:r>
              <a:rPr lang="en-US" altLang="en-US" b="1" dirty="0"/>
              <a:t>encourages students to use a variety of approaches to solve problems, analyze multiple viewpoints, adapt ideas, and arrive at new solutions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87099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1549400" y="1341438"/>
            <a:ext cx="9144000" cy="792162"/>
          </a:xfrm>
        </p:spPr>
        <p:txBody>
          <a:bodyPr/>
          <a:lstStyle/>
          <a:p>
            <a:pPr algn="l"/>
            <a:r>
              <a:rPr lang="en-US" altLang="en-US" sz="3200" dirty="0"/>
              <a:t>(</a:t>
            </a:r>
            <a:r>
              <a:rPr lang="en-US" altLang="en-US" sz="1800" dirty="0"/>
              <a:t>Developing your creative thinking skills is highly beneficial for any field of work </a:t>
            </a:r>
            <a:r>
              <a:rPr lang="en-US" altLang="en-US" sz="3200" dirty="0"/>
              <a:t>)</a:t>
            </a:r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1524000" y="765175"/>
            <a:ext cx="9144000" cy="1123950"/>
          </a:xfrm>
        </p:spPr>
        <p:txBody>
          <a:bodyPr/>
          <a:lstStyle/>
          <a:p>
            <a:pPr algn="l"/>
            <a:r>
              <a:rPr lang="en-US" altLang="en-US" sz="2800" b="1" dirty="0"/>
              <a:t>What are the main benefits of creative thinking?</a:t>
            </a:r>
            <a:endParaRPr lang="en-US" altLang="en-US" sz="2800" dirty="0"/>
          </a:p>
          <a:p>
            <a:endParaRPr lang="en-US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351089" y="2565400"/>
            <a:ext cx="5976937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  <a:cs typeface="Arial" charset="0"/>
              </a:rPr>
              <a:t>ability to </a:t>
            </a:r>
            <a:r>
              <a:rPr lang="en-US" b="1" dirty="0">
                <a:latin typeface="Arial" charset="0"/>
                <a:cs typeface="Arial" charset="0"/>
              </a:rPr>
              <a:t>create the best solutions</a:t>
            </a:r>
          </a:p>
          <a:p>
            <a:pPr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  </a:t>
            </a:r>
            <a:endParaRPr lang="en-US" b="1" dirty="0" smtClean="0">
              <a:latin typeface="Arial" charset="0"/>
              <a:cs typeface="Arial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>
                <a:latin typeface="Arial" charset="0"/>
                <a:cs typeface="Arial" charset="0"/>
              </a:rPr>
              <a:t>improvement on </a:t>
            </a:r>
            <a:r>
              <a:rPr lang="en-US" b="1" dirty="0" smtClean="0">
                <a:latin typeface="Arial" charset="0"/>
                <a:cs typeface="Arial" charset="0"/>
              </a:rPr>
              <a:t>problem-solving</a:t>
            </a:r>
          </a:p>
          <a:p>
            <a:pPr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>
                <a:latin typeface="Arial" charset="0"/>
                <a:cs typeface="Arial" charset="0"/>
              </a:rPr>
              <a:t>a </a:t>
            </a:r>
            <a:r>
              <a:rPr lang="en-US" dirty="0">
                <a:latin typeface="Arial" charset="0"/>
                <a:cs typeface="Arial" charset="0"/>
              </a:rPr>
              <a:t>better</a:t>
            </a:r>
            <a:r>
              <a:rPr lang="en-US" b="1" dirty="0">
                <a:latin typeface="Arial" charset="0"/>
                <a:cs typeface="Arial" charset="0"/>
              </a:rPr>
              <a:t> understanding of data </a:t>
            </a:r>
          </a:p>
          <a:p>
            <a:pPr>
              <a:defRPr/>
            </a:pPr>
            <a:endParaRPr lang="en-US" b="1" dirty="0">
              <a:latin typeface="Arial" charset="0"/>
              <a:cs typeface="Arial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  <a:cs typeface="Arial" charset="0"/>
              </a:rPr>
              <a:t>focus on </a:t>
            </a:r>
            <a:r>
              <a:rPr lang="en-US" b="1" dirty="0">
                <a:latin typeface="Arial" charset="0"/>
                <a:cs typeface="Arial" charset="0"/>
              </a:rPr>
              <a:t>self-improvement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b="1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5744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5188" y="549275"/>
            <a:ext cx="7848600" cy="5576888"/>
          </a:xfrm>
        </p:spPr>
      </p:pic>
      <p:sp>
        <p:nvSpPr>
          <p:cNvPr id="5" name="Rectangle 4"/>
          <p:cNvSpPr/>
          <p:nvPr/>
        </p:nvSpPr>
        <p:spPr>
          <a:xfrm>
            <a:off x="1847850" y="5661025"/>
            <a:ext cx="8496300" cy="647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414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7851" y="765176"/>
            <a:ext cx="859472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tx2"/>
                </a:solidFill>
                <a:latin typeface="Arial" charset="0"/>
                <a:cs typeface="Arial" charset="0"/>
              </a:rPr>
              <a:t>STEPS OF </a:t>
            </a:r>
            <a:r>
              <a:rPr lang="en-US" sz="3200" u="sng" dirty="0">
                <a:solidFill>
                  <a:schemeClr val="tx2"/>
                </a:solidFill>
                <a:latin typeface="Arial" charset="0"/>
                <a:cs typeface="Arial" charset="0"/>
              </a:rPr>
              <a:t>CREATIVE PROBLEM-SOLVING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cs typeface="Arial" charset="0"/>
              </a:rPr>
              <a:t>.</a:t>
            </a:r>
            <a:endParaRPr lang="en-US" sz="3200" dirty="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0375" y="1773238"/>
            <a:ext cx="7658100" cy="2862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cs typeface="Arial" charset="0"/>
              </a:rPr>
              <a:t>Four stages involved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cs typeface="Arial" charset="0"/>
              </a:rPr>
              <a:t>:</a:t>
            </a:r>
          </a:p>
          <a:p>
            <a:pPr>
              <a:defRPr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cs typeface="Arial" charset="0"/>
              </a:rPr>
              <a:t>Preparation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cs typeface="Arial" charset="0"/>
              </a:rPr>
              <a:t>Incubation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cs typeface="Arial" charset="0"/>
              </a:rPr>
              <a:t>Illumination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cs typeface="Arial" charset="0"/>
              </a:rPr>
              <a:t>Verification</a:t>
            </a:r>
          </a:p>
        </p:txBody>
      </p:sp>
    </p:spTree>
    <p:extLst>
      <p:ext uri="{BB962C8B-B14F-4D97-AF65-F5344CB8AC3E}">
        <p14:creationId xmlns:p14="http://schemas.microsoft.com/office/powerpoint/2010/main" val="20496119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309</Words>
  <Application>Microsoft Office PowerPoint</Application>
  <PresentationFormat>Custom</PresentationFormat>
  <Paragraphs>72</Paragraphs>
  <Slides>20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Office Theme</vt:lpstr>
      <vt:lpstr>Picture (Metafile)</vt:lpstr>
      <vt:lpstr>Picture</vt:lpstr>
      <vt:lpstr>PowerPoint Presentation</vt:lpstr>
      <vt:lpstr>PowerPoint Presentation</vt:lpstr>
      <vt:lpstr>PowerPoint Presentation</vt:lpstr>
      <vt:lpstr>PowerPoint Presentation</vt:lpstr>
      <vt:lpstr>*Thinking out of the box</vt:lpstr>
      <vt:lpstr>PowerPoint Presentation</vt:lpstr>
      <vt:lpstr>(Developing your creative thinking skills is highly beneficial for any field of work 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NUTECH</dc:creator>
  <cp:lastModifiedBy>Asus</cp:lastModifiedBy>
  <cp:revision>19</cp:revision>
  <dcterms:created xsi:type="dcterms:W3CDTF">2022-04-18T03:39:17Z</dcterms:created>
  <dcterms:modified xsi:type="dcterms:W3CDTF">2022-04-20T12:22:31Z</dcterms:modified>
</cp:coreProperties>
</file>