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78" r:id="rId1"/>
  </p:sldMasterIdLst>
  <p:notesMasterIdLst>
    <p:notesMasterId r:id="rId39"/>
  </p:notesMasterIdLst>
  <p:sldIdLst>
    <p:sldId id="256" r:id="rId2"/>
    <p:sldId id="273" r:id="rId3"/>
    <p:sldId id="275" r:id="rId4"/>
    <p:sldId id="276" r:id="rId5"/>
    <p:sldId id="272" r:id="rId6"/>
    <p:sldId id="270" r:id="rId7"/>
    <p:sldId id="274" r:id="rId8"/>
    <p:sldId id="271" r:id="rId9"/>
    <p:sldId id="278" r:id="rId10"/>
    <p:sldId id="277"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6357" autoAdjust="0"/>
  </p:normalViewPr>
  <p:slideViewPr>
    <p:cSldViewPr snapToGrid="0">
      <p:cViewPr>
        <p:scale>
          <a:sx n="33" d="100"/>
          <a:sy n="33" d="100"/>
        </p:scale>
        <p:origin x="-2070" y="-906"/>
      </p:cViewPr>
      <p:guideLst>
        <p:guide orient="horz" pos="2160"/>
        <p:guide pos="3840"/>
      </p:guideLst>
    </p:cSldViewPr>
  </p:slideViewPr>
  <p:outlineViewPr>
    <p:cViewPr>
      <p:scale>
        <a:sx n="33" d="100"/>
        <a:sy n="33" d="100"/>
      </p:scale>
      <p:origin x="0"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5/18/2022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68C18-1BF1-F447-95ED-60EAAE35426E}" type="slidenum">
              <a:rPr lang="en-US" smtClean="0"/>
              <a:t>1</a:t>
            </a:fld>
            <a:endParaRPr lang="en-US"/>
          </a:p>
        </p:txBody>
      </p:sp>
    </p:spTree>
    <p:extLst>
      <p:ext uri="{BB962C8B-B14F-4D97-AF65-F5344CB8AC3E}">
        <p14:creationId xmlns:p14="http://schemas.microsoft.com/office/powerpoint/2010/main" val="2647883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xmlns=""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xmlns="">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5/18/2022</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xmlns=""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xmlns=""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xmlns="" id="{FBC751F3-ABD6-4995-8494-4932D12ACE1B}"/>
              </a:ext>
            </a:extLst>
          </p:cNvPr>
          <p:cNvSpPr>
            <a:spLocks noGrp="1"/>
          </p:cNvSpPr>
          <p:nvPr>
            <p:ph sz="quarter" idx="19"/>
          </p:nvPr>
        </p:nvSpPr>
        <p:spPr>
          <a:xfrm>
            <a:off x="5326063" y="559678"/>
            <a:ext cx="6103937" cy="519183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5/18/2022</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xmlns=""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xmlns=""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xmlns=""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smtClean="0"/>
              <a:t>Click icon to add picture</a:t>
            </a:r>
            <a:endParaRPr lang="en-US" noProof="0"/>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5/18/2022</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xmlns=""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xmlns="" id="{4889D34E-DF9E-41B7-A5EC-B9D63999B3D0}"/>
              </a:ext>
            </a:extLst>
          </p:cNvPr>
          <p:cNvSpPr>
            <a:spLocks noGrp="1"/>
          </p:cNvSpPr>
          <p:nvPr>
            <p:ph idx="1"/>
          </p:nvPr>
        </p:nvSpPr>
        <p:spPr>
          <a:xfrm>
            <a:off x="5181600" y="559678"/>
            <a:ext cx="6172200" cy="561728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5181600" y="540628"/>
            <a:ext cx="6248400" cy="248894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181600" y="3712467"/>
            <a:ext cx="6248400" cy="248222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F316E73E-FB98-2A42-974A-9CD83D46C100}" type="datetime1">
              <a:rPr lang="en-US" noProof="0" smtClean="0"/>
              <a:t>5/18/2022</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98A115EF-7A83-9842-815E-554E5DEB63CD}" type="datetime1">
              <a:rPr lang="en-US" noProof="0" smtClean="0"/>
              <a:t>5/18/2022</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4BE097A0-4000-B744-87D8-18F42A934248}" type="datetime1">
              <a:rPr lang="en-US" noProof="0" smtClean="0"/>
              <a:t>5/18/2022</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5/18/2022</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xmlns=""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C3BDDDD7-72ED-FC4E-8075-0107060235C5}" type="datetime1">
              <a:rPr lang="en-US" noProof="0" smtClean="0"/>
              <a:t>5/18/2022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xmlns="" id="{3837580B-9009-4524-B820-7ACB27BCBEB4}"/>
              </a:ext>
            </a:extLst>
          </p:cNvPr>
          <p:cNvSpPr>
            <a:spLocks noGrp="1"/>
          </p:cNvSpPr>
          <p:nvPr>
            <p:ph type="title"/>
          </p:nvPr>
        </p:nvSpPr>
        <p:spPr>
          <a:xfrm>
            <a:off x="762000" y="559678"/>
            <a:ext cx="3833906" cy="2221622"/>
          </a:xfrm>
        </p:spPr>
        <p:txBody>
          <a:bodyPr anchor="b"/>
          <a:lstStyle/>
          <a:p>
            <a:r>
              <a:rPr lang="en-US" noProof="0" smtClean="0"/>
              <a:t>Click to edit Master title style</a:t>
            </a:r>
            <a:endParaRPr lang="en-US" noProof="0"/>
          </a:p>
        </p:txBody>
      </p:sp>
      <p:cxnSp>
        <p:nvCxnSpPr>
          <p:cNvPr id="12" name="Straight Connector 11" title="Horizontal Rule Line">
            <a:extLst>
              <a:ext uri="{FF2B5EF4-FFF2-40B4-BE49-F238E27FC236}">
                <a16:creationId xmlns:a16="http://schemas.microsoft.com/office/drawing/2014/main" xmlns=""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26B3D9D9-8B30-6A45-929D-0A0366E2E953}" type="datetime1">
              <a:rPr lang="en-US" noProof="0" smtClean="0"/>
              <a:t>5/18/2022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xmlns=""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xmlns=""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xmlns=""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xmlns=""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xmlns=""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xmlns=""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xmlns=""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xmlns=""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xmlns=""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xmlns=""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xmlns=""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xmlns=""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xmlns=""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xmlns=""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smtClean="0"/>
              <a:t>Click to edit Master title style</a:t>
            </a:r>
            <a:endParaRPr lang="en-US" noProof="0"/>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5/18/2022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xmlns=""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xmlns=""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xmlns=""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xmlns=""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xmlns=""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xmlns=""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xmlns=""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5/18/2022</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xmlns=""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xmlns=""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xmlns=""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xmlns=""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5/18/2022</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xmlns=""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xmlns=""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xmlns=""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xmlns=""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xmlns=""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xmlns=""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xmlns=""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xmlns=""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xmlns=""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xmlns=""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xmlns=""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xmlns=""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xmlns=""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xmlns=""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5/18/2022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xmlns=""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xmlns=""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xmlns=""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xmlns=""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xmlns=""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xmlns=""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xmlns=""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xmlns=""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xmlns=""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xmlns=""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xmlns=""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xmlns=""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xmlns=""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xmlns=""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xmlns=""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xmlns="">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5/18/2022</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xmlns="">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5/18/2022</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hyperlink" Target="http://www.ups.com/" TargetMode="Externa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tec-it.com/en/support/knowbase/symbologies/pdf417/Default.aspx"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tec-it.com/en/support/knowbase/symbologies/qrcode/Default.aspx"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tec-it.com/en/support/knowbase/symbologies/qrcode/Default.aspx" TargetMode="External"/><Relationship Id="rId2" Type="http://schemas.openxmlformats.org/officeDocument/2006/relationships/hyperlink" Target="http://www.denso-wave.com/qrcode/qrstandard-e.html" TargetMode="External"/><Relationship Id="rId1" Type="http://schemas.openxmlformats.org/officeDocument/2006/relationships/slideLayout" Target="../slideLayouts/slideLayout16.xml"/><Relationship Id="rId4" Type="http://schemas.openxmlformats.org/officeDocument/2006/relationships/image" Target="../media/image16.gif"/></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hyperlink" Target="https://www.dynamsoft.com/Barcode-Types/Code-128.aspx" TargetMode="External"/><Relationship Id="rId2" Type="http://schemas.openxmlformats.org/officeDocument/2006/relationships/hyperlink" Target="https://www.dynamsoft.com/Barcode-Types/Code-39.aspx"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679374-8EAE-4873-9BB6-F6C630302DA2}"/>
              </a:ext>
            </a:extLst>
          </p:cNvPr>
          <p:cNvSpPr>
            <a:spLocks noGrp="1"/>
          </p:cNvSpPr>
          <p:nvPr>
            <p:ph type="ctrTitle"/>
          </p:nvPr>
        </p:nvSpPr>
        <p:spPr>
          <a:xfrm>
            <a:off x="5776684" y="1278713"/>
            <a:ext cx="6415316" cy="3162658"/>
          </a:xfrm>
        </p:spPr>
        <p:txBody>
          <a:bodyPr>
            <a:normAutofit/>
          </a:bodyPr>
          <a:lstStyle/>
          <a:p>
            <a:r>
              <a:rPr lang="en-US" sz="4800" dirty="0" smtClean="0"/>
              <a:t/>
            </a:r>
            <a:br>
              <a:rPr lang="en-US" sz="4800" dirty="0" smtClean="0"/>
            </a:br>
            <a:r>
              <a:rPr lang="en-US" sz="4800" dirty="0" smtClean="0"/>
              <a:t>1D 2D BAR CODES</a:t>
            </a:r>
            <a:endParaRPr lang="en-US" sz="4800" dirty="0"/>
          </a:p>
        </p:txBody>
      </p:sp>
      <p:pic>
        <p:nvPicPr>
          <p:cNvPr id="7" name="Picture Placeholder 6"/>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4941" r="24941"/>
          <a:stretch>
            <a:fillRect/>
          </a:stretch>
        </p:blipFill>
        <p:spPr>
          <a:xfrm>
            <a:off x="2510745" y="2063977"/>
            <a:ext cx="2398712" cy="2398712"/>
          </a:xfrm>
        </p:spPr>
      </p:pic>
      <p:sp>
        <p:nvSpPr>
          <p:cNvPr id="9" name="TextBox 8"/>
          <p:cNvSpPr txBox="1"/>
          <p:nvPr/>
        </p:nvSpPr>
        <p:spPr>
          <a:xfrm>
            <a:off x="5921829" y="3600937"/>
            <a:ext cx="6270171" cy="461665"/>
          </a:xfrm>
          <a:prstGeom prst="rect">
            <a:avLst/>
          </a:prstGeom>
          <a:noFill/>
        </p:spPr>
        <p:txBody>
          <a:bodyPr wrap="square" rtlCol="0">
            <a:spAutoFit/>
          </a:bodyPr>
          <a:lstStyle/>
          <a:p>
            <a:r>
              <a:rPr lang="en-US" sz="2400" dirty="0" smtClean="0">
                <a:solidFill>
                  <a:schemeClr val="tx1">
                    <a:lumMod val="50000"/>
                  </a:schemeClr>
                </a:solidFill>
              </a:rPr>
              <a:t>Presenting by </a:t>
            </a:r>
            <a:r>
              <a:rPr lang="en-US" sz="2400" dirty="0" err="1" smtClean="0">
                <a:solidFill>
                  <a:schemeClr val="tx1">
                    <a:lumMod val="50000"/>
                  </a:schemeClr>
                </a:solidFill>
              </a:rPr>
              <a:t>Zain</a:t>
            </a:r>
            <a:r>
              <a:rPr lang="en-US" sz="2400" dirty="0" smtClean="0">
                <a:solidFill>
                  <a:schemeClr val="tx1">
                    <a:lumMod val="50000"/>
                  </a:schemeClr>
                </a:solidFill>
              </a:rPr>
              <a:t> </a:t>
            </a:r>
            <a:r>
              <a:rPr lang="en-US" sz="2400" dirty="0" err="1" smtClean="0">
                <a:solidFill>
                  <a:schemeClr val="tx1">
                    <a:lumMod val="50000"/>
                  </a:schemeClr>
                </a:solidFill>
              </a:rPr>
              <a:t>Haider</a:t>
            </a:r>
            <a:r>
              <a:rPr lang="en-US" sz="2400" dirty="0" smtClean="0">
                <a:solidFill>
                  <a:schemeClr val="tx1">
                    <a:lumMod val="50000"/>
                  </a:schemeClr>
                </a:solidFill>
              </a:rPr>
              <a:t> </a:t>
            </a:r>
            <a:r>
              <a:rPr lang="en-US" sz="2400" dirty="0" err="1" smtClean="0">
                <a:solidFill>
                  <a:schemeClr val="tx1">
                    <a:lumMod val="50000"/>
                  </a:schemeClr>
                </a:solidFill>
              </a:rPr>
              <a:t>Naqvi</a:t>
            </a:r>
            <a:endParaRPr lang="en-US" sz="2400" dirty="0">
              <a:solidFill>
                <a:schemeClr val="tx1">
                  <a:lumMod val="50000"/>
                </a:schemeClr>
              </a:solidFill>
            </a:endParaRPr>
          </a:p>
        </p:txBody>
      </p:sp>
    </p:spTree>
    <p:extLst>
      <p:ext uri="{BB962C8B-B14F-4D97-AF65-F5344CB8AC3E}">
        <p14:creationId xmlns:p14="http://schemas.microsoft.com/office/powerpoint/2010/main" val="1193886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3D2E340-0663-474B-992C-9192B5C45E57}" type="slidenum">
              <a:rPr lang="en-US" noProof="0" smtClean="0"/>
              <a:t>10</a:t>
            </a:fld>
            <a:endParaRPr lang="en-US" noProof="0"/>
          </a:p>
        </p:txBody>
      </p:sp>
      <p:pic>
        <p:nvPicPr>
          <p:cNvPr id="7171" name="Picture 3" descr="C:\Users\Asus\Desktop\0_j6uf30oBjuzKNYy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711" y="1567542"/>
            <a:ext cx="10087431" cy="302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983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3D2E340-0663-474B-992C-9192B5C45E57}" type="slidenum">
              <a:rPr lang="en-US" noProof="0" smtClean="0"/>
              <a:t>11</a:t>
            </a:fld>
            <a:endParaRPr lang="en-US" noProof="0"/>
          </a:p>
        </p:txBody>
      </p:sp>
      <p:sp>
        <p:nvSpPr>
          <p:cNvPr id="3" name="TextBox 2"/>
          <p:cNvSpPr txBox="1"/>
          <p:nvPr/>
        </p:nvSpPr>
        <p:spPr>
          <a:xfrm>
            <a:off x="1001486" y="508000"/>
            <a:ext cx="11190514" cy="369332"/>
          </a:xfrm>
          <a:prstGeom prst="rect">
            <a:avLst/>
          </a:prstGeom>
          <a:noFill/>
        </p:spPr>
        <p:txBody>
          <a:bodyPr wrap="square" rtlCol="0">
            <a:spAutoFit/>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84646662"/>
              </p:ext>
            </p:extLst>
          </p:nvPr>
        </p:nvGraphicFramePr>
        <p:xfrm>
          <a:off x="1001486" y="406400"/>
          <a:ext cx="10348686" cy="5487192"/>
        </p:xfrm>
        <a:graphic>
          <a:graphicData uri="http://schemas.openxmlformats.org/drawingml/2006/table">
            <a:tbl>
              <a:tblPr/>
              <a:tblGrid>
                <a:gridCol w="3449562"/>
                <a:gridCol w="3449562"/>
                <a:gridCol w="3449562"/>
              </a:tblGrid>
              <a:tr h="289512">
                <a:tc>
                  <a:txBody>
                    <a:bodyPr/>
                    <a:lstStyle/>
                    <a:p>
                      <a:r>
                        <a:rPr lang="en-US" sz="2000" b="1" dirty="0">
                          <a:effectLst/>
                        </a:rPr>
                        <a:t>Barcode Types</a:t>
                      </a:r>
                    </a:p>
                  </a:txBody>
                  <a:tcPr marL="50866" marR="50866" marT="50866" marB="50866" anchor="ctr">
                    <a:lnL>
                      <a:noFill/>
                    </a:lnL>
                    <a:lnR>
                      <a:noFill/>
                    </a:lnR>
                    <a:lnT>
                      <a:noFill/>
                    </a:lnT>
                    <a:lnB>
                      <a:noFill/>
                    </a:lnB>
                  </a:tcPr>
                </a:tc>
                <a:tc>
                  <a:txBody>
                    <a:bodyPr/>
                    <a:lstStyle/>
                    <a:p>
                      <a:r>
                        <a:rPr lang="en-US" sz="2000" b="1">
                          <a:effectLst/>
                        </a:rPr>
                        <a:t>Code 39</a:t>
                      </a:r>
                    </a:p>
                  </a:txBody>
                  <a:tcPr marL="50866" marR="50866" marT="50866" marB="50866" anchor="ctr">
                    <a:lnL>
                      <a:noFill/>
                    </a:lnL>
                    <a:lnR>
                      <a:noFill/>
                    </a:lnR>
                    <a:lnT>
                      <a:noFill/>
                    </a:lnT>
                    <a:lnB>
                      <a:noFill/>
                    </a:lnB>
                  </a:tcPr>
                </a:tc>
                <a:tc>
                  <a:txBody>
                    <a:bodyPr/>
                    <a:lstStyle/>
                    <a:p>
                      <a:r>
                        <a:rPr lang="en-US" sz="2000" b="1">
                          <a:effectLst/>
                        </a:rPr>
                        <a:t>Code 128</a:t>
                      </a:r>
                    </a:p>
                  </a:txBody>
                  <a:tcPr marL="50866" marR="50866" marT="50866" marB="50866" anchor="ctr">
                    <a:lnL>
                      <a:noFill/>
                    </a:lnL>
                    <a:lnR>
                      <a:noFill/>
                    </a:lnR>
                    <a:lnT>
                      <a:noFill/>
                    </a:lnT>
                    <a:lnB>
                      <a:noFill/>
                    </a:lnB>
                  </a:tcPr>
                </a:tc>
              </a:tr>
              <a:tr h="260109">
                <a:tc>
                  <a:txBody>
                    <a:bodyPr/>
                    <a:lstStyle/>
                    <a:p>
                      <a:r>
                        <a:rPr lang="en-US" sz="2000" b="1">
                          <a:effectLst/>
                        </a:rPr>
                        <a:t>Density</a:t>
                      </a:r>
                    </a:p>
                  </a:txBody>
                  <a:tcPr marL="50866" marR="50866" marT="50866" marB="50866" anchor="ctr">
                    <a:lnL>
                      <a:noFill/>
                    </a:lnL>
                    <a:lnR>
                      <a:noFill/>
                    </a:lnR>
                    <a:lnT>
                      <a:noFill/>
                    </a:lnT>
                    <a:lnB>
                      <a:noFill/>
                    </a:lnB>
                    <a:solidFill>
                      <a:srgbClr val="F0F0F0"/>
                    </a:solidFill>
                  </a:tcPr>
                </a:tc>
                <a:tc>
                  <a:txBody>
                    <a:bodyPr/>
                    <a:lstStyle/>
                    <a:p>
                      <a:r>
                        <a:rPr lang="en-US" sz="2000" b="1">
                          <a:effectLst/>
                        </a:rPr>
                        <a:t>Moderate density</a:t>
                      </a:r>
                    </a:p>
                  </a:txBody>
                  <a:tcPr marL="50866" marR="50866" marT="50866" marB="50866" anchor="ctr">
                    <a:lnL>
                      <a:noFill/>
                    </a:lnL>
                    <a:lnR>
                      <a:noFill/>
                    </a:lnR>
                    <a:lnT>
                      <a:noFill/>
                    </a:lnT>
                    <a:lnB>
                      <a:noFill/>
                    </a:lnB>
                    <a:solidFill>
                      <a:srgbClr val="F0F0F0"/>
                    </a:solidFill>
                  </a:tcPr>
                </a:tc>
                <a:tc>
                  <a:txBody>
                    <a:bodyPr/>
                    <a:lstStyle/>
                    <a:p>
                      <a:r>
                        <a:rPr lang="en-US" sz="2000" b="1">
                          <a:effectLst/>
                        </a:rPr>
                        <a:t>High density</a:t>
                      </a:r>
                    </a:p>
                  </a:txBody>
                  <a:tcPr marL="50866" marR="50866" marT="50866" marB="50866" anchor="ctr">
                    <a:lnL>
                      <a:noFill/>
                    </a:lnL>
                    <a:lnR>
                      <a:noFill/>
                    </a:lnR>
                    <a:lnT>
                      <a:noFill/>
                    </a:lnT>
                    <a:lnB>
                      <a:noFill/>
                    </a:lnB>
                    <a:solidFill>
                      <a:srgbClr val="F0F0F0"/>
                    </a:solidFill>
                  </a:tcPr>
                </a:tc>
              </a:tr>
              <a:tr h="927881">
                <a:tc>
                  <a:txBody>
                    <a:bodyPr/>
                    <a:lstStyle/>
                    <a:p>
                      <a:r>
                        <a:rPr lang="en-US" sz="2000" b="1" dirty="0">
                          <a:effectLst/>
                        </a:rPr>
                        <a:t>Character Set</a:t>
                      </a:r>
                    </a:p>
                  </a:txBody>
                  <a:tcPr marL="50866" marR="50866" marT="50866" marB="50866" anchor="ctr">
                    <a:lnL>
                      <a:noFill/>
                    </a:lnL>
                    <a:lnR>
                      <a:noFill/>
                    </a:lnR>
                    <a:lnT>
                      <a:noFill/>
                    </a:lnT>
                    <a:lnB>
                      <a:noFill/>
                    </a:lnB>
                  </a:tcPr>
                </a:tc>
                <a:tc>
                  <a:txBody>
                    <a:bodyPr/>
                    <a:lstStyle/>
                    <a:p>
                      <a:r>
                        <a:rPr lang="en-US" sz="2000" b="1">
                          <a:effectLst/>
                        </a:rPr>
                        <a:t>Alphanumeric </a:t>
                      </a:r>
                      <a:br>
                        <a:rPr lang="en-US" sz="2000" b="1">
                          <a:effectLst/>
                        </a:rPr>
                      </a:br>
                      <a:r>
                        <a:rPr lang="en-US" sz="2000" b="1">
                          <a:effectLst/>
                        </a:rPr>
                        <a:t>Code 39 also support these characters: Percent sign (%), Plus sign (+), Dollar sign ($), Slash mark (/), Period (.), Hyphen (-)</a:t>
                      </a:r>
                    </a:p>
                  </a:txBody>
                  <a:tcPr marL="50866" marR="50866" marT="50866" marB="50866" anchor="ctr">
                    <a:lnL>
                      <a:noFill/>
                    </a:lnL>
                    <a:lnR>
                      <a:noFill/>
                    </a:lnR>
                    <a:lnT>
                      <a:noFill/>
                    </a:lnT>
                    <a:lnB>
                      <a:noFill/>
                    </a:lnB>
                  </a:tcPr>
                </a:tc>
                <a:tc>
                  <a:txBody>
                    <a:bodyPr/>
                    <a:lstStyle/>
                    <a:p>
                      <a:r>
                        <a:rPr lang="en-US" sz="2000" b="1" dirty="0">
                          <a:effectLst/>
                        </a:rPr>
                        <a:t>Full ASCII</a:t>
                      </a:r>
                    </a:p>
                  </a:txBody>
                  <a:tcPr marL="50866" marR="50866" marT="50866" marB="50866" anchor="ctr">
                    <a:lnL>
                      <a:noFill/>
                    </a:lnL>
                    <a:lnR>
                      <a:noFill/>
                    </a:lnR>
                    <a:lnT>
                      <a:noFill/>
                    </a:lnT>
                    <a:lnB>
                      <a:noFill/>
                    </a:lnB>
                  </a:tcPr>
                </a:tc>
              </a:tr>
              <a:tr h="761747">
                <a:tc>
                  <a:txBody>
                    <a:bodyPr/>
                    <a:lstStyle/>
                    <a:p>
                      <a:r>
                        <a:rPr lang="en-US" sz="2000" b="1">
                          <a:effectLst/>
                        </a:rPr>
                        <a:t>Maximum Capacity</a:t>
                      </a:r>
                    </a:p>
                  </a:txBody>
                  <a:tcPr marL="50866" marR="50866" marT="50866" marB="50866" anchor="ctr">
                    <a:lnL>
                      <a:noFill/>
                    </a:lnL>
                    <a:lnR>
                      <a:noFill/>
                    </a:lnR>
                    <a:lnT>
                      <a:noFill/>
                    </a:lnT>
                    <a:lnB>
                      <a:noFill/>
                    </a:lnB>
                    <a:solidFill>
                      <a:srgbClr val="F0F0F0"/>
                    </a:solidFill>
                  </a:tcPr>
                </a:tc>
                <a:tc>
                  <a:txBody>
                    <a:bodyPr/>
                    <a:lstStyle/>
                    <a:p>
                      <a:r>
                        <a:rPr lang="en-US" sz="2000" b="1">
                          <a:effectLst/>
                        </a:rPr>
                        <a:t>Unlimited (Usually contains 20 to 23 alphanumeric characters)</a:t>
                      </a:r>
                    </a:p>
                  </a:txBody>
                  <a:tcPr marL="50866" marR="50866" marT="50866" marB="50866" anchor="ctr">
                    <a:lnL>
                      <a:noFill/>
                    </a:lnL>
                    <a:lnR>
                      <a:noFill/>
                    </a:lnR>
                    <a:lnT>
                      <a:noFill/>
                    </a:lnT>
                    <a:lnB>
                      <a:noFill/>
                    </a:lnB>
                    <a:solidFill>
                      <a:srgbClr val="F0F0F0"/>
                    </a:solidFill>
                  </a:tcPr>
                </a:tc>
                <a:tc>
                  <a:txBody>
                    <a:bodyPr/>
                    <a:lstStyle/>
                    <a:p>
                      <a:r>
                        <a:rPr lang="en-US" sz="2000" b="1">
                          <a:effectLst/>
                        </a:rPr>
                        <a:t>Unlimited (Usually up to 48 alphanumeric characters)</a:t>
                      </a:r>
                    </a:p>
                  </a:txBody>
                  <a:tcPr marL="50866" marR="50866" marT="50866" marB="50866" anchor="ctr">
                    <a:lnL>
                      <a:noFill/>
                    </a:lnL>
                    <a:lnR>
                      <a:noFill/>
                    </a:lnR>
                    <a:lnT>
                      <a:noFill/>
                    </a:lnT>
                    <a:lnB>
                      <a:noFill/>
                    </a:lnB>
                    <a:solidFill>
                      <a:srgbClr val="F0F0F0"/>
                    </a:solidFill>
                  </a:tcPr>
                </a:tc>
              </a:tr>
              <a:tr h="621485">
                <a:tc>
                  <a:txBody>
                    <a:bodyPr/>
                    <a:lstStyle/>
                    <a:p>
                      <a:r>
                        <a:rPr lang="en-US" sz="2000" b="1">
                          <a:effectLst/>
                        </a:rPr>
                        <a:t>Error Detection</a:t>
                      </a:r>
                    </a:p>
                  </a:txBody>
                  <a:tcPr marL="50866" marR="50866" marT="50866" marB="50866" anchor="ctr">
                    <a:lnL>
                      <a:noFill/>
                    </a:lnL>
                    <a:lnR>
                      <a:noFill/>
                    </a:lnR>
                    <a:lnT>
                      <a:noFill/>
                    </a:lnT>
                    <a:lnB>
                      <a:noFill/>
                    </a:lnB>
                  </a:tcPr>
                </a:tc>
                <a:tc>
                  <a:txBody>
                    <a:bodyPr/>
                    <a:lstStyle/>
                    <a:p>
                      <a:r>
                        <a:rPr lang="en-US" sz="2000" b="1">
                          <a:effectLst/>
                        </a:rPr>
                        <a:t>Code 39 is self-detection, a check digit normally isn’t necessary</a:t>
                      </a:r>
                    </a:p>
                  </a:txBody>
                  <a:tcPr marL="50866" marR="50866" marT="50866" marB="50866" anchor="ctr">
                    <a:lnL>
                      <a:noFill/>
                    </a:lnL>
                    <a:lnR>
                      <a:noFill/>
                    </a:lnR>
                    <a:lnT>
                      <a:noFill/>
                    </a:lnT>
                    <a:lnB>
                      <a:noFill/>
                    </a:lnB>
                  </a:tcPr>
                </a:tc>
                <a:tc>
                  <a:txBody>
                    <a:bodyPr/>
                    <a:lstStyle/>
                    <a:p>
                      <a:r>
                        <a:rPr lang="en-US" sz="2000" b="1">
                          <a:effectLst/>
                        </a:rPr>
                        <a:t>Code 128 has a modulo-103 check digit to detect error</a:t>
                      </a:r>
                    </a:p>
                  </a:txBody>
                  <a:tcPr marL="50866" marR="50866" marT="50866" marB="50866" anchor="ctr">
                    <a:lnL>
                      <a:noFill/>
                    </a:lnL>
                    <a:lnR>
                      <a:noFill/>
                    </a:lnR>
                    <a:lnT>
                      <a:noFill/>
                    </a:lnT>
                    <a:lnB>
                      <a:noFill/>
                    </a:lnB>
                  </a:tcPr>
                </a:tc>
              </a:tr>
              <a:tr h="594535">
                <a:tc>
                  <a:txBody>
                    <a:bodyPr/>
                    <a:lstStyle/>
                    <a:p>
                      <a:r>
                        <a:rPr lang="en-US" sz="2000" b="1">
                          <a:effectLst/>
                        </a:rPr>
                        <a:t>Error Correction</a:t>
                      </a:r>
                    </a:p>
                  </a:txBody>
                  <a:tcPr marL="50866" marR="50866" marT="50866" marB="50866" anchor="ctr">
                    <a:lnL>
                      <a:noFill/>
                    </a:lnL>
                    <a:lnR>
                      <a:noFill/>
                    </a:lnR>
                    <a:lnT>
                      <a:noFill/>
                    </a:lnT>
                    <a:lnB>
                      <a:noFill/>
                    </a:lnB>
                    <a:solidFill>
                      <a:srgbClr val="F0F0F0"/>
                    </a:solidFill>
                  </a:tcPr>
                </a:tc>
                <a:tc>
                  <a:txBody>
                    <a:bodyPr/>
                    <a:lstStyle/>
                    <a:p>
                      <a:r>
                        <a:rPr lang="en-US" sz="2000" b="1">
                          <a:effectLst/>
                        </a:rPr>
                        <a:t>Code 39 does not support error correction</a:t>
                      </a:r>
                    </a:p>
                  </a:txBody>
                  <a:tcPr marL="50866" marR="50866" marT="50866" marB="50866" anchor="ctr">
                    <a:lnL>
                      <a:noFill/>
                    </a:lnL>
                    <a:lnR>
                      <a:noFill/>
                    </a:lnR>
                    <a:lnT>
                      <a:noFill/>
                    </a:lnT>
                    <a:lnB>
                      <a:noFill/>
                    </a:lnB>
                    <a:solidFill>
                      <a:srgbClr val="F0F0F0"/>
                    </a:solidFill>
                  </a:tcPr>
                </a:tc>
                <a:tc>
                  <a:txBody>
                    <a:bodyPr/>
                    <a:lstStyle/>
                    <a:p>
                      <a:r>
                        <a:rPr lang="en-US" sz="2000" b="1" dirty="0">
                          <a:effectLst/>
                        </a:rPr>
                        <a:t>Code 128 has a mandatory error correction character</a:t>
                      </a:r>
                    </a:p>
                  </a:txBody>
                  <a:tcPr marL="50866" marR="50866" marT="50866" marB="50866" anchor="ctr">
                    <a:lnL>
                      <a:noFill/>
                    </a:lnL>
                    <a:lnR>
                      <a:noFill/>
                    </a:lnR>
                    <a:lnT>
                      <a:noFill/>
                    </a:lnT>
                    <a:lnB>
                      <a:noFill/>
                    </a:lnB>
                    <a:solidFill>
                      <a:srgbClr val="F0F0F0"/>
                    </a:solidFill>
                  </a:tcPr>
                </a:tc>
              </a:tr>
            </a:tbl>
          </a:graphicData>
        </a:graphic>
      </p:graphicFrame>
    </p:spTree>
    <p:extLst>
      <p:ext uri="{BB962C8B-B14F-4D97-AF65-F5344CB8AC3E}">
        <p14:creationId xmlns:p14="http://schemas.microsoft.com/office/powerpoint/2010/main" val="2991764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3D2E340-0663-474B-992C-9192B5C45E57}" type="slidenum">
              <a:rPr lang="en-US" noProof="0" smtClean="0"/>
              <a:t>12</a:t>
            </a:fld>
            <a:endParaRPr lang="en-US" noProof="0"/>
          </a:p>
        </p:txBody>
      </p:sp>
      <p:graphicFrame>
        <p:nvGraphicFramePr>
          <p:cNvPr id="3" name="Table 2"/>
          <p:cNvGraphicFramePr>
            <a:graphicFrameLocks noGrp="1"/>
          </p:cNvGraphicFramePr>
          <p:nvPr>
            <p:extLst>
              <p:ext uri="{D42A27DB-BD31-4B8C-83A1-F6EECF244321}">
                <p14:modId xmlns:p14="http://schemas.microsoft.com/office/powerpoint/2010/main" val="1429520197"/>
              </p:ext>
            </p:extLst>
          </p:nvPr>
        </p:nvGraphicFramePr>
        <p:xfrm>
          <a:off x="1596571" y="1422399"/>
          <a:ext cx="10348686" cy="2662052"/>
        </p:xfrm>
        <a:graphic>
          <a:graphicData uri="http://schemas.openxmlformats.org/drawingml/2006/table">
            <a:tbl>
              <a:tblPr/>
              <a:tblGrid>
                <a:gridCol w="3449562"/>
                <a:gridCol w="3449562"/>
                <a:gridCol w="3449562"/>
              </a:tblGrid>
              <a:tr h="1538011">
                <a:tc>
                  <a:txBody>
                    <a:bodyPr/>
                    <a:lstStyle/>
                    <a:p>
                      <a:r>
                        <a:rPr lang="en-US" sz="2800" b="1" dirty="0">
                          <a:effectLst/>
                        </a:rPr>
                        <a:t>Usage Scenarios</a:t>
                      </a:r>
                    </a:p>
                  </a:txBody>
                  <a:tcPr marL="50866" marR="50866" marT="50866" marB="50866" anchor="ctr">
                    <a:lnL>
                      <a:noFill/>
                    </a:lnL>
                    <a:lnR>
                      <a:noFill/>
                    </a:lnR>
                    <a:lnT>
                      <a:noFill/>
                    </a:lnT>
                    <a:lnB>
                      <a:noFill/>
                    </a:lnB>
                  </a:tcPr>
                </a:tc>
                <a:tc gridSpan="2">
                  <a:txBody>
                    <a:bodyPr/>
                    <a:lstStyle/>
                    <a:p>
                      <a:pPr>
                        <a:buFont typeface="Arial"/>
                        <a:buChar char="•"/>
                      </a:pPr>
                      <a:r>
                        <a:rPr lang="en-US" sz="2800" b="0" dirty="0">
                          <a:effectLst/>
                        </a:rPr>
                        <a:t>Asset labeling</a:t>
                      </a:r>
                    </a:p>
                    <a:p>
                      <a:pPr>
                        <a:buFont typeface="Arial"/>
                        <a:buChar char="•"/>
                      </a:pPr>
                      <a:r>
                        <a:rPr lang="en-US" sz="2800" b="0" dirty="0">
                          <a:effectLst/>
                        </a:rPr>
                        <a:t>Library books</a:t>
                      </a:r>
                    </a:p>
                    <a:p>
                      <a:pPr>
                        <a:buFont typeface="Arial"/>
                        <a:buChar char="•"/>
                      </a:pPr>
                      <a:r>
                        <a:rPr lang="en-US" sz="2800" b="0" dirty="0">
                          <a:effectLst/>
                        </a:rPr>
                        <a:t>Membership cards</a:t>
                      </a:r>
                    </a:p>
                    <a:p>
                      <a:pPr>
                        <a:buFont typeface="Arial"/>
                        <a:buChar char="•"/>
                      </a:pPr>
                      <a:r>
                        <a:rPr lang="en-US" sz="2800" b="0" dirty="0">
                          <a:effectLst/>
                        </a:rPr>
                        <a:t>Internal inventory tracking</a:t>
                      </a:r>
                    </a:p>
                    <a:p>
                      <a:pPr>
                        <a:buFont typeface="Arial"/>
                        <a:buChar char="•"/>
                      </a:pPr>
                      <a:r>
                        <a:rPr lang="en-US" sz="2800" b="0" dirty="0">
                          <a:effectLst/>
                        </a:rPr>
                        <a:t>Supply </a:t>
                      </a:r>
                      <a:r>
                        <a:rPr lang="en-US" sz="2800" b="0" dirty="0" smtClean="0">
                          <a:effectLst/>
                        </a:rPr>
                        <a:t>chain</a:t>
                      </a:r>
                      <a:endParaRPr lang="en-US" sz="2800" b="0" dirty="0">
                        <a:effectLst/>
                      </a:endParaRPr>
                    </a:p>
                    <a:p>
                      <a:pPr>
                        <a:buFont typeface="Arial"/>
                        <a:buChar char="•"/>
                      </a:pPr>
                      <a:r>
                        <a:rPr lang="en-US" sz="2800" b="0" dirty="0">
                          <a:effectLst/>
                        </a:rPr>
                        <a:t>Serial shipping container codes</a:t>
                      </a:r>
                    </a:p>
                  </a:txBody>
                  <a:tcPr marL="50866" marR="50866" marT="50866" marB="50866" anchor="ctr">
                    <a:lnL>
                      <a:noFill/>
                    </a:lnL>
                    <a:lnR>
                      <a:noFill/>
                    </a:lnR>
                    <a:lnT>
                      <a:noFill/>
                    </a:lnT>
                    <a:lnB>
                      <a:noFill/>
                    </a:lnB>
                  </a:tcPr>
                </a:tc>
                <a:tc hMerge="1">
                  <a:txBody>
                    <a:bodyPr/>
                    <a:lstStyle/>
                    <a:p>
                      <a:endParaRPr lang="en-US"/>
                    </a:p>
                  </a:txBody>
                  <a:tcPr/>
                </a:tc>
              </a:tr>
            </a:tbl>
          </a:graphicData>
        </a:graphic>
      </p:graphicFrame>
    </p:spTree>
    <p:extLst>
      <p:ext uri="{BB962C8B-B14F-4D97-AF65-F5344CB8AC3E}">
        <p14:creationId xmlns:p14="http://schemas.microsoft.com/office/powerpoint/2010/main" val="3863488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3D2E340-0663-474B-992C-9192B5C45E57}" type="slidenum">
              <a:rPr lang="en-US" noProof="0" smtClean="0"/>
              <a:t>13</a:t>
            </a:fld>
            <a:endParaRPr lang="en-US" noProof="0"/>
          </a:p>
        </p:txBody>
      </p:sp>
      <p:graphicFrame>
        <p:nvGraphicFramePr>
          <p:cNvPr id="4" name="Table 3"/>
          <p:cNvGraphicFramePr>
            <a:graphicFrameLocks noGrp="1"/>
          </p:cNvGraphicFramePr>
          <p:nvPr>
            <p:extLst>
              <p:ext uri="{D42A27DB-BD31-4B8C-83A1-F6EECF244321}">
                <p14:modId xmlns:p14="http://schemas.microsoft.com/office/powerpoint/2010/main" val="4058998951"/>
              </p:ext>
            </p:extLst>
          </p:nvPr>
        </p:nvGraphicFramePr>
        <p:xfrm>
          <a:off x="-1" y="141124"/>
          <a:ext cx="12192000" cy="7151638"/>
        </p:xfrm>
        <a:graphic>
          <a:graphicData uri="http://schemas.openxmlformats.org/drawingml/2006/table">
            <a:tbl>
              <a:tblPr/>
              <a:tblGrid>
                <a:gridCol w="2369034"/>
                <a:gridCol w="92132"/>
                <a:gridCol w="4725741"/>
                <a:gridCol w="187220"/>
                <a:gridCol w="4630653"/>
                <a:gridCol w="187220"/>
              </a:tblGrid>
              <a:tr h="162828">
                <a:tc>
                  <a:txBody>
                    <a:bodyPr/>
                    <a:lstStyle/>
                    <a:p>
                      <a:pPr algn="l" fontAlgn="t"/>
                      <a:r>
                        <a:rPr lang="en-US" sz="1800" b="1" dirty="0">
                          <a:solidFill>
                            <a:srgbClr val="FFFFFF"/>
                          </a:solidFill>
                          <a:effectLst/>
                          <a:latin typeface="inherit"/>
                        </a:rPr>
                        <a:t>Name</a:t>
                      </a:r>
                    </a:p>
                  </a:txBody>
                  <a:tcPr marL="33366" marR="33366" marT="33366" marB="33366">
                    <a:lnL>
                      <a:noFill/>
                    </a:lnL>
                    <a:lnR w="9525" cap="flat" cmpd="sng" algn="ctr">
                      <a:solidFill>
                        <a:srgbClr val="CCCCCC"/>
                      </a:solidFill>
                      <a:prstDash val="solid"/>
                      <a:round/>
                      <a:headEnd type="none" w="med" len="med"/>
                      <a:tailEnd type="none" w="med" len="med"/>
                    </a:lnR>
                    <a:lnT>
                      <a:noFill/>
                    </a:lnT>
                    <a:lnB w="9525" cap="flat" cmpd="sng" algn="ctr">
                      <a:solidFill>
                        <a:srgbClr val="CCCCCC"/>
                      </a:solidFill>
                      <a:prstDash val="solid"/>
                      <a:round/>
                      <a:headEnd type="none" w="med" len="med"/>
                      <a:tailEnd type="none" w="med" len="med"/>
                    </a:lnB>
                    <a:solidFill>
                      <a:srgbClr val="000000"/>
                    </a:solidFill>
                  </a:tcPr>
                </a:tc>
                <a:tc>
                  <a:txBody>
                    <a:bodyPr/>
                    <a:lstStyle/>
                    <a:p>
                      <a:pPr algn="l" fontAlgn="t"/>
                      <a:endParaRPr lang="en-US" sz="1800" b="1" dirty="0">
                        <a:solidFill>
                          <a:srgbClr val="FFFFFF"/>
                        </a:solidFill>
                        <a:effectLst/>
                        <a:latin typeface="inherit"/>
                      </a:endParaRP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a:noFill/>
                    </a:lnT>
                    <a:lnB w="9525" cap="flat" cmpd="sng" algn="ctr">
                      <a:solidFill>
                        <a:srgbClr val="CCCCCC"/>
                      </a:solidFill>
                      <a:prstDash val="solid"/>
                      <a:round/>
                      <a:headEnd type="none" w="med" len="med"/>
                      <a:tailEnd type="none" w="med" len="med"/>
                    </a:lnB>
                    <a:solidFill>
                      <a:srgbClr val="000000"/>
                    </a:solidFill>
                  </a:tcPr>
                </a:tc>
                <a:tc>
                  <a:txBody>
                    <a:bodyPr/>
                    <a:lstStyle/>
                    <a:p>
                      <a:pPr algn="l" fontAlgn="t"/>
                      <a:r>
                        <a:rPr lang="en-US" sz="1800" b="1">
                          <a:solidFill>
                            <a:srgbClr val="FFFFFF"/>
                          </a:solidFill>
                          <a:effectLst/>
                          <a:latin typeface="inherit"/>
                        </a:rPr>
                        <a:t>ITF</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a:noFill/>
                    </a:lnT>
                    <a:lnB w="9525" cap="flat" cmpd="sng" algn="ctr">
                      <a:solidFill>
                        <a:srgbClr val="CCCCCC"/>
                      </a:solidFill>
                      <a:prstDash val="solid"/>
                      <a:round/>
                      <a:headEnd type="none" w="med" len="med"/>
                      <a:tailEnd type="none" w="med" len="med"/>
                    </a:lnB>
                    <a:solidFill>
                      <a:srgbClr val="000000"/>
                    </a:solidFill>
                  </a:tcPr>
                </a:tc>
                <a:tc>
                  <a:txBody>
                    <a:bodyPr/>
                    <a:lstStyle/>
                    <a:p>
                      <a:pPr algn="l" fontAlgn="t"/>
                      <a:endParaRPr lang="en-US" sz="1800" b="1" dirty="0">
                        <a:solidFill>
                          <a:srgbClr val="FFFFFF"/>
                        </a:solidFill>
                        <a:effectLst/>
                        <a:latin typeface="inherit"/>
                      </a:endParaRP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a:noFill/>
                    </a:lnT>
                    <a:lnB w="9525" cap="flat" cmpd="sng" algn="ctr">
                      <a:solidFill>
                        <a:srgbClr val="CCCCCC"/>
                      </a:solidFill>
                      <a:prstDash val="solid"/>
                      <a:round/>
                      <a:headEnd type="none" w="med" len="med"/>
                      <a:tailEnd type="none" w="med" len="med"/>
                    </a:lnB>
                    <a:solidFill>
                      <a:srgbClr val="000000"/>
                    </a:solidFill>
                  </a:tcPr>
                </a:tc>
                <a:tc>
                  <a:txBody>
                    <a:bodyPr/>
                    <a:lstStyle/>
                    <a:p>
                      <a:pPr algn="l" fontAlgn="t"/>
                      <a:r>
                        <a:rPr lang="en-US" sz="1800" b="1">
                          <a:solidFill>
                            <a:srgbClr val="FFFFFF"/>
                          </a:solidFill>
                          <a:effectLst/>
                          <a:latin typeface="inherit"/>
                        </a:rPr>
                        <a:t>CODABAR</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a:noFill/>
                    </a:lnT>
                    <a:lnB w="9525" cap="flat" cmpd="sng" algn="ctr">
                      <a:solidFill>
                        <a:srgbClr val="CCCCCC"/>
                      </a:solidFill>
                      <a:prstDash val="solid"/>
                      <a:round/>
                      <a:headEnd type="none" w="med" len="med"/>
                      <a:tailEnd type="none" w="med" len="med"/>
                    </a:lnB>
                    <a:solidFill>
                      <a:srgbClr val="000000"/>
                    </a:solidFill>
                  </a:tcPr>
                </a:tc>
                <a:tc>
                  <a:txBody>
                    <a:bodyPr/>
                    <a:lstStyle/>
                    <a:p>
                      <a:pPr algn="l" fontAlgn="t"/>
                      <a:endParaRPr lang="en-US" sz="1800" b="1" dirty="0">
                        <a:solidFill>
                          <a:srgbClr val="FFFFFF"/>
                        </a:solidFill>
                        <a:effectLst/>
                        <a:latin typeface="inherit"/>
                      </a:endParaRP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a:noFill/>
                    </a:lnT>
                    <a:lnB w="9525" cap="flat" cmpd="sng" algn="ctr">
                      <a:solidFill>
                        <a:srgbClr val="CCCCCC"/>
                      </a:solidFill>
                      <a:prstDash val="solid"/>
                      <a:round/>
                      <a:headEnd type="none" w="med" len="med"/>
                      <a:tailEnd type="none" w="med" len="med"/>
                    </a:lnB>
                    <a:solidFill>
                      <a:srgbClr val="000000"/>
                    </a:solidFill>
                  </a:tcPr>
                </a:tc>
              </a:tr>
              <a:tr h="1219624">
                <a:tc>
                  <a:txBody>
                    <a:bodyPr/>
                    <a:lstStyle/>
                    <a:p>
                      <a:pPr algn="l" fontAlgn="t"/>
                      <a:r>
                        <a:rPr lang="en-US" sz="1800" b="1">
                          <a:solidFill>
                            <a:srgbClr val="333333"/>
                          </a:solidFill>
                          <a:effectLst/>
                          <a:latin typeface="inherit"/>
                        </a:rPr>
                        <a:t>Symbol</a:t>
                      </a:r>
                      <a:br>
                        <a:rPr lang="en-US" sz="1800" b="1">
                          <a:solidFill>
                            <a:srgbClr val="333333"/>
                          </a:solidFill>
                          <a:effectLst/>
                          <a:latin typeface="inherit"/>
                        </a:rPr>
                      </a:br>
                      <a:endParaRPr lang="en-US" sz="1800" b="1">
                        <a:solidFill>
                          <a:srgbClr val="333333"/>
                        </a:solidFill>
                        <a:effectLst/>
                        <a:latin typeface="inherit"/>
                      </a:endParaRPr>
                    </a:p>
                  </a:txBody>
                  <a:tcPr marL="33366" marR="33366" marT="33366" marB="33366">
                    <a:lnL>
                      <a:noFill/>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E8E8"/>
                    </a:solidFill>
                  </a:tcPr>
                </a:tc>
                <a:tc>
                  <a:txBody>
                    <a:bodyPr/>
                    <a:lstStyle/>
                    <a:p>
                      <a:endParaRPr lang="en-US" sz="1800" dirty="0"/>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800" dirty="0">
                        <a:solidFill>
                          <a:srgbClr val="333333"/>
                        </a:solidFill>
                        <a:effectLst/>
                      </a:endParaRP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800">
                        <a:solidFill>
                          <a:srgbClr val="333333"/>
                        </a:solidFill>
                        <a:effectLst/>
                      </a:endParaRP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800" dirty="0">
                        <a:solidFill>
                          <a:srgbClr val="333333"/>
                        </a:solidFill>
                        <a:effectLst/>
                      </a:endParaRP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800">
                        <a:solidFill>
                          <a:srgbClr val="333333"/>
                        </a:solidFill>
                        <a:effectLst/>
                      </a:endParaRP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315969">
                <a:tc>
                  <a:txBody>
                    <a:bodyPr/>
                    <a:lstStyle/>
                    <a:p>
                      <a:pPr algn="l" fontAlgn="t"/>
                      <a:r>
                        <a:rPr lang="en-US" sz="1800" b="1">
                          <a:solidFill>
                            <a:srgbClr val="333333"/>
                          </a:solidFill>
                          <a:effectLst/>
                          <a:latin typeface="inherit"/>
                        </a:rPr>
                        <a:t>Character type</a:t>
                      </a:r>
                    </a:p>
                  </a:txBody>
                  <a:tcPr marL="33366" marR="33366" marT="33366" marB="33366">
                    <a:lnL>
                      <a:noFill/>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E8E8"/>
                    </a:solidFill>
                  </a:tcPr>
                </a:tc>
                <a:tc>
                  <a:txBody>
                    <a:bodyPr/>
                    <a:lstStyle/>
                    <a:p>
                      <a:endParaRPr lang="en-US" sz="1800"/>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r>
                        <a:rPr lang="en-US" sz="1800">
                          <a:solidFill>
                            <a:srgbClr val="333333"/>
                          </a:solidFill>
                          <a:effectLst/>
                        </a:rPr>
                        <a:t>Numeric values (0 to 9) only</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endParaRPr lang="en-US" sz="1800">
                        <a:solidFill>
                          <a:srgbClr val="333333"/>
                        </a:solidFill>
                        <a:effectLst/>
                      </a:endParaRP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r>
                        <a:rPr lang="en-US" sz="1800">
                          <a:solidFill>
                            <a:srgbClr val="333333"/>
                          </a:solidFill>
                          <a:effectLst/>
                        </a:rPr>
                        <a:t>Numeric values (0 to 9)</a:t>
                      </a:r>
                    </a:p>
                    <a:p>
                      <a:pPr algn="l" fontAlgn="base">
                        <a:buFont typeface="Arial"/>
                        <a:buChar char="•"/>
                      </a:pPr>
                      <a:r>
                        <a:rPr lang="en-US" sz="1800">
                          <a:solidFill>
                            <a:srgbClr val="333333"/>
                          </a:solidFill>
                          <a:effectLst/>
                        </a:rPr>
                        <a:t>Symbol (-,$,/,.,+)</a:t>
                      </a:r>
                    </a:p>
                    <a:p>
                      <a:pPr algn="l" fontAlgn="base">
                        <a:buFont typeface="Arial"/>
                        <a:buChar char="•"/>
                      </a:pPr>
                      <a:r>
                        <a:rPr lang="en-US" sz="1800">
                          <a:solidFill>
                            <a:srgbClr val="333333"/>
                          </a:solidFill>
                          <a:effectLst/>
                        </a:rPr>
                        <a:t>Start/stop character (a to d)</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endParaRPr lang="en-US" sz="1800">
                        <a:solidFill>
                          <a:srgbClr val="333333"/>
                        </a:solidFill>
                        <a:effectLst/>
                      </a:endParaRP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219874">
                <a:tc>
                  <a:txBody>
                    <a:bodyPr/>
                    <a:lstStyle/>
                    <a:p>
                      <a:pPr algn="l" fontAlgn="t"/>
                      <a:r>
                        <a:rPr lang="en-US" sz="1800" b="1" dirty="0">
                          <a:solidFill>
                            <a:srgbClr val="333333"/>
                          </a:solidFill>
                          <a:effectLst/>
                          <a:latin typeface="inherit"/>
                        </a:rPr>
                        <a:t>Features</a:t>
                      </a:r>
                    </a:p>
                  </a:txBody>
                  <a:tcPr marL="33366" marR="33366" marT="33366" marB="33366">
                    <a:lnL>
                      <a:noFill/>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E8E8"/>
                    </a:solidFill>
                  </a:tcPr>
                </a:tc>
                <a:tc>
                  <a:txBody>
                    <a:bodyPr/>
                    <a:lstStyle/>
                    <a:p>
                      <a:endParaRPr lang="en-US" sz="1800"/>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r>
                        <a:rPr lang="en-US" sz="1800">
                          <a:solidFill>
                            <a:srgbClr val="333333"/>
                          </a:solidFill>
                          <a:effectLst/>
                        </a:rPr>
                        <a:t>Allows a barcode size smaller than other barcode types with the same digits.</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endParaRPr lang="en-US" sz="1800">
                        <a:solidFill>
                          <a:srgbClr val="333333"/>
                        </a:solidFill>
                        <a:effectLst/>
                      </a:endParaRP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r>
                        <a:rPr lang="en-US" sz="1800">
                          <a:solidFill>
                            <a:srgbClr val="333333"/>
                          </a:solidFill>
                          <a:effectLst/>
                        </a:rPr>
                        <a:t>Possible to indicate some alphabets and symbols.</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endParaRPr lang="en-US" sz="1800" dirty="0">
                        <a:solidFill>
                          <a:srgbClr val="333333"/>
                        </a:solidFill>
                        <a:effectLst/>
                      </a:endParaRP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58923">
                <a:tc>
                  <a:txBody>
                    <a:bodyPr/>
                    <a:lstStyle/>
                    <a:p>
                      <a:pPr algn="l" fontAlgn="t"/>
                      <a:r>
                        <a:rPr lang="en-US" sz="1800" b="1">
                          <a:solidFill>
                            <a:srgbClr val="333333"/>
                          </a:solidFill>
                          <a:effectLst/>
                          <a:latin typeface="inherit"/>
                        </a:rPr>
                        <a:t>Printable</a:t>
                      </a:r>
                      <a:br>
                        <a:rPr lang="en-US" sz="1800" b="1">
                          <a:solidFill>
                            <a:srgbClr val="333333"/>
                          </a:solidFill>
                          <a:effectLst/>
                          <a:latin typeface="inherit"/>
                        </a:rPr>
                      </a:br>
                      <a:r>
                        <a:rPr lang="en-US" sz="1800" b="1">
                          <a:solidFill>
                            <a:srgbClr val="333333"/>
                          </a:solidFill>
                          <a:effectLst/>
                          <a:latin typeface="inherit"/>
                        </a:rPr>
                        <a:t>digits</a:t>
                      </a:r>
                    </a:p>
                  </a:txBody>
                  <a:tcPr marL="33366" marR="33366" marT="33366" marB="33366">
                    <a:lnL>
                      <a:noFill/>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E8E8"/>
                    </a:solidFill>
                  </a:tcPr>
                </a:tc>
                <a:tc>
                  <a:txBody>
                    <a:bodyPr/>
                    <a:lstStyle/>
                    <a:p>
                      <a:endParaRPr lang="en-US" sz="1800"/>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solidFill>
                            <a:srgbClr val="333333"/>
                          </a:solidFill>
                          <a:effectLst/>
                        </a:rPr>
                        <a:t>Even digits only</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800">
                        <a:solidFill>
                          <a:srgbClr val="333333"/>
                        </a:solidFill>
                        <a:effectLst/>
                      </a:endParaRP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solidFill>
                            <a:srgbClr val="333333"/>
                          </a:solidFill>
                          <a:effectLst/>
                        </a:rPr>
                        <a:t>Any digits</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800">
                        <a:solidFill>
                          <a:srgbClr val="333333"/>
                        </a:solidFill>
                        <a:effectLst/>
                      </a:endParaRP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315969">
                <a:tc>
                  <a:txBody>
                    <a:bodyPr/>
                    <a:lstStyle/>
                    <a:p>
                      <a:pPr algn="l" fontAlgn="t"/>
                      <a:r>
                        <a:rPr lang="en-US" sz="1800" b="1">
                          <a:solidFill>
                            <a:srgbClr val="333333"/>
                          </a:solidFill>
                          <a:effectLst/>
                          <a:latin typeface="inherit"/>
                        </a:rPr>
                        <a:t>Bar structure</a:t>
                      </a:r>
                    </a:p>
                  </a:txBody>
                  <a:tcPr marL="33366" marR="33366" marT="33366" marB="33366">
                    <a:lnL>
                      <a:noFill/>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E8E8"/>
                    </a:solidFill>
                  </a:tcPr>
                </a:tc>
                <a:tc>
                  <a:txBody>
                    <a:bodyPr/>
                    <a:lstStyle/>
                    <a:p>
                      <a:endParaRPr lang="en-US" sz="1800"/>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r>
                        <a:rPr lang="en-US" sz="1800">
                          <a:solidFill>
                            <a:srgbClr val="333333"/>
                          </a:solidFill>
                          <a:effectLst/>
                        </a:rPr>
                        <a:t>Two bar sizes</a:t>
                      </a:r>
                    </a:p>
                    <a:p>
                      <a:pPr algn="l" fontAlgn="base">
                        <a:buFont typeface="Arial"/>
                        <a:buChar char="•"/>
                      </a:pPr>
                      <a:r>
                        <a:rPr lang="en-US" sz="1800">
                          <a:solidFill>
                            <a:srgbClr val="333333"/>
                          </a:solidFill>
                          <a:effectLst/>
                        </a:rPr>
                        <a:t>No start/stop character</a:t>
                      </a:r>
                    </a:p>
                    <a:p>
                      <a:pPr algn="l" fontAlgn="base">
                        <a:buFont typeface="Arial"/>
                        <a:buChar char="•"/>
                      </a:pPr>
                      <a:r>
                        <a:rPr lang="en-US" sz="1800">
                          <a:solidFill>
                            <a:srgbClr val="333333"/>
                          </a:solidFill>
                          <a:effectLst/>
                        </a:rPr>
                        <a:t>Indicates one character with five bars (or five spaces) .</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endParaRPr lang="en-US" sz="1800">
                        <a:solidFill>
                          <a:srgbClr val="333333"/>
                        </a:solidFill>
                        <a:effectLst/>
                      </a:endParaRP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r>
                        <a:rPr lang="en-US" sz="1800" dirty="0">
                          <a:solidFill>
                            <a:srgbClr val="333333"/>
                          </a:solidFill>
                          <a:effectLst/>
                        </a:rPr>
                        <a:t>Two bar sizes</a:t>
                      </a:r>
                    </a:p>
                    <a:p>
                      <a:pPr algn="l" fontAlgn="base">
                        <a:buFont typeface="Arial"/>
                        <a:buChar char="•"/>
                      </a:pPr>
                      <a:r>
                        <a:rPr lang="en-US" sz="1800" dirty="0">
                          <a:solidFill>
                            <a:srgbClr val="333333"/>
                          </a:solidFill>
                          <a:effectLst/>
                        </a:rPr>
                        <a:t>Uses a to d for start/stop character.</a:t>
                      </a:r>
                    </a:p>
                    <a:p>
                      <a:pPr algn="l" fontAlgn="base">
                        <a:buFont typeface="Arial"/>
                        <a:buChar char="•"/>
                      </a:pPr>
                      <a:r>
                        <a:rPr lang="en-US" sz="1800" dirty="0">
                          <a:solidFill>
                            <a:srgbClr val="333333"/>
                          </a:solidFill>
                          <a:effectLst/>
                        </a:rPr>
                        <a:t>Indicates one character with four bars and three spaces.</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endParaRPr lang="en-US" sz="1800">
                        <a:solidFill>
                          <a:srgbClr val="333333"/>
                        </a:solidFill>
                        <a:effectLst/>
                      </a:endParaRP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123778">
                <a:tc>
                  <a:txBody>
                    <a:bodyPr/>
                    <a:lstStyle/>
                    <a:p>
                      <a:pPr algn="l" fontAlgn="t"/>
                      <a:r>
                        <a:rPr lang="en-US" sz="1800" b="1">
                          <a:solidFill>
                            <a:srgbClr val="333333"/>
                          </a:solidFill>
                          <a:effectLst/>
                          <a:latin typeface="inherit"/>
                        </a:rPr>
                        <a:t>Application performance</a:t>
                      </a:r>
                    </a:p>
                  </a:txBody>
                  <a:tcPr marL="33366" marR="33366" marT="33366" marB="33366">
                    <a:lnL>
                      <a:noFill/>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E8E8"/>
                    </a:solidFill>
                  </a:tcPr>
                </a:tc>
                <a:tc>
                  <a:txBody>
                    <a:bodyPr/>
                    <a:lstStyle/>
                    <a:p>
                      <a:endParaRPr lang="en-US" sz="1800" dirty="0"/>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r>
                        <a:rPr lang="en-US" sz="1800">
                          <a:solidFill>
                            <a:srgbClr val="333333"/>
                          </a:solidFill>
                          <a:effectLst/>
                        </a:rPr>
                        <a:t>Standardized as the distribution code.</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endParaRPr lang="en-US" sz="1800" dirty="0">
                        <a:solidFill>
                          <a:srgbClr val="333333"/>
                        </a:solidFill>
                        <a:effectLst/>
                      </a:endParaRP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r>
                        <a:rPr lang="en-US" sz="1800" dirty="0">
                          <a:solidFill>
                            <a:srgbClr val="333333"/>
                          </a:solidFill>
                          <a:effectLst/>
                        </a:rPr>
                        <a:t>Blood bank</a:t>
                      </a:r>
                    </a:p>
                    <a:p>
                      <a:pPr algn="l" fontAlgn="base">
                        <a:buFont typeface="Arial"/>
                        <a:buChar char="•"/>
                      </a:pPr>
                      <a:r>
                        <a:rPr lang="en-US" sz="1800" dirty="0">
                          <a:solidFill>
                            <a:srgbClr val="333333"/>
                          </a:solidFill>
                          <a:effectLst/>
                        </a:rPr>
                        <a:t>Slip of door-to-door delivery service (Japan)</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endParaRPr lang="en-US" sz="1800" dirty="0">
                        <a:solidFill>
                          <a:srgbClr val="333333"/>
                        </a:solidFill>
                        <a:effectLst/>
                      </a:endParaRP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pic>
        <p:nvPicPr>
          <p:cNvPr id="9217" name="Picture 1" descr="https://www.keyence.com/Images/ss_codereader_basic_barcode-types_001_199413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675" y="568325"/>
            <a:ext cx="1009650" cy="9525"/>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descr="C:\Users\Asus\Desktop\ITF-6_barcod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1" y="577850"/>
            <a:ext cx="3406774" cy="97155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C:\Users\Asus\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0325" y="577850"/>
            <a:ext cx="3810000" cy="1081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336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3D2E340-0663-474B-992C-9192B5C45E57}" type="slidenum">
              <a:rPr lang="en-US" noProof="0" smtClean="0"/>
              <a:t>14</a:t>
            </a:fld>
            <a:endParaRPr lang="en-US" noProof="0"/>
          </a:p>
        </p:txBody>
      </p:sp>
      <p:graphicFrame>
        <p:nvGraphicFramePr>
          <p:cNvPr id="4" name="Table 3"/>
          <p:cNvGraphicFramePr>
            <a:graphicFrameLocks noGrp="1"/>
          </p:cNvGraphicFramePr>
          <p:nvPr>
            <p:extLst>
              <p:ext uri="{D42A27DB-BD31-4B8C-83A1-F6EECF244321}">
                <p14:modId xmlns:p14="http://schemas.microsoft.com/office/powerpoint/2010/main" val="2542268558"/>
              </p:ext>
            </p:extLst>
          </p:nvPr>
        </p:nvGraphicFramePr>
        <p:xfrm>
          <a:off x="0" y="0"/>
          <a:ext cx="12191999" cy="6740232"/>
        </p:xfrm>
        <a:graphic>
          <a:graphicData uri="http://schemas.openxmlformats.org/drawingml/2006/table">
            <a:tbl>
              <a:tblPr/>
              <a:tblGrid>
                <a:gridCol w="2396872"/>
                <a:gridCol w="2396872"/>
                <a:gridCol w="207639"/>
                <a:gridCol w="2396872"/>
                <a:gridCol w="169639"/>
                <a:gridCol w="4624105"/>
              </a:tblGrid>
              <a:tr h="291982">
                <a:tc>
                  <a:txBody>
                    <a:bodyPr/>
                    <a:lstStyle/>
                    <a:p>
                      <a:pPr algn="l" fontAlgn="t"/>
                      <a:r>
                        <a:rPr lang="en-US" sz="1600" b="1" dirty="0">
                          <a:solidFill>
                            <a:srgbClr val="FFFFFF"/>
                          </a:solidFill>
                          <a:effectLst/>
                          <a:latin typeface="inherit"/>
                        </a:rPr>
                        <a:t>Name</a:t>
                      </a:r>
                    </a:p>
                  </a:txBody>
                  <a:tcPr marL="33366" marR="33366" marT="33366" marB="33366">
                    <a:lnL>
                      <a:noFill/>
                    </a:lnL>
                    <a:lnR w="9525" cap="flat" cmpd="sng" algn="ctr">
                      <a:solidFill>
                        <a:srgbClr val="CCCCCC"/>
                      </a:solidFill>
                      <a:prstDash val="solid"/>
                      <a:round/>
                      <a:headEnd type="none" w="med" len="med"/>
                      <a:tailEnd type="none" w="med" len="med"/>
                    </a:lnR>
                    <a:lnT>
                      <a:noFill/>
                    </a:lnT>
                    <a:lnB w="9525" cap="flat" cmpd="sng" algn="ctr">
                      <a:solidFill>
                        <a:srgbClr val="CCCCCC"/>
                      </a:solidFill>
                      <a:prstDash val="solid"/>
                      <a:round/>
                      <a:headEnd type="none" w="med" len="med"/>
                      <a:tailEnd type="none" w="med" len="med"/>
                    </a:lnB>
                    <a:solidFill>
                      <a:srgbClr val="000000"/>
                    </a:solidFill>
                  </a:tcPr>
                </a:tc>
                <a:tc>
                  <a:txBody>
                    <a:bodyPr/>
                    <a:lstStyle/>
                    <a:p>
                      <a:pPr algn="l" fontAlgn="t"/>
                      <a:r>
                        <a:rPr lang="en-US" sz="1600" b="1">
                          <a:solidFill>
                            <a:srgbClr val="FFFFFF"/>
                          </a:solidFill>
                          <a:effectLst/>
                          <a:latin typeface="inherit"/>
                        </a:rPr>
                        <a:t>EAN, UPC</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a:noFill/>
                    </a:lnT>
                    <a:lnB w="9525" cap="flat" cmpd="sng" algn="ctr">
                      <a:solidFill>
                        <a:srgbClr val="CCCCCC"/>
                      </a:solidFill>
                      <a:prstDash val="solid"/>
                      <a:round/>
                      <a:headEnd type="none" w="med" len="med"/>
                      <a:tailEnd type="none" w="med" len="med"/>
                    </a:lnB>
                    <a:solidFill>
                      <a:srgbClr val="000000"/>
                    </a:solidFill>
                  </a:tcPr>
                </a:tc>
                <a:tc>
                  <a:txBody>
                    <a:bodyPr/>
                    <a:lstStyle/>
                    <a:p>
                      <a:pPr algn="l" fontAlgn="t"/>
                      <a:endParaRPr lang="en-US" sz="600" b="1" dirty="0">
                        <a:solidFill>
                          <a:srgbClr val="FFFFFF"/>
                        </a:solidFill>
                        <a:effectLst/>
                        <a:latin typeface="inherit"/>
                      </a:endParaRP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a:noFill/>
                    </a:lnT>
                    <a:lnB w="9525" cap="flat" cmpd="sng" algn="ctr">
                      <a:solidFill>
                        <a:srgbClr val="CCCCCC"/>
                      </a:solidFill>
                      <a:prstDash val="solid"/>
                      <a:round/>
                      <a:headEnd type="none" w="med" len="med"/>
                      <a:tailEnd type="none" w="med" len="med"/>
                    </a:lnB>
                    <a:solidFill>
                      <a:srgbClr val="000000"/>
                    </a:solidFill>
                  </a:tcPr>
                </a:tc>
                <a:tc>
                  <a:txBody>
                    <a:bodyPr/>
                    <a:lstStyle/>
                    <a:p>
                      <a:pPr algn="l" fontAlgn="t"/>
                      <a:r>
                        <a:rPr lang="en-US" sz="1600" b="1" dirty="0">
                          <a:solidFill>
                            <a:srgbClr val="FFFFFF"/>
                          </a:solidFill>
                          <a:effectLst/>
                          <a:latin typeface="inherit"/>
                        </a:rPr>
                        <a:t>CODE39</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a:noFill/>
                    </a:lnT>
                    <a:lnB w="9525" cap="flat" cmpd="sng" algn="ctr">
                      <a:solidFill>
                        <a:srgbClr val="CCCCCC"/>
                      </a:solidFill>
                      <a:prstDash val="solid"/>
                      <a:round/>
                      <a:headEnd type="none" w="med" len="med"/>
                      <a:tailEnd type="none" w="med" len="med"/>
                    </a:lnB>
                    <a:solidFill>
                      <a:srgbClr val="000000"/>
                    </a:solidFill>
                  </a:tcPr>
                </a:tc>
                <a:tc>
                  <a:txBody>
                    <a:bodyPr/>
                    <a:lstStyle/>
                    <a:p>
                      <a:pPr algn="l" fontAlgn="t"/>
                      <a:endParaRPr lang="en-US" sz="1600" b="1" dirty="0">
                        <a:solidFill>
                          <a:srgbClr val="FFFFFF"/>
                        </a:solidFill>
                        <a:effectLst/>
                        <a:latin typeface="inherit"/>
                      </a:endParaRP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a:noFill/>
                    </a:lnT>
                    <a:lnB w="9525" cap="flat" cmpd="sng" algn="ctr">
                      <a:solidFill>
                        <a:srgbClr val="CCCCCC"/>
                      </a:solidFill>
                      <a:prstDash val="solid"/>
                      <a:round/>
                      <a:headEnd type="none" w="med" len="med"/>
                      <a:tailEnd type="none" w="med" len="med"/>
                    </a:lnB>
                    <a:solidFill>
                      <a:srgbClr val="000000"/>
                    </a:solidFill>
                  </a:tcPr>
                </a:tc>
                <a:tc>
                  <a:txBody>
                    <a:bodyPr/>
                    <a:lstStyle/>
                    <a:p>
                      <a:pPr algn="l" fontAlgn="t"/>
                      <a:r>
                        <a:rPr lang="en-US" sz="1600" b="1">
                          <a:solidFill>
                            <a:srgbClr val="FFFFFF"/>
                          </a:solidFill>
                          <a:effectLst/>
                          <a:latin typeface="inherit"/>
                        </a:rPr>
                        <a:t>CODE128</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a:noFill/>
                    </a:lnT>
                    <a:lnB w="9525" cap="flat" cmpd="sng" algn="ctr">
                      <a:solidFill>
                        <a:srgbClr val="CCCCCC"/>
                      </a:solidFill>
                      <a:prstDash val="solid"/>
                      <a:round/>
                      <a:headEnd type="none" w="med" len="med"/>
                      <a:tailEnd type="none" w="med" len="med"/>
                    </a:lnB>
                    <a:solidFill>
                      <a:srgbClr val="000000"/>
                    </a:solidFill>
                  </a:tcPr>
                </a:tc>
              </a:tr>
              <a:tr h="1667447">
                <a:tc>
                  <a:txBody>
                    <a:bodyPr/>
                    <a:lstStyle/>
                    <a:p>
                      <a:pPr algn="l" fontAlgn="t"/>
                      <a:r>
                        <a:rPr lang="en-US" sz="1600" b="1" dirty="0">
                          <a:solidFill>
                            <a:srgbClr val="333333"/>
                          </a:solidFill>
                          <a:effectLst/>
                          <a:latin typeface="inherit"/>
                        </a:rPr>
                        <a:t>Character type</a:t>
                      </a:r>
                    </a:p>
                  </a:txBody>
                  <a:tcPr marL="33366" marR="33366" marT="33366" marB="33366">
                    <a:lnL>
                      <a:noFill/>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E8E8"/>
                    </a:solidFill>
                  </a:tcPr>
                </a:tc>
                <a:tc>
                  <a:txBody>
                    <a:bodyPr/>
                    <a:lstStyle/>
                    <a:p>
                      <a:pPr algn="l" fontAlgn="base">
                        <a:buFont typeface="Arial"/>
                        <a:buChar char="•"/>
                      </a:pPr>
                      <a:r>
                        <a:rPr lang="en-US" sz="1600" dirty="0">
                          <a:solidFill>
                            <a:srgbClr val="333333"/>
                          </a:solidFill>
                          <a:effectLst/>
                        </a:rPr>
                        <a:t>Numeric values (0 to 9) only</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endParaRPr lang="en-US"/>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r>
                        <a:rPr lang="en-US" sz="1600" dirty="0">
                          <a:solidFill>
                            <a:srgbClr val="333333"/>
                          </a:solidFill>
                          <a:effectLst/>
                        </a:rPr>
                        <a:t>Numeric values (0 to 9)</a:t>
                      </a:r>
                    </a:p>
                    <a:p>
                      <a:pPr algn="l" fontAlgn="base">
                        <a:buFont typeface="Arial"/>
                        <a:buChar char="•"/>
                      </a:pPr>
                      <a:r>
                        <a:rPr lang="en-US" sz="1600" dirty="0">
                          <a:solidFill>
                            <a:srgbClr val="333333"/>
                          </a:solidFill>
                          <a:effectLst/>
                        </a:rPr>
                        <a:t>Alphabet</a:t>
                      </a:r>
                    </a:p>
                    <a:p>
                      <a:pPr algn="l" fontAlgn="base">
                        <a:buFont typeface="Arial"/>
                        <a:buChar char="•"/>
                      </a:pPr>
                      <a:r>
                        <a:rPr lang="en-US" sz="1600" dirty="0">
                          <a:solidFill>
                            <a:srgbClr val="333333"/>
                          </a:solidFill>
                          <a:effectLst/>
                        </a:rPr>
                        <a:t>Symbol (-,.,space,$,/,+,%)</a:t>
                      </a:r>
                    </a:p>
                    <a:p>
                      <a:pPr algn="l" fontAlgn="base">
                        <a:buFont typeface="Arial"/>
                        <a:buChar char="•"/>
                      </a:pPr>
                      <a:r>
                        <a:rPr lang="en-US" sz="1600" dirty="0">
                          <a:solidFill>
                            <a:srgbClr val="333333"/>
                          </a:solidFill>
                          <a:effectLst/>
                        </a:rPr>
                        <a:t>Start/stop character</a:t>
                      </a:r>
                      <a:br>
                        <a:rPr lang="en-US" sz="1600" dirty="0">
                          <a:solidFill>
                            <a:srgbClr val="333333"/>
                          </a:solidFill>
                          <a:effectLst/>
                        </a:rPr>
                      </a:br>
                      <a:r>
                        <a:rPr lang="en-US" sz="1600" dirty="0">
                          <a:solidFill>
                            <a:srgbClr val="333333"/>
                          </a:solidFill>
                          <a:effectLst/>
                        </a:rPr>
                        <a:t>(*:asterisk)</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endParaRPr lang="en-US" sz="1600">
                        <a:solidFill>
                          <a:srgbClr val="333333"/>
                        </a:solidFill>
                        <a:effectLst/>
                      </a:endParaRP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r>
                        <a:rPr lang="en-US" sz="1600">
                          <a:solidFill>
                            <a:srgbClr val="333333"/>
                          </a:solidFill>
                          <a:effectLst/>
                        </a:rPr>
                        <a:t>All ASCII codes</a:t>
                      </a:r>
                      <a:br>
                        <a:rPr lang="en-US" sz="1600">
                          <a:solidFill>
                            <a:srgbClr val="333333"/>
                          </a:solidFill>
                          <a:effectLst/>
                        </a:rPr>
                      </a:br>
                      <a:r>
                        <a:rPr lang="en-US" sz="1600">
                          <a:solidFill>
                            <a:srgbClr val="333333"/>
                          </a:solidFill>
                          <a:effectLst/>
                        </a:rPr>
                        <a:t>Numeric values (0 to 9)</a:t>
                      </a:r>
                      <a:br>
                        <a:rPr lang="en-US" sz="1600">
                          <a:solidFill>
                            <a:srgbClr val="333333"/>
                          </a:solidFill>
                          <a:effectLst/>
                        </a:rPr>
                      </a:br>
                      <a:r>
                        <a:rPr lang="en-US" sz="1600">
                          <a:solidFill>
                            <a:srgbClr val="333333"/>
                          </a:solidFill>
                          <a:effectLst/>
                        </a:rPr>
                        <a:t>Alphabet</a:t>
                      </a:r>
                      <a:br>
                        <a:rPr lang="en-US" sz="1600">
                          <a:solidFill>
                            <a:srgbClr val="333333"/>
                          </a:solidFill>
                          <a:effectLst/>
                        </a:rPr>
                      </a:br>
                      <a:r>
                        <a:rPr lang="en-US" sz="1600">
                          <a:solidFill>
                            <a:srgbClr val="333333"/>
                          </a:solidFill>
                          <a:effectLst/>
                        </a:rPr>
                        <a:t>upper case/lower case</a:t>
                      </a:r>
                      <a:br>
                        <a:rPr lang="en-US" sz="1600">
                          <a:solidFill>
                            <a:srgbClr val="333333"/>
                          </a:solidFill>
                          <a:effectLst/>
                        </a:rPr>
                      </a:br>
                      <a:r>
                        <a:rPr lang="en-US" sz="1600">
                          <a:solidFill>
                            <a:srgbClr val="333333"/>
                          </a:solidFill>
                          <a:effectLst/>
                        </a:rPr>
                        <a:t>Symbol</a:t>
                      </a:r>
                      <a:br>
                        <a:rPr lang="en-US" sz="1600">
                          <a:solidFill>
                            <a:srgbClr val="333333"/>
                          </a:solidFill>
                          <a:effectLst/>
                        </a:rPr>
                      </a:br>
                      <a:r>
                        <a:rPr lang="en-US" sz="1600">
                          <a:solidFill>
                            <a:srgbClr val="333333"/>
                          </a:solidFill>
                          <a:effectLst/>
                        </a:rPr>
                        <a:t>Control character</a:t>
                      </a:r>
                      <a:br>
                        <a:rPr lang="en-US" sz="1600">
                          <a:solidFill>
                            <a:srgbClr val="333333"/>
                          </a:solidFill>
                          <a:effectLst/>
                        </a:rPr>
                      </a:br>
                      <a:r>
                        <a:rPr lang="en-US" sz="1600">
                          <a:solidFill>
                            <a:srgbClr val="333333"/>
                          </a:solidFill>
                          <a:effectLst/>
                        </a:rPr>
                        <a:t>(［CR］［STX］etc.)</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979714">
                <a:tc>
                  <a:txBody>
                    <a:bodyPr/>
                    <a:lstStyle/>
                    <a:p>
                      <a:pPr algn="l" fontAlgn="t"/>
                      <a:r>
                        <a:rPr lang="en-US" sz="1600" b="1">
                          <a:solidFill>
                            <a:srgbClr val="333333"/>
                          </a:solidFill>
                          <a:effectLst/>
                          <a:latin typeface="inherit"/>
                        </a:rPr>
                        <a:t>Features</a:t>
                      </a:r>
                    </a:p>
                  </a:txBody>
                  <a:tcPr marL="33366" marR="33366" marT="33366" marB="33366">
                    <a:lnL>
                      <a:noFill/>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E8E8"/>
                    </a:solidFill>
                  </a:tcPr>
                </a:tc>
                <a:tc>
                  <a:txBody>
                    <a:bodyPr/>
                    <a:lstStyle/>
                    <a:p>
                      <a:pPr algn="l" fontAlgn="base">
                        <a:buFont typeface="Arial"/>
                        <a:buChar char="•"/>
                      </a:pPr>
                      <a:r>
                        <a:rPr lang="en-US" sz="1600">
                          <a:solidFill>
                            <a:srgbClr val="333333"/>
                          </a:solidFill>
                          <a:effectLst/>
                        </a:rPr>
                        <a:t>Standardized as the distribution code.</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endParaRPr lang="en-US"/>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r>
                        <a:rPr lang="en-US" sz="1600">
                          <a:solidFill>
                            <a:srgbClr val="333333"/>
                          </a:solidFill>
                          <a:effectLst/>
                        </a:rPr>
                        <a:t>Availability of alphabet and symbol allows indication of article numbers.</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endParaRPr lang="en-US" sz="1600" dirty="0">
                        <a:solidFill>
                          <a:srgbClr val="333333"/>
                        </a:solidFill>
                        <a:effectLst/>
                      </a:endParaRP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r>
                        <a:rPr lang="en-US" sz="1600">
                          <a:solidFill>
                            <a:srgbClr val="333333"/>
                          </a:solidFill>
                          <a:effectLst/>
                        </a:rPr>
                        <a:t>Supports all types of characters.</a:t>
                      </a:r>
                    </a:p>
                    <a:p>
                      <a:pPr algn="l" fontAlgn="base">
                        <a:buFont typeface="Arial"/>
                        <a:buChar char="•"/>
                      </a:pPr>
                      <a:r>
                        <a:rPr lang="en-US" sz="1600">
                          <a:solidFill>
                            <a:srgbClr val="333333"/>
                          </a:solidFill>
                          <a:effectLst/>
                        </a:rPr>
                        <a:t>Allows the minimum size of barcode for indication with the numeric values only. (more than 12 digits)</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21226">
                <a:tc>
                  <a:txBody>
                    <a:bodyPr/>
                    <a:lstStyle/>
                    <a:p>
                      <a:pPr algn="l" fontAlgn="t"/>
                      <a:r>
                        <a:rPr lang="en-US" sz="1600" b="1">
                          <a:solidFill>
                            <a:srgbClr val="333333"/>
                          </a:solidFill>
                          <a:effectLst/>
                          <a:latin typeface="inherit"/>
                        </a:rPr>
                        <a:t>Printable</a:t>
                      </a:r>
                      <a:br>
                        <a:rPr lang="en-US" sz="1600" b="1">
                          <a:solidFill>
                            <a:srgbClr val="333333"/>
                          </a:solidFill>
                          <a:effectLst/>
                          <a:latin typeface="inherit"/>
                        </a:rPr>
                      </a:br>
                      <a:r>
                        <a:rPr lang="en-US" sz="1600" b="1">
                          <a:solidFill>
                            <a:srgbClr val="333333"/>
                          </a:solidFill>
                          <a:effectLst/>
                          <a:latin typeface="inherit"/>
                        </a:rPr>
                        <a:t>digits</a:t>
                      </a:r>
                    </a:p>
                  </a:txBody>
                  <a:tcPr marL="33366" marR="33366" marT="33366" marB="33366">
                    <a:lnL>
                      <a:noFill/>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E8E8"/>
                    </a:solidFill>
                  </a:tcPr>
                </a:tc>
                <a:tc>
                  <a:txBody>
                    <a:bodyPr/>
                    <a:lstStyle/>
                    <a:p>
                      <a:pPr algn="l" fontAlgn="t"/>
                      <a:r>
                        <a:rPr lang="en-US" sz="1600">
                          <a:solidFill>
                            <a:srgbClr val="333333"/>
                          </a:solidFill>
                          <a:effectLst/>
                        </a:rPr>
                        <a:t>13 digits or 8 digits</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endParaRPr lang="en-US"/>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solidFill>
                            <a:srgbClr val="333333"/>
                          </a:solidFill>
                          <a:effectLst/>
                        </a:rPr>
                        <a:t>Any digits</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600">
                        <a:solidFill>
                          <a:srgbClr val="333333"/>
                        </a:solidFill>
                        <a:effectLst/>
                      </a:endParaRP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solidFill>
                            <a:srgbClr val="333333"/>
                          </a:solidFill>
                          <a:effectLst/>
                        </a:rPr>
                        <a:t>Any digits</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438203">
                <a:tc>
                  <a:txBody>
                    <a:bodyPr/>
                    <a:lstStyle/>
                    <a:p>
                      <a:pPr algn="l" fontAlgn="t"/>
                      <a:r>
                        <a:rPr lang="en-US" sz="1600" b="1">
                          <a:solidFill>
                            <a:srgbClr val="333333"/>
                          </a:solidFill>
                          <a:effectLst/>
                          <a:latin typeface="inherit"/>
                        </a:rPr>
                        <a:t>Bar structure</a:t>
                      </a:r>
                    </a:p>
                  </a:txBody>
                  <a:tcPr marL="33366" marR="33366" marT="33366" marB="33366">
                    <a:lnL>
                      <a:noFill/>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E8E8"/>
                    </a:solidFill>
                  </a:tcPr>
                </a:tc>
                <a:tc>
                  <a:txBody>
                    <a:bodyPr/>
                    <a:lstStyle/>
                    <a:p>
                      <a:pPr algn="l" fontAlgn="base">
                        <a:buFont typeface="Arial"/>
                        <a:buChar char="•"/>
                      </a:pPr>
                      <a:r>
                        <a:rPr lang="en-US" sz="1600">
                          <a:solidFill>
                            <a:srgbClr val="333333"/>
                          </a:solidFill>
                          <a:effectLst/>
                        </a:rPr>
                        <a:t>Four bar sizes</a:t>
                      </a:r>
                    </a:p>
                    <a:p>
                      <a:pPr algn="l" fontAlgn="base">
                        <a:buFont typeface="Arial"/>
                        <a:buChar char="•"/>
                      </a:pPr>
                      <a:r>
                        <a:rPr lang="en-US" sz="1600">
                          <a:solidFill>
                            <a:srgbClr val="333333"/>
                          </a:solidFill>
                          <a:effectLst/>
                        </a:rPr>
                        <a:t>No start/stop character</a:t>
                      </a:r>
                    </a:p>
                    <a:p>
                      <a:pPr algn="l" fontAlgn="base">
                        <a:buFont typeface="Arial"/>
                        <a:buChar char="•"/>
                      </a:pPr>
                      <a:r>
                        <a:rPr lang="en-US" sz="1600">
                          <a:solidFill>
                            <a:srgbClr val="333333"/>
                          </a:solidFill>
                          <a:effectLst/>
                        </a:rPr>
                        <a:t>Indicates one character with two bars and two spaces.</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endParaRPr lang="en-US"/>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r>
                        <a:rPr lang="en-US" sz="1600">
                          <a:solidFill>
                            <a:srgbClr val="333333"/>
                          </a:solidFill>
                          <a:effectLst/>
                        </a:rPr>
                        <a:t>Two bar sizes</a:t>
                      </a:r>
                    </a:p>
                    <a:p>
                      <a:pPr algn="l" fontAlgn="base">
                        <a:buFont typeface="Arial"/>
                        <a:buChar char="•"/>
                      </a:pPr>
                      <a:r>
                        <a:rPr lang="en-US" sz="1600">
                          <a:solidFill>
                            <a:srgbClr val="333333"/>
                          </a:solidFill>
                          <a:effectLst/>
                        </a:rPr>
                        <a:t>Uses asterisk * for start/stop character.</a:t>
                      </a:r>
                    </a:p>
                    <a:p>
                      <a:pPr algn="l" fontAlgn="base">
                        <a:buFont typeface="Arial"/>
                        <a:buChar char="•"/>
                      </a:pPr>
                      <a:r>
                        <a:rPr lang="en-US" sz="1600">
                          <a:solidFill>
                            <a:srgbClr val="333333"/>
                          </a:solidFill>
                          <a:effectLst/>
                        </a:rPr>
                        <a:t>Indicates one character with five bars and four spaces.</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endParaRPr lang="en-US" sz="1600" dirty="0">
                        <a:solidFill>
                          <a:srgbClr val="333333"/>
                        </a:solidFill>
                        <a:effectLst/>
                      </a:endParaRP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r>
                        <a:rPr lang="en-US" sz="1600">
                          <a:solidFill>
                            <a:srgbClr val="333333"/>
                          </a:solidFill>
                          <a:effectLst/>
                        </a:rPr>
                        <a:t>Four bar sizes</a:t>
                      </a:r>
                    </a:p>
                    <a:p>
                      <a:pPr algn="l" fontAlgn="base">
                        <a:buFont typeface="Arial"/>
                        <a:buChar char="•"/>
                      </a:pPr>
                      <a:r>
                        <a:rPr lang="en-US" sz="1600">
                          <a:solidFill>
                            <a:srgbClr val="333333"/>
                          </a:solidFill>
                          <a:effectLst/>
                        </a:rPr>
                        <a:t>Three types of start/stop characters. Each type supports its own character type.</a:t>
                      </a:r>
                    </a:p>
                    <a:p>
                      <a:pPr algn="l" fontAlgn="base">
                        <a:buFont typeface="Arial"/>
                        <a:buChar char="•"/>
                      </a:pPr>
                      <a:r>
                        <a:rPr lang="en-US" sz="1600">
                          <a:solidFill>
                            <a:srgbClr val="333333"/>
                          </a:solidFill>
                          <a:effectLst/>
                        </a:rPr>
                        <a:t>Indicates one character with three bars and three spaces.</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438203">
                <a:tc>
                  <a:txBody>
                    <a:bodyPr/>
                    <a:lstStyle/>
                    <a:p>
                      <a:pPr algn="l" fontAlgn="t"/>
                      <a:r>
                        <a:rPr lang="en-US" sz="1600" b="1">
                          <a:solidFill>
                            <a:srgbClr val="333333"/>
                          </a:solidFill>
                          <a:effectLst/>
                          <a:latin typeface="inherit"/>
                        </a:rPr>
                        <a:t>Application performance</a:t>
                      </a:r>
                    </a:p>
                  </a:txBody>
                  <a:tcPr marL="33366" marR="33366" marT="33366" marB="33366">
                    <a:lnL>
                      <a:noFill/>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E8E8"/>
                    </a:solidFill>
                  </a:tcPr>
                </a:tc>
                <a:tc>
                  <a:txBody>
                    <a:bodyPr/>
                    <a:lstStyle/>
                    <a:p>
                      <a:pPr algn="l" fontAlgn="base">
                        <a:buFont typeface="Arial"/>
                        <a:buChar char="•"/>
                      </a:pPr>
                      <a:r>
                        <a:rPr lang="en-US" sz="1600" dirty="0">
                          <a:solidFill>
                            <a:srgbClr val="333333"/>
                          </a:solidFill>
                          <a:effectLst/>
                        </a:rPr>
                        <a:t>World universal code</a:t>
                      </a:r>
                    </a:p>
                    <a:p>
                      <a:pPr algn="l" fontAlgn="base">
                        <a:buFont typeface="Arial"/>
                        <a:buChar char="•"/>
                      </a:pPr>
                      <a:r>
                        <a:rPr lang="en-US" sz="1600" dirty="0">
                          <a:solidFill>
                            <a:srgbClr val="333333"/>
                          </a:solidFill>
                          <a:effectLst/>
                        </a:rPr>
                        <a:t>Marked on most daily goods</a:t>
                      </a:r>
                    </a:p>
                    <a:p>
                      <a:pPr algn="l" fontAlgn="base">
                        <a:buFont typeface="Arial"/>
                        <a:buChar char="•"/>
                      </a:pPr>
                      <a:r>
                        <a:rPr lang="en-US" sz="1600" dirty="0">
                          <a:solidFill>
                            <a:srgbClr val="333333"/>
                          </a:solidFill>
                          <a:effectLst/>
                        </a:rPr>
                        <a:t>Book industry</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endParaRPr lang="en-US" dirty="0"/>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r>
                        <a:rPr lang="en-US" sz="1600" dirty="0">
                          <a:solidFill>
                            <a:srgbClr val="333333"/>
                          </a:solidFill>
                          <a:effectLst/>
                        </a:rPr>
                        <a:t>Widely used as the industrial barcode.</a:t>
                      </a:r>
                    </a:p>
                    <a:p>
                      <a:pPr algn="l" fontAlgn="base">
                        <a:buFont typeface="Arial"/>
                        <a:buChar char="•"/>
                      </a:pPr>
                      <a:r>
                        <a:rPr lang="en-US" sz="1600" dirty="0">
                          <a:solidFill>
                            <a:srgbClr val="333333"/>
                          </a:solidFill>
                          <a:effectLst/>
                        </a:rPr>
                        <a:t>Automobile Industry Action Group (AIAG)</a:t>
                      </a:r>
                    </a:p>
                    <a:p>
                      <a:pPr algn="l" fontAlgn="base">
                        <a:buFont typeface="Arial"/>
                        <a:buChar char="•"/>
                      </a:pPr>
                      <a:r>
                        <a:rPr lang="en-US" sz="1600" dirty="0">
                          <a:solidFill>
                            <a:srgbClr val="333333"/>
                          </a:solidFill>
                          <a:effectLst/>
                        </a:rPr>
                        <a:t>Electronic Industries Alliance (EIA)</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endParaRPr lang="en-US" sz="1600" dirty="0">
                        <a:solidFill>
                          <a:srgbClr val="333333"/>
                        </a:solidFill>
                        <a:effectLst/>
                      </a:endParaRP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base">
                        <a:buFont typeface="Arial"/>
                        <a:buChar char="•"/>
                      </a:pPr>
                      <a:r>
                        <a:rPr lang="en-US" sz="1600" dirty="0">
                          <a:solidFill>
                            <a:srgbClr val="333333"/>
                          </a:solidFill>
                          <a:effectLst/>
                        </a:rPr>
                        <a:t>Starts to be used as GS1-128 in each industry.</a:t>
                      </a:r>
                    </a:p>
                    <a:p>
                      <a:pPr algn="l" fontAlgn="base">
                        <a:buFont typeface="Arial"/>
                        <a:buChar char="•"/>
                      </a:pPr>
                      <a:r>
                        <a:rPr lang="en-US" sz="1600" dirty="0">
                          <a:solidFill>
                            <a:srgbClr val="333333"/>
                          </a:solidFill>
                          <a:effectLst/>
                        </a:rPr>
                        <a:t>Distribution business industry</a:t>
                      </a:r>
                    </a:p>
                    <a:p>
                      <a:pPr algn="l" fontAlgn="base">
                        <a:buFont typeface="Arial"/>
                        <a:buChar char="•"/>
                      </a:pPr>
                      <a:r>
                        <a:rPr lang="en-US" sz="1600" dirty="0">
                          <a:solidFill>
                            <a:srgbClr val="333333"/>
                          </a:solidFill>
                          <a:effectLst/>
                        </a:rPr>
                        <a:t>Food industry</a:t>
                      </a:r>
                    </a:p>
                    <a:p>
                      <a:pPr algn="l" fontAlgn="base">
                        <a:buFont typeface="Arial"/>
                        <a:buChar char="•"/>
                      </a:pPr>
                      <a:r>
                        <a:rPr lang="en-US" sz="1600" dirty="0">
                          <a:solidFill>
                            <a:srgbClr val="333333"/>
                          </a:solidFill>
                          <a:effectLst/>
                        </a:rPr>
                        <a:t>Medical industry</a:t>
                      </a:r>
                    </a:p>
                  </a:txBody>
                  <a:tcPr marL="33366" marR="33366" marT="33366" marB="3336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pic>
        <p:nvPicPr>
          <p:cNvPr id="10241" name="Picture 1" descr="https://www.keyence.com/Images/ss_codereader_basic_barcode-types_001_199413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675" y="568325"/>
            <a:ext cx="1009650"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8444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2D BAR CODES</a:t>
            </a:r>
            <a:endParaRPr lang="en-US" sz="5400" dirty="0"/>
          </a:p>
        </p:txBody>
      </p:sp>
      <p:sp>
        <p:nvSpPr>
          <p:cNvPr id="3" name="Subtitle 2"/>
          <p:cNvSpPr>
            <a:spLocks noGrp="1"/>
          </p:cNvSpPr>
          <p:nvPr>
            <p:ph type="subTitle" idx="1"/>
          </p:nvPr>
        </p:nvSpPr>
        <p:spPr/>
        <p:txBody>
          <a:bodyPr/>
          <a:lstStyle/>
          <a:p>
            <a:r>
              <a:rPr lang="en-US" dirty="0" smtClean="0"/>
              <a:t>Matrix </a:t>
            </a:r>
            <a:r>
              <a:rPr lang="en-US" dirty="0"/>
              <a:t>barcodes are a two-dimensional way of representing data.</a:t>
            </a:r>
          </a:p>
          <a:p>
            <a:endParaRPr lang="en-US" dirty="0"/>
          </a:p>
        </p:txBody>
      </p:sp>
    </p:spTree>
    <p:extLst>
      <p:ext uri="{BB962C8B-B14F-4D97-AF65-F5344CB8AC3E}">
        <p14:creationId xmlns:p14="http://schemas.microsoft.com/office/powerpoint/2010/main" val="3122710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3D2E340-0663-474B-992C-9192B5C45E57}" type="slidenum">
              <a:rPr lang="en-US" noProof="0" smtClean="0"/>
              <a:t>16</a:t>
            </a:fld>
            <a:endParaRPr lang="en-US" noProof="0"/>
          </a:p>
        </p:txBody>
      </p:sp>
      <p:pic>
        <p:nvPicPr>
          <p:cNvPr id="11266" name="Picture 2" descr="C:\Users\Asus\Desktop\2D-codes-x-blog-graphic-3-EN.x76a53c6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050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i="0" dirty="0"/>
              <a:t>What’s the difference between a Data Matrix code and a QR code?</a:t>
            </a:r>
            <a:br>
              <a:rPr lang="en-US" b="1" i="0" dirty="0"/>
            </a:br>
            <a:endParaRPr lang="en-US" dirty="0"/>
          </a:p>
        </p:txBody>
      </p:sp>
      <p:sp>
        <p:nvSpPr>
          <p:cNvPr id="3" name="Subtitle 2"/>
          <p:cNvSpPr>
            <a:spLocks noGrp="1"/>
          </p:cNvSpPr>
          <p:nvPr>
            <p:ph type="subTitle" idx="1"/>
          </p:nvPr>
        </p:nvSpPr>
        <p:spPr/>
        <p:txBody>
          <a:bodyPr/>
          <a:lstStyle/>
          <a:p>
            <a:endParaRPr lang="en-US"/>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4941" r="24941"/>
          <a:stretch>
            <a:fillRect/>
          </a:stretch>
        </p:blipFill>
        <p:spPr/>
      </p:pic>
    </p:spTree>
    <p:extLst>
      <p:ext uri="{BB962C8B-B14F-4D97-AF65-F5344CB8AC3E}">
        <p14:creationId xmlns:p14="http://schemas.microsoft.com/office/powerpoint/2010/main" val="7896581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3D2E340-0663-474B-992C-9192B5C45E57}" type="slidenum">
              <a:rPr lang="en-US" noProof="0" smtClean="0"/>
              <a:t>18</a:t>
            </a:fld>
            <a:endParaRPr lang="en-US" noProof="0"/>
          </a:p>
        </p:txBody>
      </p:sp>
      <p:sp>
        <p:nvSpPr>
          <p:cNvPr id="3" name="TextBox 2"/>
          <p:cNvSpPr txBox="1"/>
          <p:nvPr/>
        </p:nvSpPr>
        <p:spPr>
          <a:xfrm>
            <a:off x="1171575" y="800100"/>
            <a:ext cx="4286250" cy="369332"/>
          </a:xfrm>
          <a:prstGeom prst="rect">
            <a:avLst/>
          </a:prstGeom>
          <a:noFill/>
        </p:spPr>
        <p:txBody>
          <a:bodyPr wrap="square" rtlCol="0">
            <a:spAutoFit/>
          </a:bodyPr>
          <a:lstStyle/>
          <a:p>
            <a:endParaRPr lang="en-US" dirty="0"/>
          </a:p>
        </p:txBody>
      </p:sp>
      <p:graphicFrame>
        <p:nvGraphicFramePr>
          <p:cNvPr id="4" name="Table 3"/>
          <p:cNvGraphicFramePr>
            <a:graphicFrameLocks noGrp="1"/>
          </p:cNvGraphicFramePr>
          <p:nvPr/>
        </p:nvGraphicFramePr>
        <p:xfrm>
          <a:off x="5181600" y="3130208"/>
          <a:ext cx="6248400" cy="532496"/>
        </p:xfrm>
        <a:graphic>
          <a:graphicData uri="http://schemas.openxmlformats.org/drawingml/2006/table">
            <a:tbl>
              <a:tblPr/>
              <a:tblGrid>
                <a:gridCol w="947653"/>
                <a:gridCol w="2716941"/>
                <a:gridCol w="2583806"/>
              </a:tblGrid>
              <a:tr h="301182">
                <a:tc>
                  <a:txBody>
                    <a:bodyPr/>
                    <a:lstStyle/>
                    <a:p>
                      <a:r>
                        <a:rPr lang="en-US" sz="1500">
                          <a:effectLst/>
                        </a:rPr>
                        <a:t>Code type</a:t>
                      </a:r>
                    </a:p>
                  </a:txBody>
                  <a:tcPr marL="75296" marR="75296" marT="37648" marB="37648" anchor="ctr">
                    <a:lnL>
                      <a:noFill/>
                    </a:lnL>
                    <a:lnR>
                      <a:noFill/>
                    </a:lnR>
                    <a:lnT>
                      <a:noFill/>
                    </a:lnT>
                    <a:lnB>
                      <a:noFill/>
                    </a:lnB>
                    <a:solidFill>
                      <a:srgbClr val="FFFFFF"/>
                    </a:solidFill>
                  </a:tcPr>
                </a:tc>
                <a:tc>
                  <a:txBody>
                    <a:bodyPr/>
                    <a:lstStyle/>
                    <a:p>
                      <a:r>
                        <a:rPr lang="en-US" sz="1500">
                          <a:effectLst/>
                        </a:rPr>
                        <a:t>Data Matrix code</a:t>
                      </a:r>
                    </a:p>
                  </a:txBody>
                  <a:tcPr marL="75296" marR="75296" marT="37648" marB="37648" anchor="ctr">
                    <a:lnL>
                      <a:noFill/>
                    </a:lnL>
                    <a:lnR>
                      <a:noFill/>
                    </a:lnR>
                    <a:lnT>
                      <a:noFill/>
                    </a:lnT>
                    <a:lnB>
                      <a:noFill/>
                    </a:lnB>
                    <a:solidFill>
                      <a:srgbClr val="FFFFFF"/>
                    </a:solidFill>
                  </a:tcPr>
                </a:tc>
                <a:tc>
                  <a:txBody>
                    <a:bodyPr/>
                    <a:lstStyle/>
                    <a:p>
                      <a:r>
                        <a:rPr lang="en-US" sz="1500">
                          <a:effectLst/>
                        </a:rPr>
                        <a:t>QR code </a:t>
                      </a:r>
                    </a:p>
                  </a:txBody>
                  <a:tcPr marL="75296" marR="75296" marT="37648" marB="37648" anchor="ctr">
                    <a:lnL>
                      <a:noFill/>
                    </a:lnL>
                    <a:lnR>
                      <a:noFill/>
                    </a:lnR>
                    <a:lnT>
                      <a:noFill/>
                    </a:lnT>
                    <a:lnB>
                      <a:noFill/>
                    </a:lnB>
                    <a:solidFill>
                      <a:srgbClr val="FFFF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6168355"/>
              </p:ext>
            </p:extLst>
          </p:nvPr>
        </p:nvGraphicFramePr>
        <p:xfrm>
          <a:off x="0" y="77007"/>
          <a:ext cx="12192000" cy="6809568"/>
        </p:xfrm>
        <a:graphic>
          <a:graphicData uri="http://schemas.openxmlformats.org/drawingml/2006/table">
            <a:tbl>
              <a:tblPr/>
              <a:tblGrid>
                <a:gridCol w="1861050"/>
                <a:gridCol w="5299194"/>
                <a:gridCol w="5031756"/>
              </a:tblGrid>
              <a:tr h="1054484">
                <a:tc>
                  <a:txBody>
                    <a:bodyPr/>
                    <a:lstStyle/>
                    <a:p>
                      <a:pPr algn="l" fontAlgn="t"/>
                      <a:r>
                        <a:rPr lang="en-US" sz="2400" dirty="0">
                          <a:effectLst/>
                        </a:rPr>
                        <a:t>Maximum capacity</a:t>
                      </a:r>
                    </a:p>
                    <a:p>
                      <a:pPr algn="l" fontAlgn="t"/>
                      <a:r>
                        <a:rPr lang="en-US" sz="2400" dirty="0">
                          <a:effectLst/>
                        </a:rPr>
                        <a:t> </a:t>
                      </a:r>
                    </a:p>
                  </a:txBody>
                  <a:tcPr marL="75296" marR="75296" marT="37648" marB="37648">
                    <a:lnL>
                      <a:noFill/>
                    </a:lnL>
                    <a:lnR>
                      <a:noFill/>
                    </a:lnR>
                    <a:lnT>
                      <a:noFill/>
                    </a:lnT>
                    <a:lnB>
                      <a:noFill/>
                    </a:lnB>
                    <a:solidFill>
                      <a:srgbClr val="FFFFFF"/>
                    </a:solidFill>
                  </a:tcPr>
                </a:tc>
                <a:tc>
                  <a:txBody>
                    <a:bodyPr/>
                    <a:lstStyle/>
                    <a:p>
                      <a:pPr algn="l" fontAlgn="t"/>
                      <a:r>
                        <a:rPr lang="en-US" sz="2400">
                          <a:effectLst/>
                        </a:rPr>
                        <a:t>Numeric: 3116</a:t>
                      </a:r>
                    </a:p>
                    <a:p>
                      <a:pPr algn="l" fontAlgn="t"/>
                      <a:r>
                        <a:rPr lang="en-US" sz="2400">
                          <a:effectLst/>
                        </a:rPr>
                        <a:t>Alphanumeric characters: 2335</a:t>
                      </a:r>
                    </a:p>
                    <a:p>
                      <a:pPr algn="l" fontAlgn="t"/>
                      <a:r>
                        <a:rPr lang="en-US" sz="2400">
                          <a:effectLst/>
                        </a:rPr>
                        <a:t>Bytes: 1556</a:t>
                      </a:r>
                    </a:p>
                  </a:txBody>
                  <a:tcPr marL="75296" marR="75296" marT="37648" marB="37648">
                    <a:lnL>
                      <a:noFill/>
                    </a:lnL>
                    <a:lnR>
                      <a:noFill/>
                    </a:lnR>
                    <a:lnT>
                      <a:noFill/>
                    </a:lnT>
                    <a:lnB>
                      <a:noFill/>
                    </a:lnB>
                    <a:solidFill>
                      <a:srgbClr val="FFFFFF"/>
                    </a:solidFill>
                  </a:tcPr>
                </a:tc>
                <a:tc>
                  <a:txBody>
                    <a:bodyPr/>
                    <a:lstStyle/>
                    <a:p>
                      <a:pPr algn="l" fontAlgn="t"/>
                      <a:r>
                        <a:rPr lang="en-US" sz="2400">
                          <a:effectLst/>
                        </a:rPr>
                        <a:t>Numeric: 7089</a:t>
                      </a:r>
                    </a:p>
                    <a:p>
                      <a:pPr algn="l" fontAlgn="t"/>
                      <a:r>
                        <a:rPr lang="en-US" sz="2400">
                          <a:effectLst/>
                        </a:rPr>
                        <a:t>Alphanumeric characters: 4296</a:t>
                      </a:r>
                    </a:p>
                    <a:p>
                      <a:pPr algn="l" fontAlgn="t"/>
                      <a:r>
                        <a:rPr lang="en-US" sz="2400">
                          <a:effectLst/>
                        </a:rPr>
                        <a:t>Bytes: 2953</a:t>
                      </a:r>
                    </a:p>
                  </a:txBody>
                  <a:tcPr marL="75296" marR="75296" marT="37648" marB="37648">
                    <a:lnL>
                      <a:noFill/>
                    </a:lnL>
                    <a:lnR>
                      <a:noFill/>
                    </a:lnR>
                    <a:lnT>
                      <a:noFill/>
                    </a:lnT>
                    <a:lnB>
                      <a:noFill/>
                    </a:lnB>
                    <a:solidFill>
                      <a:srgbClr val="FFFFFF"/>
                    </a:solidFill>
                  </a:tcPr>
                </a:tc>
              </a:tr>
              <a:tr h="725561">
                <a:tc>
                  <a:txBody>
                    <a:bodyPr/>
                    <a:lstStyle/>
                    <a:p>
                      <a:pPr algn="l" fontAlgn="t"/>
                      <a:r>
                        <a:rPr lang="en-US" sz="2400">
                          <a:effectLst/>
                        </a:rPr>
                        <a:t>Size</a:t>
                      </a:r>
                    </a:p>
                  </a:txBody>
                  <a:tcPr marL="75296" marR="75296" marT="37648" marB="37648">
                    <a:lnL>
                      <a:noFill/>
                    </a:lnL>
                    <a:lnR>
                      <a:noFill/>
                    </a:lnR>
                    <a:lnT>
                      <a:noFill/>
                    </a:lnT>
                    <a:lnB>
                      <a:noFill/>
                    </a:lnB>
                    <a:solidFill>
                      <a:srgbClr val="F1F1F1"/>
                    </a:solidFill>
                  </a:tcPr>
                </a:tc>
                <a:tc>
                  <a:txBody>
                    <a:bodyPr/>
                    <a:lstStyle/>
                    <a:p>
                      <a:pPr algn="l" fontAlgn="t"/>
                      <a:r>
                        <a:rPr lang="fr-FR" sz="2400">
                          <a:effectLst/>
                        </a:rPr>
                        <a:t>Min 10×10 cells  </a:t>
                      </a:r>
                    </a:p>
                    <a:p>
                      <a:pPr algn="l" fontAlgn="t"/>
                      <a:r>
                        <a:rPr lang="fr-FR" sz="2400">
                          <a:effectLst/>
                        </a:rPr>
                        <a:t>Max 144×144 cells</a:t>
                      </a:r>
                    </a:p>
                  </a:txBody>
                  <a:tcPr marL="75296" marR="75296" marT="37648" marB="37648">
                    <a:lnL>
                      <a:noFill/>
                    </a:lnL>
                    <a:lnR>
                      <a:noFill/>
                    </a:lnR>
                    <a:lnT>
                      <a:noFill/>
                    </a:lnT>
                    <a:lnB>
                      <a:noFill/>
                    </a:lnB>
                    <a:solidFill>
                      <a:srgbClr val="F1F1F1"/>
                    </a:solidFill>
                  </a:tcPr>
                </a:tc>
                <a:tc>
                  <a:txBody>
                    <a:bodyPr/>
                    <a:lstStyle/>
                    <a:p>
                      <a:pPr algn="l" fontAlgn="t"/>
                      <a:r>
                        <a:rPr lang="fr-FR" sz="2400">
                          <a:effectLst/>
                        </a:rPr>
                        <a:t>Min 21×21 cells</a:t>
                      </a:r>
                    </a:p>
                    <a:p>
                      <a:pPr algn="l" fontAlgn="t"/>
                      <a:r>
                        <a:rPr lang="fr-FR" sz="2400">
                          <a:effectLst/>
                        </a:rPr>
                        <a:t>Max 177×177 cells</a:t>
                      </a:r>
                    </a:p>
                  </a:txBody>
                  <a:tcPr marL="75296" marR="75296" marT="37648" marB="37648">
                    <a:lnL>
                      <a:noFill/>
                    </a:lnL>
                    <a:lnR>
                      <a:noFill/>
                    </a:lnR>
                    <a:lnT>
                      <a:noFill/>
                    </a:lnT>
                    <a:lnB>
                      <a:noFill/>
                    </a:lnB>
                    <a:solidFill>
                      <a:srgbClr val="F1F1F1"/>
                    </a:solidFill>
                  </a:tcPr>
                </a:tc>
              </a:tr>
              <a:tr h="4343723">
                <a:tc>
                  <a:txBody>
                    <a:bodyPr/>
                    <a:lstStyle/>
                    <a:p>
                      <a:pPr algn="l" fontAlgn="t"/>
                      <a:r>
                        <a:rPr lang="en-US" sz="2400">
                          <a:effectLst/>
                        </a:rPr>
                        <a:t>Error correction</a:t>
                      </a:r>
                    </a:p>
                  </a:txBody>
                  <a:tcPr marL="75296" marR="75296" marT="37648" marB="37648">
                    <a:lnL>
                      <a:noFill/>
                    </a:lnL>
                    <a:lnR>
                      <a:noFill/>
                    </a:lnR>
                    <a:lnT>
                      <a:noFill/>
                    </a:lnT>
                    <a:lnB>
                      <a:noFill/>
                    </a:lnB>
                    <a:solidFill>
                      <a:srgbClr val="FFFFFF"/>
                    </a:solidFill>
                  </a:tcPr>
                </a:tc>
                <a:tc>
                  <a:txBody>
                    <a:bodyPr/>
                    <a:lstStyle/>
                    <a:p>
                      <a:pPr algn="l" fontAlgn="t"/>
                      <a:r>
                        <a:rPr lang="en-US" sz="2400" dirty="0">
                          <a:effectLst/>
                        </a:rPr>
                        <a:t>Reed-Solomon Error Correction algorithm </a:t>
                      </a:r>
                    </a:p>
                    <a:p>
                      <a:pPr algn="l" fontAlgn="t"/>
                      <a:r>
                        <a:rPr lang="en-US" sz="2400" dirty="0">
                          <a:effectLst/>
                        </a:rPr>
                        <a:t>Error correction capability of 25–33%</a:t>
                      </a:r>
                    </a:p>
                    <a:p>
                      <a:pPr algn="l" fontAlgn="t"/>
                      <a:r>
                        <a:rPr lang="en-US" sz="2400" dirty="0">
                          <a:effectLst/>
                        </a:rPr>
                        <a:t>Level is not adjustable</a:t>
                      </a:r>
                    </a:p>
                    <a:p>
                      <a:pPr algn="l" fontAlgn="t"/>
                      <a:r>
                        <a:rPr lang="en-US" sz="2400" dirty="0">
                          <a:effectLst/>
                        </a:rPr>
                        <a:t> </a:t>
                      </a:r>
                    </a:p>
                  </a:txBody>
                  <a:tcPr marL="75296" marR="75296" marT="37648" marB="37648">
                    <a:lnL>
                      <a:noFill/>
                    </a:lnL>
                    <a:lnR>
                      <a:noFill/>
                    </a:lnR>
                    <a:lnT>
                      <a:noFill/>
                    </a:lnT>
                    <a:lnB>
                      <a:noFill/>
                    </a:lnB>
                    <a:solidFill>
                      <a:srgbClr val="FFFFFF"/>
                    </a:solidFill>
                  </a:tcPr>
                </a:tc>
                <a:tc>
                  <a:txBody>
                    <a:bodyPr/>
                    <a:lstStyle/>
                    <a:p>
                      <a:pPr algn="l" fontAlgn="t"/>
                      <a:r>
                        <a:rPr lang="en-US" sz="2400" dirty="0">
                          <a:effectLst/>
                        </a:rPr>
                        <a:t>Reed-Solomon Error Correction algorithm </a:t>
                      </a:r>
                    </a:p>
                    <a:p>
                      <a:pPr algn="l" fontAlgn="t"/>
                      <a:r>
                        <a:rPr lang="en-US" sz="2400" dirty="0">
                          <a:effectLst/>
                        </a:rPr>
                        <a:t>Error correction for QR codes can be adjusted to allow for greater error correction capabilities. Four error correction levels are available – for each level a greater amount of back-up data is required, which increases the size of the QR code.  </a:t>
                      </a:r>
                    </a:p>
                    <a:p>
                      <a:pPr algn="l" fontAlgn="t">
                        <a:buFont typeface="Arial"/>
                        <a:buChar char="•"/>
                      </a:pPr>
                      <a:r>
                        <a:rPr lang="en-US" sz="2400" dirty="0">
                          <a:effectLst/>
                        </a:rPr>
                        <a:t>Level L 7%</a:t>
                      </a:r>
                    </a:p>
                    <a:p>
                      <a:pPr algn="l" fontAlgn="t">
                        <a:buFont typeface="Arial"/>
                        <a:buChar char="•"/>
                      </a:pPr>
                      <a:r>
                        <a:rPr lang="en-US" sz="2400" dirty="0">
                          <a:effectLst/>
                        </a:rPr>
                        <a:t>Level M 15%</a:t>
                      </a:r>
                    </a:p>
                    <a:p>
                      <a:pPr algn="l" fontAlgn="t">
                        <a:buFont typeface="Arial"/>
                        <a:buChar char="•"/>
                      </a:pPr>
                      <a:r>
                        <a:rPr lang="en-US" sz="2400" dirty="0">
                          <a:effectLst/>
                        </a:rPr>
                        <a:t>Level Q 25%</a:t>
                      </a:r>
                    </a:p>
                    <a:p>
                      <a:pPr algn="l" fontAlgn="t">
                        <a:buFont typeface="Arial"/>
                        <a:buChar char="•"/>
                      </a:pPr>
                      <a:r>
                        <a:rPr lang="en-US" sz="2400" dirty="0">
                          <a:effectLst/>
                        </a:rPr>
                        <a:t>Level H 30%</a:t>
                      </a:r>
                    </a:p>
                  </a:txBody>
                  <a:tcPr marL="75296" marR="75296" marT="37648" marB="37648">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9281504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i="0" dirty="0" smtClean="0"/>
              <a:t>DATA MATRIX QR CODE?</a:t>
            </a:r>
            <a:r>
              <a:rPr lang="en-US" b="1" i="0" dirty="0"/>
              <a:t/>
            </a:r>
            <a:br>
              <a:rPr lang="en-US" b="1" i="0" dirty="0"/>
            </a:br>
            <a:endParaRPr lang="en-US" dirty="0"/>
          </a:p>
        </p:txBody>
      </p:sp>
      <p:sp>
        <p:nvSpPr>
          <p:cNvPr id="3" name="Subtitle 2"/>
          <p:cNvSpPr>
            <a:spLocks noGrp="1"/>
          </p:cNvSpPr>
          <p:nvPr>
            <p:ph type="subTitle" idx="1"/>
          </p:nvPr>
        </p:nvSpPr>
        <p:spPr/>
        <p:txBody>
          <a:bodyPr/>
          <a:lstStyle/>
          <a:p>
            <a:endParaRPr 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4941" r="24941"/>
          <a:stretch>
            <a:fillRect/>
          </a:stretch>
        </p:blipFill>
        <p:spPr/>
      </p:pic>
    </p:spTree>
    <p:extLst>
      <p:ext uri="{BB962C8B-B14F-4D97-AF65-F5344CB8AC3E}">
        <p14:creationId xmlns:p14="http://schemas.microsoft.com/office/powerpoint/2010/main" val="2207472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1D </a:t>
            </a:r>
            <a:r>
              <a:rPr lang="en-US" dirty="0" err="1" smtClean="0"/>
              <a:t>BarCodes</a:t>
            </a:r>
            <a:endParaRPr lang="en-US" dirty="0"/>
          </a:p>
        </p:txBody>
      </p:sp>
      <p:sp>
        <p:nvSpPr>
          <p:cNvPr id="3" name="Subtitle 2"/>
          <p:cNvSpPr>
            <a:spLocks noGrp="1"/>
          </p:cNvSpPr>
          <p:nvPr>
            <p:ph type="subTitle" idx="1"/>
          </p:nvPr>
        </p:nvSpPr>
        <p:spPr/>
        <p:txBody>
          <a:bodyPr/>
          <a:lstStyle/>
          <a:p>
            <a:r>
              <a:rPr lang="en-US" dirty="0" smtClean="0"/>
              <a:t>Difference between 1d bar codes families.</a:t>
            </a:r>
            <a:endParaRPr lang="en-US" dirty="0"/>
          </a:p>
        </p:txBody>
      </p:sp>
    </p:spTree>
    <p:extLst>
      <p:ext uri="{BB962C8B-B14F-4D97-AF65-F5344CB8AC3E}">
        <p14:creationId xmlns:p14="http://schemas.microsoft.com/office/powerpoint/2010/main" val="6799556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3D2E340-0663-474B-992C-9192B5C45E57}" type="slidenum">
              <a:rPr lang="en-US" noProof="0" smtClean="0"/>
              <a:t>20</a:t>
            </a:fld>
            <a:endParaRPr lang="en-US" noProof="0"/>
          </a:p>
        </p:txBody>
      </p:sp>
      <p:graphicFrame>
        <p:nvGraphicFramePr>
          <p:cNvPr id="4" name="Table 3"/>
          <p:cNvGraphicFramePr>
            <a:graphicFrameLocks noGrp="1"/>
          </p:cNvGraphicFramePr>
          <p:nvPr>
            <p:extLst>
              <p:ext uri="{D42A27DB-BD31-4B8C-83A1-F6EECF244321}">
                <p14:modId xmlns:p14="http://schemas.microsoft.com/office/powerpoint/2010/main" val="3352845246"/>
              </p:ext>
            </p:extLst>
          </p:nvPr>
        </p:nvGraphicFramePr>
        <p:xfrm>
          <a:off x="5943600" y="0"/>
          <a:ext cx="6248400" cy="6019800"/>
        </p:xfrm>
        <a:graphic>
          <a:graphicData uri="http://schemas.openxmlformats.org/drawingml/2006/table">
            <a:tbl>
              <a:tblPr/>
              <a:tblGrid>
                <a:gridCol w="1249680"/>
                <a:gridCol w="1249680"/>
                <a:gridCol w="1249680"/>
                <a:gridCol w="2499360"/>
              </a:tblGrid>
              <a:tr h="0">
                <a:tc>
                  <a:txBody>
                    <a:bodyPr/>
                    <a:lstStyle/>
                    <a:p>
                      <a:pPr algn="ctr"/>
                      <a:r>
                        <a:rPr lang="en-US" sz="2000">
                          <a:solidFill>
                            <a:srgbClr val="222222"/>
                          </a:solidFill>
                          <a:effectLst/>
                        </a:rPr>
                        <a:t>Character Set</a:t>
                      </a:r>
                    </a:p>
                  </a:txBody>
                  <a:tcPr marL="57150" marR="57150" marT="28575" marB="28575" anchor="ctr">
                    <a:lnL>
                      <a:noFill/>
                    </a:lnL>
                    <a:lnR>
                      <a:noFill/>
                    </a:lnR>
                    <a:lnT>
                      <a:noFill/>
                    </a:lnT>
                    <a:lnB>
                      <a:noFill/>
                    </a:lnB>
                    <a:solidFill>
                      <a:srgbClr val="F0F0F0"/>
                    </a:solidFill>
                  </a:tcPr>
                </a:tc>
                <a:tc>
                  <a:txBody>
                    <a:bodyPr/>
                    <a:lstStyle/>
                    <a:p>
                      <a:pPr algn="ctr"/>
                      <a:r>
                        <a:rPr lang="en-US" sz="2000">
                          <a:solidFill>
                            <a:srgbClr val="222222"/>
                          </a:solidFill>
                          <a:effectLst/>
                        </a:rPr>
                        <a:t>Length</a:t>
                      </a:r>
                    </a:p>
                  </a:txBody>
                  <a:tcPr marL="57150" marR="57150" marT="28575" marB="28575" anchor="ctr">
                    <a:lnL>
                      <a:noFill/>
                    </a:lnL>
                    <a:lnR>
                      <a:noFill/>
                    </a:lnR>
                    <a:lnT>
                      <a:noFill/>
                    </a:lnT>
                    <a:lnB>
                      <a:noFill/>
                    </a:lnB>
                    <a:solidFill>
                      <a:srgbClr val="F0F0F0"/>
                    </a:solidFill>
                  </a:tcPr>
                </a:tc>
                <a:tc>
                  <a:txBody>
                    <a:bodyPr/>
                    <a:lstStyle/>
                    <a:p>
                      <a:pPr algn="ctr"/>
                      <a:r>
                        <a:rPr lang="en-US" sz="2000">
                          <a:solidFill>
                            <a:srgbClr val="222222"/>
                          </a:solidFill>
                          <a:effectLst/>
                        </a:rPr>
                        <a:t>Check Digit</a:t>
                      </a:r>
                    </a:p>
                  </a:txBody>
                  <a:tcPr marL="57150" marR="57150" marT="28575" marB="28575" anchor="ctr">
                    <a:lnL>
                      <a:noFill/>
                    </a:lnL>
                    <a:lnR>
                      <a:noFill/>
                    </a:lnR>
                    <a:lnT>
                      <a:noFill/>
                    </a:lnT>
                    <a:lnB>
                      <a:noFill/>
                    </a:lnB>
                    <a:solidFill>
                      <a:srgbClr val="F0F0F0"/>
                    </a:solidFill>
                  </a:tcPr>
                </a:tc>
                <a:tc>
                  <a:txBody>
                    <a:bodyPr/>
                    <a:lstStyle/>
                    <a:p>
                      <a:pPr algn="ctr"/>
                      <a:r>
                        <a:rPr lang="en-US" sz="2000">
                          <a:solidFill>
                            <a:srgbClr val="222222"/>
                          </a:solidFill>
                          <a:effectLst/>
                        </a:rPr>
                        <a:t>Size, Module Width X, Print Ratio</a:t>
                      </a:r>
                    </a:p>
                  </a:txBody>
                  <a:tcPr marL="57150" marR="57150" marT="28575" marB="28575" anchor="ctr">
                    <a:lnL>
                      <a:noFill/>
                    </a:lnL>
                    <a:lnR>
                      <a:noFill/>
                    </a:lnR>
                    <a:lnT>
                      <a:noFill/>
                    </a:lnT>
                    <a:lnB>
                      <a:noFill/>
                    </a:lnB>
                    <a:solidFill>
                      <a:srgbClr val="F0F0F0"/>
                    </a:solidFill>
                  </a:tcPr>
                </a:tc>
              </a:tr>
              <a:tr h="0">
                <a:tc>
                  <a:txBody>
                    <a:bodyPr/>
                    <a:lstStyle/>
                    <a:p>
                      <a:pPr algn="ctr" fontAlgn="t"/>
                      <a:r>
                        <a:rPr lang="en-US" sz="2000">
                          <a:solidFill>
                            <a:srgbClr val="333333"/>
                          </a:solidFill>
                          <a:effectLst/>
                        </a:rPr>
                        <a:t>ASCII</a:t>
                      </a:r>
                    </a:p>
                  </a:txBody>
                  <a:tcPr marL="57150" marR="57150" marT="28575" marB="28575">
                    <a:lnL>
                      <a:noFill/>
                    </a:lnL>
                    <a:lnR>
                      <a:noFill/>
                    </a:lnR>
                    <a:lnT>
                      <a:noFill/>
                    </a:lnT>
                    <a:lnB>
                      <a:noFill/>
                    </a:lnB>
                    <a:solidFill>
                      <a:srgbClr val="FFFFFF"/>
                    </a:solidFill>
                  </a:tcPr>
                </a:tc>
                <a:tc>
                  <a:txBody>
                    <a:bodyPr/>
                    <a:lstStyle/>
                    <a:p>
                      <a:pPr algn="ctr" fontAlgn="t"/>
                      <a:r>
                        <a:rPr lang="en-US" sz="2000">
                          <a:solidFill>
                            <a:srgbClr val="333333"/>
                          </a:solidFill>
                          <a:effectLst/>
                        </a:rPr>
                        <a:t>1556 ASCII (8 Bit), 2335 alphanumerical or 3116 numeric characters</a:t>
                      </a:r>
                    </a:p>
                  </a:txBody>
                  <a:tcPr marL="57150" marR="57150" marT="28575" marB="28575">
                    <a:lnL>
                      <a:noFill/>
                    </a:lnL>
                    <a:lnR>
                      <a:noFill/>
                    </a:lnR>
                    <a:lnT>
                      <a:noFill/>
                    </a:lnT>
                    <a:lnB>
                      <a:noFill/>
                    </a:lnB>
                    <a:solidFill>
                      <a:srgbClr val="FFFFFF"/>
                    </a:solidFill>
                  </a:tcPr>
                </a:tc>
                <a:tc>
                  <a:txBody>
                    <a:bodyPr/>
                    <a:lstStyle/>
                    <a:p>
                      <a:pPr algn="ctr" fontAlgn="t"/>
                      <a:r>
                        <a:rPr lang="en-US" sz="2000">
                          <a:solidFill>
                            <a:srgbClr val="333333"/>
                          </a:solidFill>
                          <a:effectLst/>
                        </a:rPr>
                        <a:t>Error correction</a:t>
                      </a:r>
                    </a:p>
                  </a:txBody>
                  <a:tcPr marL="57150" marR="57150" marT="28575" marB="28575">
                    <a:lnL>
                      <a:noFill/>
                    </a:lnL>
                    <a:lnR>
                      <a:noFill/>
                    </a:lnR>
                    <a:lnT>
                      <a:noFill/>
                    </a:lnT>
                    <a:lnB>
                      <a:noFill/>
                    </a:lnB>
                    <a:solidFill>
                      <a:srgbClr val="FFFFFF"/>
                    </a:solidFill>
                  </a:tcPr>
                </a:tc>
                <a:tc>
                  <a:txBody>
                    <a:bodyPr/>
                    <a:lstStyle/>
                    <a:p>
                      <a:pPr fontAlgn="t"/>
                      <a:r>
                        <a:rPr lang="en-US" sz="2000">
                          <a:solidFill>
                            <a:srgbClr val="333333"/>
                          </a:solidFill>
                          <a:effectLst/>
                        </a:rPr>
                        <a:t>Dynamically variable physical size from .001 inch square to 14.0 inches square; Please contact us for more details...</a:t>
                      </a:r>
                    </a:p>
                  </a:txBody>
                  <a:tcPr marL="57150" marR="57150" marT="28575" marB="28575">
                    <a:lnL>
                      <a:noFill/>
                    </a:lnL>
                    <a:lnR>
                      <a:noFill/>
                    </a:lnR>
                    <a:lnT>
                      <a:noFill/>
                    </a:lnT>
                    <a:lnB>
                      <a:noFill/>
                    </a:lnB>
                    <a:solidFill>
                      <a:srgbClr val="FFFFFF"/>
                    </a:solidFill>
                  </a:tcPr>
                </a:tc>
              </a:tr>
              <a:tr h="0">
                <a:tc>
                  <a:txBody>
                    <a:bodyPr/>
                    <a:lstStyle/>
                    <a:p>
                      <a:pPr algn="ctr"/>
                      <a:r>
                        <a:rPr lang="en-US" sz="2000">
                          <a:solidFill>
                            <a:srgbClr val="222222"/>
                          </a:solidFill>
                          <a:effectLst/>
                        </a:rPr>
                        <a:t>Applications</a:t>
                      </a:r>
                    </a:p>
                  </a:txBody>
                  <a:tcPr marL="57150" marR="57150" marT="28575" marB="28575" anchor="ctr">
                    <a:lnL>
                      <a:noFill/>
                    </a:lnL>
                    <a:lnR>
                      <a:noFill/>
                    </a:lnR>
                    <a:lnT>
                      <a:noFill/>
                    </a:lnT>
                    <a:lnB>
                      <a:noFill/>
                    </a:lnB>
                    <a:solidFill>
                      <a:srgbClr val="F0F0F0"/>
                    </a:solidFill>
                  </a:tcPr>
                </a:tc>
                <a:tc gridSpan="3">
                  <a:txBody>
                    <a:bodyPr/>
                    <a:lstStyle/>
                    <a:p>
                      <a:pPr fontAlgn="t"/>
                      <a:r>
                        <a:rPr lang="en-US" sz="2000">
                          <a:solidFill>
                            <a:srgbClr val="333333"/>
                          </a:solidFill>
                          <a:effectLst/>
                        </a:rPr>
                        <a:t>Used for encoding large amount of data characters; ideal for marking very small containers. Used by the pharmaceutical industry for unit dose and product marking. Originally developed for the Space Shuttle Program, where millions of parts must be tracked.</a:t>
                      </a:r>
                    </a:p>
                  </a:txBody>
                  <a:tcPr marL="57150" marR="57150" marT="28575" marB="28575">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r>
              <a:tr h="0">
                <a:tc>
                  <a:txBody>
                    <a:bodyPr/>
                    <a:lstStyle/>
                    <a:p>
                      <a:pPr algn="ctr"/>
                      <a:r>
                        <a:rPr lang="en-US" sz="2000">
                          <a:solidFill>
                            <a:srgbClr val="222222"/>
                          </a:solidFill>
                          <a:effectLst/>
                        </a:rPr>
                        <a:t>Notes</a:t>
                      </a:r>
                    </a:p>
                  </a:txBody>
                  <a:tcPr marL="57150" marR="57150" marT="28575" marB="28575" anchor="ctr">
                    <a:lnL>
                      <a:noFill/>
                    </a:lnL>
                    <a:lnR>
                      <a:noFill/>
                    </a:lnR>
                    <a:lnT>
                      <a:noFill/>
                    </a:lnT>
                    <a:lnB>
                      <a:noFill/>
                    </a:lnB>
                    <a:solidFill>
                      <a:srgbClr val="F0F0F0"/>
                    </a:solidFill>
                  </a:tcPr>
                </a:tc>
                <a:tc gridSpan="3">
                  <a:txBody>
                    <a:bodyPr/>
                    <a:lstStyle/>
                    <a:p>
                      <a:pPr fontAlgn="t"/>
                      <a:r>
                        <a:rPr lang="en-US" sz="2000" dirty="0">
                          <a:solidFill>
                            <a:srgbClr val="333333"/>
                          </a:solidFill>
                          <a:effectLst/>
                        </a:rPr>
                        <a:t>Two-dimensional matrix code that use a visual representation of binary code (0 or 1).</a:t>
                      </a:r>
                    </a:p>
                  </a:txBody>
                  <a:tcPr marL="57150" marR="57150" marT="28575" marB="28575">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r>
            </a:tbl>
          </a:graphicData>
        </a:graphic>
      </p:graphicFrame>
      <p:pic>
        <p:nvPicPr>
          <p:cNvPr id="14337" name="Picture 1" descr="C:\Users\Asus\Desktop\DataMatrix.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1123"/>
            <a:ext cx="51435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3262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i="0" dirty="0" err="1" smtClean="0"/>
              <a:t>MaxiCode</a:t>
            </a:r>
            <a:r>
              <a:rPr lang="en-US" b="1" i="0" dirty="0" smtClean="0"/>
              <a:t> 2D BAR CODE?</a:t>
            </a:r>
            <a:r>
              <a:rPr lang="en-US" b="1" i="0" dirty="0"/>
              <a:t/>
            </a:r>
            <a:br>
              <a:rPr lang="en-US" b="1" i="0" dirty="0"/>
            </a:br>
            <a:r>
              <a:rPr lang="en-US" b="1" i="0" dirty="0"/>
              <a:t/>
            </a:r>
            <a:br>
              <a:rPr lang="en-US" b="1" i="0" dirty="0"/>
            </a:br>
            <a:endParaRPr lang="en-US" dirty="0"/>
          </a:p>
        </p:txBody>
      </p:sp>
      <p:sp>
        <p:nvSpPr>
          <p:cNvPr id="3" name="Subtitle 2"/>
          <p:cNvSpPr>
            <a:spLocks noGrp="1"/>
          </p:cNvSpPr>
          <p:nvPr>
            <p:ph type="subTitle" idx="1"/>
          </p:nvPr>
        </p:nvSpPr>
        <p:spPr/>
        <p:txBody>
          <a:bodyPr/>
          <a:lstStyle/>
          <a:p>
            <a:endParaRPr 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4941" r="24941"/>
          <a:stretch>
            <a:fillRect/>
          </a:stretch>
        </p:blipFill>
        <p:spPr/>
      </p:pic>
    </p:spTree>
    <p:extLst>
      <p:ext uri="{BB962C8B-B14F-4D97-AF65-F5344CB8AC3E}">
        <p14:creationId xmlns:p14="http://schemas.microsoft.com/office/powerpoint/2010/main" val="1429951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3D2E340-0663-474B-992C-9192B5C45E57}" type="slidenum">
              <a:rPr lang="en-US" noProof="0" smtClean="0"/>
              <a:t>22</a:t>
            </a:fld>
            <a:endParaRPr lang="en-US" noProof="0"/>
          </a:p>
        </p:txBody>
      </p:sp>
      <p:graphicFrame>
        <p:nvGraphicFramePr>
          <p:cNvPr id="4" name="Table 3"/>
          <p:cNvGraphicFramePr>
            <a:graphicFrameLocks noGrp="1"/>
          </p:cNvGraphicFramePr>
          <p:nvPr>
            <p:extLst>
              <p:ext uri="{D42A27DB-BD31-4B8C-83A1-F6EECF244321}">
                <p14:modId xmlns:p14="http://schemas.microsoft.com/office/powerpoint/2010/main" val="1102699505"/>
              </p:ext>
            </p:extLst>
          </p:nvPr>
        </p:nvGraphicFramePr>
        <p:xfrm>
          <a:off x="5943600" y="1657350"/>
          <a:ext cx="6248400" cy="3520440"/>
        </p:xfrm>
        <a:graphic>
          <a:graphicData uri="http://schemas.openxmlformats.org/drawingml/2006/table">
            <a:tbl>
              <a:tblPr/>
              <a:tblGrid>
                <a:gridCol w="1249680"/>
                <a:gridCol w="1249680"/>
                <a:gridCol w="1249680"/>
                <a:gridCol w="2499360"/>
              </a:tblGrid>
              <a:tr h="393380">
                <a:tc>
                  <a:txBody>
                    <a:bodyPr/>
                    <a:lstStyle/>
                    <a:p>
                      <a:pPr algn="ctr"/>
                      <a:r>
                        <a:rPr lang="en-US">
                          <a:solidFill>
                            <a:srgbClr val="222222"/>
                          </a:solidFill>
                          <a:effectLst/>
                        </a:rPr>
                        <a:t>Character Set</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Length</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Check Digit</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Size, Module Width X, Print Ratio</a:t>
                      </a:r>
                    </a:p>
                  </a:txBody>
                  <a:tcPr marL="57150" marR="57150" marT="28575" marB="28575" anchor="ctr">
                    <a:lnL>
                      <a:noFill/>
                    </a:lnL>
                    <a:lnR>
                      <a:noFill/>
                    </a:lnR>
                    <a:lnT>
                      <a:noFill/>
                    </a:lnT>
                    <a:lnB>
                      <a:noFill/>
                    </a:lnB>
                    <a:solidFill>
                      <a:srgbClr val="F0F0F0"/>
                    </a:solidFill>
                  </a:tcPr>
                </a:tc>
              </a:tr>
              <a:tr h="0">
                <a:tc>
                  <a:txBody>
                    <a:bodyPr/>
                    <a:lstStyle/>
                    <a:p>
                      <a:pPr algn="ctr" fontAlgn="t"/>
                      <a:r>
                        <a:rPr lang="en-US">
                          <a:solidFill>
                            <a:srgbClr val="333333"/>
                          </a:solidFill>
                          <a:effectLst/>
                        </a:rPr>
                        <a:t>ASCII</a:t>
                      </a:r>
                    </a:p>
                  </a:txBody>
                  <a:tcPr marL="57150" marR="57150" marT="28575" marB="28575">
                    <a:lnL>
                      <a:noFill/>
                    </a:lnL>
                    <a:lnR>
                      <a:noFill/>
                    </a:lnR>
                    <a:lnT>
                      <a:noFill/>
                    </a:lnT>
                    <a:lnB>
                      <a:noFill/>
                    </a:lnB>
                    <a:solidFill>
                      <a:srgbClr val="FFFFFF"/>
                    </a:solidFill>
                  </a:tcPr>
                </a:tc>
                <a:tc>
                  <a:txBody>
                    <a:bodyPr/>
                    <a:lstStyle/>
                    <a:p>
                      <a:pPr algn="ctr" fontAlgn="t"/>
                      <a:r>
                        <a:rPr lang="en-US">
                          <a:solidFill>
                            <a:srgbClr val="333333"/>
                          </a:solidFill>
                          <a:effectLst/>
                        </a:rPr>
                        <a:t>93 ASCII characters</a:t>
                      </a:r>
                    </a:p>
                  </a:txBody>
                  <a:tcPr marL="57150" marR="57150" marT="28575" marB="28575">
                    <a:lnL>
                      <a:noFill/>
                    </a:lnL>
                    <a:lnR>
                      <a:noFill/>
                    </a:lnR>
                    <a:lnT>
                      <a:noFill/>
                    </a:lnT>
                    <a:lnB>
                      <a:noFill/>
                    </a:lnB>
                    <a:solidFill>
                      <a:srgbClr val="FFFFFF"/>
                    </a:solidFill>
                  </a:tcPr>
                </a:tc>
                <a:tc>
                  <a:txBody>
                    <a:bodyPr/>
                    <a:lstStyle/>
                    <a:p>
                      <a:pPr algn="ctr" fontAlgn="t"/>
                      <a:r>
                        <a:rPr lang="en-US">
                          <a:solidFill>
                            <a:srgbClr val="333333"/>
                          </a:solidFill>
                          <a:effectLst/>
                        </a:rPr>
                        <a:t>Error correction</a:t>
                      </a:r>
                    </a:p>
                  </a:txBody>
                  <a:tcPr marL="57150" marR="57150" marT="28575" marB="28575">
                    <a:lnL>
                      <a:noFill/>
                    </a:lnL>
                    <a:lnR>
                      <a:noFill/>
                    </a:lnR>
                    <a:lnT>
                      <a:noFill/>
                    </a:lnT>
                    <a:lnB>
                      <a:noFill/>
                    </a:lnB>
                    <a:solidFill>
                      <a:srgbClr val="FFFFFF"/>
                    </a:solidFill>
                  </a:tcPr>
                </a:tc>
                <a:tc>
                  <a:txBody>
                    <a:bodyPr/>
                    <a:lstStyle/>
                    <a:p>
                      <a:pPr fontAlgn="t"/>
                      <a:r>
                        <a:rPr lang="en-US">
                          <a:solidFill>
                            <a:srgbClr val="333333"/>
                          </a:solidFill>
                          <a:effectLst/>
                        </a:rPr>
                        <a:t>Fixed in size: 1.11 x 1.054 inches; please contact us for more details...</a:t>
                      </a:r>
                    </a:p>
                  </a:txBody>
                  <a:tcPr marL="57150" marR="57150" marT="28575" marB="28575">
                    <a:lnL>
                      <a:noFill/>
                    </a:lnL>
                    <a:lnR>
                      <a:noFill/>
                    </a:lnR>
                    <a:lnT>
                      <a:noFill/>
                    </a:lnT>
                    <a:lnB>
                      <a:noFill/>
                    </a:lnB>
                    <a:solidFill>
                      <a:srgbClr val="FFFFFF"/>
                    </a:solidFill>
                  </a:tcPr>
                </a:tc>
              </a:tr>
              <a:tr h="0">
                <a:tc>
                  <a:txBody>
                    <a:bodyPr/>
                    <a:lstStyle/>
                    <a:p>
                      <a:pPr algn="ctr"/>
                      <a:r>
                        <a:rPr lang="en-US">
                          <a:solidFill>
                            <a:srgbClr val="222222"/>
                          </a:solidFill>
                          <a:effectLst/>
                        </a:rPr>
                        <a:t>Applications</a:t>
                      </a:r>
                    </a:p>
                  </a:txBody>
                  <a:tcPr marL="57150" marR="57150" marT="28575" marB="28575" anchor="ctr">
                    <a:lnL>
                      <a:noFill/>
                    </a:lnL>
                    <a:lnR>
                      <a:noFill/>
                    </a:lnR>
                    <a:lnT>
                      <a:noFill/>
                    </a:lnT>
                    <a:lnB>
                      <a:noFill/>
                    </a:lnB>
                    <a:solidFill>
                      <a:srgbClr val="F0F0F0"/>
                    </a:solidFill>
                  </a:tcPr>
                </a:tc>
                <a:tc gridSpan="3">
                  <a:txBody>
                    <a:bodyPr/>
                    <a:lstStyle/>
                    <a:p>
                      <a:pPr fontAlgn="t"/>
                      <a:r>
                        <a:rPr lang="en-US">
                          <a:solidFill>
                            <a:srgbClr val="333333"/>
                          </a:solidFill>
                          <a:effectLst/>
                        </a:rPr>
                        <a:t>Developed and used by </a:t>
                      </a:r>
                      <a:r>
                        <a:rPr lang="en-US" u="none" strike="noStrike">
                          <a:solidFill>
                            <a:srgbClr val="3434B4"/>
                          </a:solidFill>
                          <a:effectLst/>
                          <a:hlinkClick r:id="rId2" tooltip="UPS (United Parcel Service)"/>
                        </a:rPr>
                        <a:t>UPS (United Parcel Service)</a:t>
                      </a:r>
                      <a:r>
                        <a:rPr lang="en-US">
                          <a:solidFill>
                            <a:srgbClr val="333333"/>
                          </a:solidFill>
                          <a:effectLst/>
                        </a:rPr>
                        <a:t> on packing slips for package sorting and addressing world-wide.</a:t>
                      </a:r>
                    </a:p>
                  </a:txBody>
                  <a:tcPr marL="57150" marR="57150" marT="28575" marB="28575">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r>
              <a:tr h="790575">
                <a:tc>
                  <a:txBody>
                    <a:bodyPr/>
                    <a:lstStyle/>
                    <a:p>
                      <a:pPr algn="ctr"/>
                      <a:r>
                        <a:rPr lang="en-US">
                          <a:solidFill>
                            <a:srgbClr val="222222"/>
                          </a:solidFill>
                          <a:effectLst/>
                        </a:rPr>
                        <a:t>Notes</a:t>
                      </a:r>
                    </a:p>
                  </a:txBody>
                  <a:tcPr marL="57150" marR="57150" marT="28575" marB="28575" anchor="ctr">
                    <a:lnL>
                      <a:noFill/>
                    </a:lnL>
                    <a:lnR>
                      <a:noFill/>
                    </a:lnR>
                    <a:lnT>
                      <a:noFill/>
                    </a:lnT>
                    <a:lnB>
                      <a:noFill/>
                    </a:lnB>
                    <a:solidFill>
                      <a:srgbClr val="F0F0F0"/>
                    </a:solidFill>
                  </a:tcPr>
                </a:tc>
                <a:tc gridSpan="3">
                  <a:txBody>
                    <a:bodyPr/>
                    <a:lstStyle/>
                    <a:p>
                      <a:pPr fontAlgn="t"/>
                      <a:r>
                        <a:rPr lang="en-US" dirty="0">
                          <a:solidFill>
                            <a:srgbClr val="333333"/>
                          </a:solidFill>
                          <a:effectLst/>
                        </a:rPr>
                        <a:t>Made up of offset rows of hexagonal modules arranged around a unique finder pattern; Supports 4 different modes of operation; UPS Modes are Mode 2 (US Carrier) and Mode 3 (Intern. Carrier)</a:t>
                      </a:r>
                    </a:p>
                  </a:txBody>
                  <a:tcPr marL="57150" marR="57150" marT="28575" marB="28575">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r>
            </a:tbl>
          </a:graphicData>
        </a:graphic>
      </p:graphicFrame>
      <p:pic>
        <p:nvPicPr>
          <p:cNvPr id="15362" name="Picture 2" descr="C:\Users\Asus\Desktop\MaxiCod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133600"/>
            <a:ext cx="4472844" cy="220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6088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i="0" dirty="0">
                <a:hlinkClick r:id="rId2" tooltip="Read more about PDF417"/>
              </a:rPr>
              <a:t>PDF 417</a:t>
            </a:r>
            <a:r>
              <a:rPr lang="en-US" b="1" i="0" dirty="0"/>
              <a:t/>
            </a:r>
            <a:br>
              <a:rPr lang="en-US" b="1" i="0" dirty="0"/>
            </a:br>
            <a:r>
              <a:rPr lang="en-US" b="1" i="0" dirty="0" smtClean="0"/>
              <a:t>2D BAR CODE?</a:t>
            </a:r>
            <a:r>
              <a:rPr lang="en-US" b="1" i="0" dirty="0"/>
              <a:t/>
            </a:r>
            <a:br>
              <a:rPr lang="en-US" b="1" i="0" dirty="0"/>
            </a:br>
            <a:r>
              <a:rPr lang="en-US" b="1" i="0" dirty="0"/>
              <a:t/>
            </a:r>
            <a:br>
              <a:rPr lang="en-US" b="1" i="0" dirty="0"/>
            </a:br>
            <a:endParaRPr lang="en-US" dirty="0"/>
          </a:p>
        </p:txBody>
      </p:sp>
      <p:sp>
        <p:nvSpPr>
          <p:cNvPr id="3" name="Subtitle 2"/>
          <p:cNvSpPr>
            <a:spLocks noGrp="1"/>
          </p:cNvSpPr>
          <p:nvPr>
            <p:ph type="subTitle" idx="1"/>
          </p:nvPr>
        </p:nvSpPr>
        <p:spPr/>
        <p:txBody>
          <a:bodyPr/>
          <a:lstStyle/>
          <a:p>
            <a:endParaRPr lang="en-US" dirty="0"/>
          </a:p>
        </p:txBody>
      </p:sp>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4941" r="24941"/>
          <a:stretch>
            <a:fillRect/>
          </a:stretch>
        </p:blipFill>
        <p:spPr/>
      </p:pic>
    </p:spTree>
    <p:extLst>
      <p:ext uri="{BB962C8B-B14F-4D97-AF65-F5344CB8AC3E}">
        <p14:creationId xmlns:p14="http://schemas.microsoft.com/office/powerpoint/2010/main" val="10105631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3D2E340-0663-474B-992C-9192B5C45E57}" type="slidenum">
              <a:rPr lang="en-US" noProof="0" smtClean="0"/>
              <a:t>24</a:t>
            </a:fld>
            <a:endParaRPr lang="en-US" noProof="0"/>
          </a:p>
        </p:txBody>
      </p:sp>
      <p:graphicFrame>
        <p:nvGraphicFramePr>
          <p:cNvPr id="4" name="Table 3"/>
          <p:cNvGraphicFramePr>
            <a:graphicFrameLocks noGrp="1"/>
          </p:cNvGraphicFramePr>
          <p:nvPr>
            <p:extLst>
              <p:ext uri="{D42A27DB-BD31-4B8C-83A1-F6EECF244321}">
                <p14:modId xmlns:p14="http://schemas.microsoft.com/office/powerpoint/2010/main" val="263649001"/>
              </p:ext>
            </p:extLst>
          </p:nvPr>
        </p:nvGraphicFramePr>
        <p:xfrm>
          <a:off x="5943600" y="1657350"/>
          <a:ext cx="6248400" cy="4069080"/>
        </p:xfrm>
        <a:graphic>
          <a:graphicData uri="http://schemas.openxmlformats.org/drawingml/2006/table">
            <a:tbl>
              <a:tblPr/>
              <a:tblGrid>
                <a:gridCol w="1249680"/>
                <a:gridCol w="1249680"/>
                <a:gridCol w="1249680"/>
                <a:gridCol w="2499360"/>
              </a:tblGrid>
              <a:tr h="393380">
                <a:tc>
                  <a:txBody>
                    <a:bodyPr/>
                    <a:lstStyle/>
                    <a:p>
                      <a:pPr algn="ctr"/>
                      <a:r>
                        <a:rPr lang="en-US">
                          <a:solidFill>
                            <a:srgbClr val="222222"/>
                          </a:solidFill>
                          <a:effectLst/>
                        </a:rPr>
                        <a:t>Character Set</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Length</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Check Digit</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Size, Module Width X, Print Ratio</a:t>
                      </a:r>
                    </a:p>
                  </a:txBody>
                  <a:tcPr marL="57150" marR="57150" marT="28575" marB="28575" anchor="ctr">
                    <a:lnL>
                      <a:noFill/>
                    </a:lnL>
                    <a:lnR>
                      <a:noFill/>
                    </a:lnR>
                    <a:lnT>
                      <a:noFill/>
                    </a:lnT>
                    <a:lnB>
                      <a:noFill/>
                    </a:lnB>
                    <a:solidFill>
                      <a:srgbClr val="F0F0F0"/>
                    </a:solidFill>
                  </a:tcPr>
                </a:tc>
              </a:tr>
              <a:tr h="0">
                <a:tc>
                  <a:txBody>
                    <a:bodyPr/>
                    <a:lstStyle/>
                    <a:p>
                      <a:pPr algn="ctr" fontAlgn="t"/>
                      <a:r>
                        <a:rPr lang="en-US">
                          <a:solidFill>
                            <a:srgbClr val="333333"/>
                          </a:solidFill>
                          <a:effectLst/>
                        </a:rPr>
                        <a:t>ASCII</a:t>
                      </a:r>
                    </a:p>
                  </a:txBody>
                  <a:tcPr marL="57150" marR="57150" marT="28575" marB="28575">
                    <a:lnL>
                      <a:noFill/>
                    </a:lnL>
                    <a:lnR>
                      <a:noFill/>
                    </a:lnR>
                    <a:lnT>
                      <a:noFill/>
                    </a:lnT>
                    <a:lnB>
                      <a:noFill/>
                    </a:lnB>
                    <a:solidFill>
                      <a:srgbClr val="FFFFFF"/>
                    </a:solidFill>
                  </a:tcPr>
                </a:tc>
                <a:tc>
                  <a:txBody>
                    <a:bodyPr/>
                    <a:lstStyle/>
                    <a:p>
                      <a:pPr algn="ctr" fontAlgn="t"/>
                      <a:r>
                        <a:rPr lang="en-US">
                          <a:solidFill>
                            <a:srgbClr val="333333"/>
                          </a:solidFill>
                          <a:effectLst/>
                        </a:rPr>
                        <a:t>1108 ASCII/ Bytes, 1850 alphanumerical, 2725 numeric characters</a:t>
                      </a:r>
                    </a:p>
                  </a:txBody>
                  <a:tcPr marL="57150" marR="57150" marT="28575" marB="28575">
                    <a:lnL>
                      <a:noFill/>
                    </a:lnL>
                    <a:lnR>
                      <a:noFill/>
                    </a:lnR>
                    <a:lnT>
                      <a:noFill/>
                    </a:lnT>
                    <a:lnB>
                      <a:noFill/>
                    </a:lnB>
                    <a:solidFill>
                      <a:srgbClr val="FFFFFF"/>
                    </a:solidFill>
                  </a:tcPr>
                </a:tc>
                <a:tc>
                  <a:txBody>
                    <a:bodyPr/>
                    <a:lstStyle/>
                    <a:p>
                      <a:pPr algn="ctr" fontAlgn="t"/>
                      <a:r>
                        <a:rPr lang="en-US">
                          <a:solidFill>
                            <a:srgbClr val="333333"/>
                          </a:solidFill>
                          <a:effectLst/>
                        </a:rPr>
                        <a:t>Error correction</a:t>
                      </a:r>
                    </a:p>
                  </a:txBody>
                  <a:tcPr marL="57150" marR="57150" marT="28575" marB="28575">
                    <a:lnL>
                      <a:noFill/>
                    </a:lnL>
                    <a:lnR>
                      <a:noFill/>
                    </a:lnR>
                    <a:lnT>
                      <a:noFill/>
                    </a:lnT>
                    <a:lnB>
                      <a:noFill/>
                    </a:lnB>
                    <a:solidFill>
                      <a:srgbClr val="FFFFFF"/>
                    </a:solidFill>
                  </a:tcPr>
                </a:tc>
                <a:tc>
                  <a:txBody>
                    <a:bodyPr/>
                    <a:lstStyle/>
                    <a:p>
                      <a:pPr fontAlgn="t"/>
                      <a:r>
                        <a:rPr lang="en-US">
                          <a:solidFill>
                            <a:srgbClr val="333333"/>
                          </a:solidFill>
                          <a:effectLst/>
                        </a:rPr>
                        <a:t>Please contact us for more details...</a:t>
                      </a:r>
                    </a:p>
                  </a:txBody>
                  <a:tcPr marL="57150" marR="57150" marT="28575" marB="28575">
                    <a:lnL>
                      <a:noFill/>
                    </a:lnL>
                    <a:lnR>
                      <a:noFill/>
                    </a:lnR>
                    <a:lnT>
                      <a:noFill/>
                    </a:lnT>
                    <a:lnB>
                      <a:noFill/>
                    </a:lnB>
                    <a:solidFill>
                      <a:srgbClr val="FFFFFF"/>
                    </a:solidFill>
                  </a:tcPr>
                </a:tc>
              </a:tr>
              <a:tr h="0">
                <a:tc>
                  <a:txBody>
                    <a:bodyPr/>
                    <a:lstStyle/>
                    <a:p>
                      <a:pPr algn="ctr"/>
                      <a:r>
                        <a:rPr lang="en-US">
                          <a:solidFill>
                            <a:srgbClr val="222222"/>
                          </a:solidFill>
                          <a:effectLst/>
                        </a:rPr>
                        <a:t>Applications</a:t>
                      </a:r>
                    </a:p>
                  </a:txBody>
                  <a:tcPr marL="57150" marR="57150" marT="28575" marB="28575" anchor="ctr">
                    <a:lnL>
                      <a:noFill/>
                    </a:lnL>
                    <a:lnR>
                      <a:noFill/>
                    </a:lnR>
                    <a:lnT>
                      <a:noFill/>
                    </a:lnT>
                    <a:lnB>
                      <a:noFill/>
                    </a:lnB>
                    <a:solidFill>
                      <a:srgbClr val="F0F0F0"/>
                    </a:solidFill>
                  </a:tcPr>
                </a:tc>
                <a:tc gridSpan="3">
                  <a:txBody>
                    <a:bodyPr/>
                    <a:lstStyle/>
                    <a:p>
                      <a:pPr fontAlgn="t"/>
                      <a:r>
                        <a:rPr lang="en-US">
                          <a:solidFill>
                            <a:srgbClr val="333333"/>
                          </a:solidFill>
                          <a:effectLst/>
                        </a:rPr>
                        <a:t>Used for encoding large amount of data characters; the US Department of Defense has recently (late 1996) declared PDF417 its "official 2-D symbology".</a:t>
                      </a:r>
                    </a:p>
                  </a:txBody>
                  <a:tcPr marL="57150" marR="57150" marT="28575" marB="28575">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r>
              <a:tr h="790575">
                <a:tc>
                  <a:txBody>
                    <a:bodyPr/>
                    <a:lstStyle/>
                    <a:p>
                      <a:pPr algn="ctr"/>
                      <a:r>
                        <a:rPr lang="en-US">
                          <a:solidFill>
                            <a:srgbClr val="222222"/>
                          </a:solidFill>
                          <a:effectLst/>
                        </a:rPr>
                        <a:t>Notes</a:t>
                      </a:r>
                    </a:p>
                  </a:txBody>
                  <a:tcPr marL="57150" marR="57150" marT="28575" marB="28575" anchor="ctr">
                    <a:lnL>
                      <a:noFill/>
                    </a:lnL>
                    <a:lnR>
                      <a:noFill/>
                    </a:lnR>
                    <a:lnT>
                      <a:noFill/>
                    </a:lnT>
                    <a:lnB>
                      <a:noFill/>
                    </a:lnB>
                    <a:solidFill>
                      <a:srgbClr val="F0F0F0"/>
                    </a:solidFill>
                  </a:tcPr>
                </a:tc>
                <a:tc gridSpan="3">
                  <a:txBody>
                    <a:bodyPr/>
                    <a:lstStyle/>
                    <a:p>
                      <a:pPr fontAlgn="t"/>
                      <a:r>
                        <a:rPr lang="en-US" dirty="0">
                          <a:solidFill>
                            <a:srgbClr val="333333"/>
                          </a:solidFill>
                          <a:effectLst/>
                        </a:rPr>
                        <a:t>2 dimensional barcode </a:t>
                      </a:r>
                      <a:r>
                        <a:rPr lang="en-US" dirty="0" err="1">
                          <a:solidFill>
                            <a:srgbClr val="333333"/>
                          </a:solidFill>
                          <a:effectLst/>
                        </a:rPr>
                        <a:t>symbology</a:t>
                      </a:r>
                      <a:r>
                        <a:rPr lang="en-US" dirty="0">
                          <a:solidFill>
                            <a:srgbClr val="333333"/>
                          </a:solidFill>
                          <a:effectLst/>
                        </a:rPr>
                        <a:t>; developed in 1989 by Symbol Technologies; Density: up to 900 characters per square inch.</a:t>
                      </a:r>
                    </a:p>
                  </a:txBody>
                  <a:tcPr marL="57150" marR="57150" marT="28575" marB="28575">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r>
            </a:tbl>
          </a:graphicData>
        </a:graphic>
      </p:graphicFrame>
      <p:pic>
        <p:nvPicPr>
          <p:cNvPr id="16386" name="Picture 2" descr="C:\Users\Asus\Desktop\PDF41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2445884"/>
            <a:ext cx="4743450" cy="95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6225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i="0" dirty="0"/>
              <a:t>PDF 417 </a:t>
            </a:r>
            <a:r>
              <a:rPr lang="en-US" b="1" i="0" dirty="0" smtClean="0"/>
              <a:t>Truncated</a:t>
            </a:r>
            <a:r>
              <a:rPr lang="en-US" b="1" i="0" dirty="0"/>
              <a:t/>
            </a:r>
            <a:br>
              <a:rPr lang="en-US" b="1" i="0" dirty="0"/>
            </a:br>
            <a:r>
              <a:rPr lang="en-US" b="1" i="0" dirty="0" smtClean="0"/>
              <a:t>2D BAR CODE?</a:t>
            </a:r>
            <a:r>
              <a:rPr lang="en-US" b="1" i="0" dirty="0"/>
              <a:t/>
            </a:r>
            <a:br>
              <a:rPr lang="en-US" b="1" i="0" dirty="0"/>
            </a:br>
            <a:r>
              <a:rPr lang="en-US" b="1" i="0" dirty="0"/>
              <a:t/>
            </a:r>
            <a:br>
              <a:rPr lang="en-US" b="1" i="0" dirty="0"/>
            </a:br>
            <a:endParaRPr lang="en-US" dirty="0"/>
          </a:p>
        </p:txBody>
      </p:sp>
      <p:sp>
        <p:nvSpPr>
          <p:cNvPr id="3" name="Subtitle 2"/>
          <p:cNvSpPr>
            <a:spLocks noGrp="1"/>
          </p:cNvSpPr>
          <p:nvPr>
            <p:ph type="subTitle" idx="1"/>
          </p:nvPr>
        </p:nvSpPr>
        <p:spPr/>
        <p:txBody>
          <a:bodyPr/>
          <a:lstStyle/>
          <a:p>
            <a:endParaRPr 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4941" r="24941"/>
          <a:stretch>
            <a:fillRect/>
          </a:stretch>
        </p:blipFill>
        <p:spPr/>
      </p:pic>
    </p:spTree>
    <p:extLst>
      <p:ext uri="{BB962C8B-B14F-4D97-AF65-F5344CB8AC3E}">
        <p14:creationId xmlns:p14="http://schemas.microsoft.com/office/powerpoint/2010/main" val="12685915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3D2E340-0663-474B-992C-9192B5C45E57}" type="slidenum">
              <a:rPr lang="en-US" noProof="0" smtClean="0"/>
              <a:t>26</a:t>
            </a:fld>
            <a:endParaRPr lang="en-US" noProof="0"/>
          </a:p>
        </p:txBody>
      </p:sp>
      <p:graphicFrame>
        <p:nvGraphicFramePr>
          <p:cNvPr id="4" name="Table 3"/>
          <p:cNvGraphicFramePr>
            <a:graphicFrameLocks noGrp="1"/>
          </p:cNvGraphicFramePr>
          <p:nvPr>
            <p:extLst>
              <p:ext uri="{D42A27DB-BD31-4B8C-83A1-F6EECF244321}">
                <p14:modId xmlns:p14="http://schemas.microsoft.com/office/powerpoint/2010/main" val="2382537564"/>
              </p:ext>
            </p:extLst>
          </p:nvPr>
        </p:nvGraphicFramePr>
        <p:xfrm>
          <a:off x="5943600" y="1503045"/>
          <a:ext cx="6248400" cy="3640455"/>
        </p:xfrm>
        <a:graphic>
          <a:graphicData uri="http://schemas.openxmlformats.org/drawingml/2006/table">
            <a:tbl>
              <a:tblPr/>
              <a:tblGrid>
                <a:gridCol w="1249680"/>
                <a:gridCol w="1249680"/>
                <a:gridCol w="1249680"/>
                <a:gridCol w="2499360"/>
              </a:tblGrid>
              <a:tr h="393380">
                <a:tc>
                  <a:txBody>
                    <a:bodyPr/>
                    <a:lstStyle/>
                    <a:p>
                      <a:pPr algn="ctr"/>
                      <a:r>
                        <a:rPr lang="en-US">
                          <a:solidFill>
                            <a:srgbClr val="222222"/>
                          </a:solidFill>
                          <a:effectLst/>
                        </a:rPr>
                        <a:t>Character Set</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Length</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Check Digit</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Size, Module Width X, Print Ratio</a:t>
                      </a:r>
                    </a:p>
                  </a:txBody>
                  <a:tcPr marL="57150" marR="57150" marT="28575" marB="28575" anchor="ctr">
                    <a:lnL>
                      <a:noFill/>
                    </a:lnL>
                    <a:lnR>
                      <a:noFill/>
                    </a:lnR>
                    <a:lnT>
                      <a:noFill/>
                    </a:lnT>
                    <a:lnB>
                      <a:noFill/>
                    </a:lnB>
                    <a:solidFill>
                      <a:srgbClr val="F0F0F0"/>
                    </a:solidFill>
                  </a:tcPr>
                </a:tc>
              </a:tr>
              <a:tr h="0">
                <a:tc>
                  <a:txBody>
                    <a:bodyPr/>
                    <a:lstStyle/>
                    <a:p>
                      <a:pPr algn="ctr" fontAlgn="t"/>
                      <a:r>
                        <a:rPr lang="en-US">
                          <a:solidFill>
                            <a:srgbClr val="333333"/>
                          </a:solidFill>
                          <a:effectLst/>
                        </a:rPr>
                        <a:t>ASCII</a:t>
                      </a:r>
                    </a:p>
                  </a:txBody>
                  <a:tcPr marL="57150" marR="57150" marT="28575" marB="28575">
                    <a:lnL>
                      <a:noFill/>
                    </a:lnL>
                    <a:lnR>
                      <a:noFill/>
                    </a:lnR>
                    <a:lnT>
                      <a:noFill/>
                    </a:lnT>
                    <a:lnB>
                      <a:noFill/>
                    </a:lnB>
                    <a:solidFill>
                      <a:srgbClr val="FFFFFF"/>
                    </a:solidFill>
                  </a:tcPr>
                </a:tc>
                <a:tc>
                  <a:txBody>
                    <a:bodyPr/>
                    <a:lstStyle/>
                    <a:p>
                      <a:pPr algn="ctr" fontAlgn="t"/>
                      <a:r>
                        <a:rPr lang="en-US">
                          <a:solidFill>
                            <a:srgbClr val="333333"/>
                          </a:solidFill>
                          <a:effectLst/>
                        </a:rPr>
                        <a:t>1108 ASCII/ Bytes, 1850 alphanumerical, 2725 numeric characters</a:t>
                      </a:r>
                    </a:p>
                  </a:txBody>
                  <a:tcPr marL="57150" marR="57150" marT="28575" marB="28575">
                    <a:lnL>
                      <a:noFill/>
                    </a:lnL>
                    <a:lnR>
                      <a:noFill/>
                    </a:lnR>
                    <a:lnT>
                      <a:noFill/>
                    </a:lnT>
                    <a:lnB>
                      <a:noFill/>
                    </a:lnB>
                    <a:solidFill>
                      <a:srgbClr val="FFFFFF"/>
                    </a:solidFill>
                  </a:tcPr>
                </a:tc>
                <a:tc>
                  <a:txBody>
                    <a:bodyPr/>
                    <a:lstStyle/>
                    <a:p>
                      <a:pPr algn="ctr" fontAlgn="t"/>
                      <a:r>
                        <a:rPr lang="en-US">
                          <a:solidFill>
                            <a:srgbClr val="333333"/>
                          </a:solidFill>
                          <a:effectLst/>
                        </a:rPr>
                        <a:t>Error correction</a:t>
                      </a:r>
                    </a:p>
                  </a:txBody>
                  <a:tcPr marL="57150" marR="57150" marT="28575" marB="28575">
                    <a:lnL>
                      <a:noFill/>
                    </a:lnL>
                    <a:lnR>
                      <a:noFill/>
                    </a:lnR>
                    <a:lnT>
                      <a:noFill/>
                    </a:lnT>
                    <a:lnB>
                      <a:noFill/>
                    </a:lnB>
                    <a:solidFill>
                      <a:srgbClr val="FFFFFF"/>
                    </a:solidFill>
                  </a:tcPr>
                </a:tc>
                <a:tc>
                  <a:txBody>
                    <a:bodyPr/>
                    <a:lstStyle/>
                    <a:p>
                      <a:pPr fontAlgn="t"/>
                      <a:r>
                        <a:rPr lang="en-US">
                          <a:solidFill>
                            <a:srgbClr val="333333"/>
                          </a:solidFill>
                          <a:effectLst/>
                        </a:rPr>
                        <a:t>Please contact us for more details...</a:t>
                      </a:r>
                    </a:p>
                  </a:txBody>
                  <a:tcPr marL="57150" marR="57150" marT="28575" marB="28575">
                    <a:lnL>
                      <a:noFill/>
                    </a:lnL>
                    <a:lnR>
                      <a:noFill/>
                    </a:lnR>
                    <a:lnT>
                      <a:noFill/>
                    </a:lnT>
                    <a:lnB>
                      <a:noFill/>
                    </a:lnB>
                    <a:solidFill>
                      <a:srgbClr val="FFFFFF"/>
                    </a:solidFill>
                  </a:tcPr>
                </a:tc>
              </a:tr>
              <a:tr h="0">
                <a:tc>
                  <a:txBody>
                    <a:bodyPr/>
                    <a:lstStyle/>
                    <a:p>
                      <a:pPr algn="ctr"/>
                      <a:r>
                        <a:rPr lang="en-US">
                          <a:solidFill>
                            <a:srgbClr val="222222"/>
                          </a:solidFill>
                          <a:effectLst/>
                        </a:rPr>
                        <a:t>Applications</a:t>
                      </a:r>
                    </a:p>
                  </a:txBody>
                  <a:tcPr marL="57150" marR="57150" marT="28575" marB="28575" anchor="ctr">
                    <a:lnL>
                      <a:noFill/>
                    </a:lnL>
                    <a:lnR>
                      <a:noFill/>
                    </a:lnR>
                    <a:lnT>
                      <a:noFill/>
                    </a:lnT>
                    <a:lnB>
                      <a:noFill/>
                    </a:lnB>
                    <a:solidFill>
                      <a:srgbClr val="F0F0F0"/>
                    </a:solidFill>
                  </a:tcPr>
                </a:tc>
                <a:tc gridSpan="3">
                  <a:txBody>
                    <a:bodyPr/>
                    <a:lstStyle/>
                    <a:p>
                      <a:pPr fontAlgn="t"/>
                      <a:r>
                        <a:rPr lang="en-US">
                          <a:solidFill>
                            <a:srgbClr val="333333"/>
                          </a:solidFill>
                          <a:effectLst/>
                        </a:rPr>
                        <a:t>Used for encoding large amount of data characters</a:t>
                      </a:r>
                    </a:p>
                  </a:txBody>
                  <a:tcPr marL="57150" marR="57150" marT="28575" marB="28575">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r>
              <a:tr h="725805">
                <a:tc>
                  <a:txBody>
                    <a:bodyPr/>
                    <a:lstStyle/>
                    <a:p>
                      <a:pPr algn="ctr"/>
                      <a:r>
                        <a:rPr lang="en-US">
                          <a:solidFill>
                            <a:srgbClr val="222222"/>
                          </a:solidFill>
                          <a:effectLst/>
                        </a:rPr>
                        <a:t>Character Set</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Length</a:t>
                      </a:r>
                    </a:p>
                  </a:txBody>
                  <a:tcPr marL="57150" marR="57150" marT="28575" marB="28575" anchor="ctr">
                    <a:lnL>
                      <a:noFill/>
                    </a:lnL>
                    <a:lnR>
                      <a:noFill/>
                    </a:lnR>
                    <a:lnT>
                      <a:noFill/>
                    </a:lnT>
                    <a:lnB>
                      <a:noFill/>
                    </a:lnB>
                    <a:solidFill>
                      <a:srgbClr val="FFFFFF"/>
                    </a:solidFill>
                  </a:tcPr>
                </a:tc>
                <a:tc>
                  <a:txBody>
                    <a:bodyPr/>
                    <a:lstStyle/>
                    <a:p>
                      <a:pPr algn="ctr"/>
                      <a:r>
                        <a:rPr lang="en-US">
                          <a:solidFill>
                            <a:srgbClr val="222222"/>
                          </a:solidFill>
                          <a:effectLst/>
                        </a:rPr>
                        <a:t>Check Digit</a:t>
                      </a:r>
                    </a:p>
                  </a:txBody>
                  <a:tcPr marL="57150" marR="57150" marT="28575" marB="28575" anchor="ctr"/>
                </a:tc>
                <a:tc>
                  <a:txBody>
                    <a:bodyPr/>
                    <a:lstStyle/>
                    <a:p>
                      <a:pPr algn="ctr"/>
                      <a:r>
                        <a:rPr lang="en-US" dirty="0">
                          <a:solidFill>
                            <a:srgbClr val="222222"/>
                          </a:solidFill>
                          <a:effectLst/>
                        </a:rPr>
                        <a:t>Size, Module Width X, Print Ratio</a:t>
                      </a:r>
                    </a:p>
                  </a:txBody>
                  <a:tcPr marL="57150" marR="57150" marT="28575" marB="28575" anchor="ctr"/>
                </a:tc>
              </a:tr>
            </a:tbl>
          </a:graphicData>
        </a:graphic>
      </p:graphicFrame>
      <p:pic>
        <p:nvPicPr>
          <p:cNvPr id="17410" name="Picture 2" descr="C:\Users\Asus\Desktop\PDF417Truncat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4" y="2486025"/>
            <a:ext cx="4188759"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8466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i="0" dirty="0">
                <a:hlinkClick r:id="rId2" tooltip="Read more about QR-Code"/>
              </a:rPr>
              <a:t>QR Code®</a:t>
            </a:r>
            <a:r>
              <a:rPr lang="en-US" b="1" i="0" dirty="0"/>
              <a:t/>
            </a:r>
            <a:br>
              <a:rPr lang="en-US" b="1" i="0" dirty="0"/>
            </a:br>
            <a:r>
              <a:rPr lang="en-US" b="1" i="0" dirty="0" smtClean="0"/>
              <a:t>2D BAR CODES</a:t>
            </a:r>
            <a:r>
              <a:rPr lang="en-US" b="1" i="0" dirty="0"/>
              <a:t/>
            </a:r>
            <a:br>
              <a:rPr lang="en-US" b="1" i="0" dirty="0"/>
            </a:br>
            <a:r>
              <a:rPr lang="en-US" b="1" i="0" dirty="0"/>
              <a:t/>
            </a:r>
            <a:br>
              <a:rPr lang="en-US" b="1" i="0" dirty="0"/>
            </a:br>
            <a:endParaRPr lang="en-US" dirty="0"/>
          </a:p>
        </p:txBody>
      </p:sp>
      <p:sp>
        <p:nvSpPr>
          <p:cNvPr id="3" name="Subtitle 2"/>
          <p:cNvSpPr>
            <a:spLocks noGrp="1"/>
          </p:cNvSpPr>
          <p:nvPr>
            <p:ph type="subTitle" idx="1"/>
          </p:nvPr>
        </p:nvSpPr>
        <p:spPr/>
        <p:txBody>
          <a:bodyPr/>
          <a:lstStyle/>
          <a:p>
            <a:endParaRPr lang="en-US" dirty="0"/>
          </a:p>
        </p:txBody>
      </p:sp>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4941" r="24941"/>
          <a:stretch>
            <a:fillRect/>
          </a:stretch>
        </p:blipFill>
        <p:spPr/>
      </p:pic>
    </p:spTree>
    <p:extLst>
      <p:ext uri="{BB962C8B-B14F-4D97-AF65-F5344CB8AC3E}">
        <p14:creationId xmlns:p14="http://schemas.microsoft.com/office/powerpoint/2010/main" val="19824044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3D2E340-0663-474B-992C-9192B5C45E57}" type="slidenum">
              <a:rPr lang="en-US" noProof="0" smtClean="0"/>
              <a:t>28</a:t>
            </a:fld>
            <a:endParaRPr lang="en-US" noProof="0"/>
          </a:p>
        </p:txBody>
      </p:sp>
      <p:graphicFrame>
        <p:nvGraphicFramePr>
          <p:cNvPr id="4" name="Table 3"/>
          <p:cNvGraphicFramePr>
            <a:graphicFrameLocks noGrp="1"/>
          </p:cNvGraphicFramePr>
          <p:nvPr>
            <p:extLst>
              <p:ext uri="{D42A27DB-BD31-4B8C-83A1-F6EECF244321}">
                <p14:modId xmlns:p14="http://schemas.microsoft.com/office/powerpoint/2010/main" val="3160928069"/>
              </p:ext>
            </p:extLst>
          </p:nvPr>
        </p:nvGraphicFramePr>
        <p:xfrm>
          <a:off x="5943600" y="1503045"/>
          <a:ext cx="6248400" cy="3520440"/>
        </p:xfrm>
        <a:graphic>
          <a:graphicData uri="http://schemas.openxmlformats.org/drawingml/2006/table">
            <a:tbl>
              <a:tblPr/>
              <a:tblGrid>
                <a:gridCol w="1249680"/>
                <a:gridCol w="1249680"/>
                <a:gridCol w="1249680"/>
                <a:gridCol w="2499360"/>
              </a:tblGrid>
              <a:tr h="393380">
                <a:tc>
                  <a:txBody>
                    <a:bodyPr/>
                    <a:lstStyle/>
                    <a:p>
                      <a:pPr algn="ctr"/>
                      <a:r>
                        <a:rPr lang="en-US">
                          <a:solidFill>
                            <a:srgbClr val="222222"/>
                          </a:solidFill>
                          <a:effectLst/>
                        </a:rPr>
                        <a:t>Character Set</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Length</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Check Digit</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Size, Module Width X, Print Ratio</a:t>
                      </a:r>
                    </a:p>
                  </a:txBody>
                  <a:tcPr marL="57150" marR="57150" marT="28575" marB="28575" anchor="ctr">
                    <a:lnL>
                      <a:noFill/>
                    </a:lnL>
                    <a:lnR>
                      <a:noFill/>
                    </a:lnR>
                    <a:lnT>
                      <a:noFill/>
                    </a:lnT>
                    <a:lnB>
                      <a:noFill/>
                    </a:lnB>
                    <a:solidFill>
                      <a:srgbClr val="F0F0F0"/>
                    </a:solidFill>
                  </a:tcPr>
                </a:tc>
              </a:tr>
              <a:tr h="0">
                <a:tc>
                  <a:txBody>
                    <a:bodyPr/>
                    <a:lstStyle/>
                    <a:p>
                      <a:pPr algn="ctr" fontAlgn="t"/>
                      <a:r>
                        <a:rPr lang="en-US">
                          <a:solidFill>
                            <a:srgbClr val="333333"/>
                          </a:solidFill>
                          <a:effectLst/>
                        </a:rPr>
                        <a:t>ASCII</a:t>
                      </a:r>
                    </a:p>
                  </a:txBody>
                  <a:tcPr marL="57150" marR="57150" marT="28575" marB="28575">
                    <a:lnL>
                      <a:noFill/>
                    </a:lnL>
                    <a:lnR>
                      <a:noFill/>
                    </a:lnR>
                    <a:lnT>
                      <a:noFill/>
                    </a:lnT>
                    <a:lnB>
                      <a:noFill/>
                    </a:lnB>
                    <a:solidFill>
                      <a:srgbClr val="FFFFFF"/>
                    </a:solidFill>
                  </a:tcPr>
                </a:tc>
                <a:tc>
                  <a:txBody>
                    <a:bodyPr/>
                    <a:lstStyle/>
                    <a:p>
                      <a:pPr algn="ctr" fontAlgn="t"/>
                      <a:r>
                        <a:rPr lang="en-US">
                          <a:solidFill>
                            <a:srgbClr val="333333"/>
                          </a:solidFill>
                          <a:effectLst/>
                        </a:rPr>
                        <a:t>4296 alpha, 7089 numeric characters</a:t>
                      </a:r>
                    </a:p>
                  </a:txBody>
                  <a:tcPr marL="57150" marR="57150" marT="28575" marB="28575">
                    <a:lnL>
                      <a:noFill/>
                    </a:lnL>
                    <a:lnR>
                      <a:noFill/>
                    </a:lnR>
                    <a:lnT>
                      <a:noFill/>
                    </a:lnT>
                    <a:lnB>
                      <a:noFill/>
                    </a:lnB>
                    <a:solidFill>
                      <a:srgbClr val="FFFFFF"/>
                    </a:solidFill>
                  </a:tcPr>
                </a:tc>
                <a:tc>
                  <a:txBody>
                    <a:bodyPr/>
                    <a:lstStyle/>
                    <a:p>
                      <a:pPr algn="ctr" fontAlgn="t"/>
                      <a:r>
                        <a:rPr lang="en-US">
                          <a:solidFill>
                            <a:srgbClr val="333333"/>
                          </a:solidFill>
                          <a:effectLst/>
                        </a:rPr>
                        <a:t>Error correction</a:t>
                      </a:r>
                    </a:p>
                  </a:txBody>
                  <a:tcPr marL="57150" marR="57150" marT="28575" marB="28575">
                    <a:lnL>
                      <a:noFill/>
                    </a:lnL>
                    <a:lnR>
                      <a:noFill/>
                    </a:lnR>
                    <a:lnT>
                      <a:noFill/>
                    </a:lnT>
                    <a:lnB>
                      <a:noFill/>
                    </a:lnB>
                    <a:solidFill>
                      <a:srgbClr val="FFFFFF"/>
                    </a:solidFill>
                  </a:tcPr>
                </a:tc>
                <a:tc>
                  <a:txBody>
                    <a:bodyPr/>
                    <a:lstStyle/>
                    <a:p>
                      <a:pPr fontAlgn="t"/>
                      <a:r>
                        <a:rPr lang="en-US">
                          <a:solidFill>
                            <a:srgbClr val="333333"/>
                          </a:solidFill>
                          <a:effectLst/>
                        </a:rPr>
                        <a:t>Please contact us for more details...</a:t>
                      </a:r>
                    </a:p>
                  </a:txBody>
                  <a:tcPr marL="57150" marR="57150" marT="28575" marB="28575">
                    <a:lnL>
                      <a:noFill/>
                    </a:lnL>
                    <a:lnR>
                      <a:noFill/>
                    </a:lnR>
                    <a:lnT>
                      <a:noFill/>
                    </a:lnT>
                    <a:lnB>
                      <a:noFill/>
                    </a:lnB>
                    <a:solidFill>
                      <a:srgbClr val="FFFFFF"/>
                    </a:solidFill>
                  </a:tcPr>
                </a:tc>
              </a:tr>
              <a:tr h="0">
                <a:tc>
                  <a:txBody>
                    <a:bodyPr/>
                    <a:lstStyle/>
                    <a:p>
                      <a:pPr algn="ctr"/>
                      <a:r>
                        <a:rPr lang="en-US">
                          <a:solidFill>
                            <a:srgbClr val="222222"/>
                          </a:solidFill>
                          <a:effectLst/>
                        </a:rPr>
                        <a:t>Applications</a:t>
                      </a:r>
                    </a:p>
                  </a:txBody>
                  <a:tcPr marL="57150" marR="57150" marT="28575" marB="28575" anchor="ctr">
                    <a:lnL>
                      <a:noFill/>
                    </a:lnL>
                    <a:lnR>
                      <a:noFill/>
                    </a:lnR>
                    <a:lnT>
                      <a:noFill/>
                    </a:lnT>
                    <a:lnB>
                      <a:noFill/>
                    </a:lnB>
                    <a:solidFill>
                      <a:srgbClr val="F0F0F0"/>
                    </a:solidFill>
                  </a:tcPr>
                </a:tc>
                <a:tc gridSpan="3">
                  <a:txBody>
                    <a:bodyPr/>
                    <a:lstStyle/>
                    <a:p>
                      <a:pPr fontAlgn="t"/>
                      <a:r>
                        <a:rPr lang="en-US">
                          <a:solidFill>
                            <a:srgbClr val="333333"/>
                          </a:solidFill>
                          <a:effectLst/>
                        </a:rPr>
                        <a:t>Used for mobile applications and encoding large amount of data characters; developed 1994 by </a:t>
                      </a:r>
                      <a:r>
                        <a:rPr lang="en-US" u="none" strike="noStrike">
                          <a:solidFill>
                            <a:srgbClr val="3434B4"/>
                          </a:solidFill>
                          <a:effectLst/>
                          <a:hlinkClick r:id="rId2" tooltip="DENSO"/>
                        </a:rPr>
                        <a:t>DENSO</a:t>
                      </a:r>
                      <a:r>
                        <a:rPr lang="en-US">
                          <a:solidFill>
                            <a:srgbClr val="333333"/>
                          </a:solidFill>
                          <a:effectLst/>
                        </a:rPr>
                        <a:t>.</a:t>
                      </a:r>
                    </a:p>
                  </a:txBody>
                  <a:tcPr marL="57150" marR="57150" marT="28575" marB="28575">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r>
              <a:tr h="725805">
                <a:tc>
                  <a:txBody>
                    <a:bodyPr/>
                    <a:lstStyle/>
                    <a:p>
                      <a:pPr algn="ctr"/>
                      <a:r>
                        <a:rPr lang="en-US">
                          <a:solidFill>
                            <a:srgbClr val="222222"/>
                          </a:solidFill>
                          <a:effectLst/>
                        </a:rPr>
                        <a:t>Notes</a:t>
                      </a:r>
                    </a:p>
                  </a:txBody>
                  <a:tcPr marL="57150" marR="57150" marT="28575" marB="28575" anchor="ctr">
                    <a:lnL>
                      <a:noFill/>
                    </a:lnL>
                    <a:lnR>
                      <a:noFill/>
                    </a:lnR>
                    <a:lnT>
                      <a:noFill/>
                    </a:lnT>
                    <a:lnB>
                      <a:noFill/>
                    </a:lnB>
                    <a:solidFill>
                      <a:srgbClr val="F0F0F0"/>
                    </a:solidFill>
                  </a:tcPr>
                </a:tc>
                <a:tc gridSpan="3">
                  <a:txBody>
                    <a:bodyPr/>
                    <a:lstStyle/>
                    <a:p>
                      <a:pPr fontAlgn="t"/>
                      <a:r>
                        <a:rPr lang="en-US" dirty="0">
                          <a:solidFill>
                            <a:srgbClr val="333333"/>
                          </a:solidFill>
                          <a:effectLst/>
                        </a:rPr>
                        <a:t>ISO/IEC 18004:2015; supports also Kana, binary, and Kanji characters; please find more information on our </a:t>
                      </a:r>
                      <a:r>
                        <a:rPr lang="en-US" u="none" strike="noStrike" dirty="0">
                          <a:solidFill>
                            <a:srgbClr val="3434B4"/>
                          </a:solidFill>
                          <a:effectLst/>
                          <a:hlinkClick r:id="rId3" tooltip="QR Code"/>
                        </a:rPr>
                        <a:t>QR Code</a:t>
                      </a:r>
                      <a:r>
                        <a:rPr lang="en-US" dirty="0">
                          <a:solidFill>
                            <a:srgbClr val="333333"/>
                          </a:solidFill>
                          <a:effectLst/>
                        </a:rPr>
                        <a:t> page.</a:t>
                      </a:r>
                    </a:p>
                  </a:txBody>
                  <a:tcPr marL="57150" marR="57150" marT="28575" marB="28575">
                    <a:lnL>
                      <a:noFill/>
                    </a:lnL>
                    <a:lnR>
                      <a:noFill/>
                    </a:lnR>
                    <a:lnT>
                      <a:noFill/>
                    </a:lnT>
                    <a:lnB>
                      <a:noFill/>
                    </a:lnB>
                    <a:solidFill>
                      <a:srgbClr val="FFFFFF"/>
                    </a:solidFill>
                  </a:tcPr>
                </a:tc>
                <a:tc hMerge="1">
                  <a:txBody>
                    <a:bodyPr/>
                    <a:lstStyle/>
                    <a:p>
                      <a:endParaRPr lang="en-US"/>
                    </a:p>
                  </a:txBody>
                  <a:tcPr>
                    <a:lnL>
                      <a:noFill/>
                    </a:lnL>
                  </a:tcPr>
                </a:tc>
                <a:tc hMerge="1">
                  <a:txBody>
                    <a:bodyPr/>
                    <a:lstStyle/>
                    <a:p>
                      <a:endParaRPr lang="en-US" dirty="0"/>
                    </a:p>
                  </a:txBody>
                  <a:tcPr/>
                </a:tc>
              </a:tr>
            </a:tbl>
          </a:graphicData>
        </a:graphic>
      </p:graphicFrame>
      <p:pic>
        <p:nvPicPr>
          <p:cNvPr id="18434" name="Picture 2" descr="C:\Users\Asus\Desktop\QR-COD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 y="2085975"/>
            <a:ext cx="493776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0067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i="0" dirty="0"/>
              <a:t>Micro QR </a:t>
            </a:r>
            <a:r>
              <a:rPr lang="en-US" b="1" i="0" dirty="0" smtClean="0"/>
              <a:t>Code</a:t>
            </a:r>
            <a:r>
              <a:rPr lang="en-US" b="1" i="0" dirty="0"/>
              <a:t/>
            </a:r>
            <a:br>
              <a:rPr lang="en-US" b="1" i="0" dirty="0"/>
            </a:br>
            <a:r>
              <a:rPr lang="en-US" b="1" i="0" dirty="0" smtClean="0"/>
              <a:t>2D BAR CODES</a:t>
            </a:r>
            <a:r>
              <a:rPr lang="en-US" b="1" i="0" dirty="0"/>
              <a:t/>
            </a:r>
            <a:br>
              <a:rPr lang="en-US" b="1" i="0" dirty="0"/>
            </a:br>
            <a:r>
              <a:rPr lang="en-US" b="1" i="0" dirty="0"/>
              <a:t/>
            </a:r>
            <a:br>
              <a:rPr lang="en-US" b="1" i="0" dirty="0"/>
            </a:br>
            <a:endParaRPr lang="en-US" dirty="0"/>
          </a:p>
        </p:txBody>
      </p:sp>
      <p:sp>
        <p:nvSpPr>
          <p:cNvPr id="3" name="Subtitle 2"/>
          <p:cNvSpPr>
            <a:spLocks noGrp="1"/>
          </p:cNvSpPr>
          <p:nvPr>
            <p:ph type="subTitle" idx="1"/>
          </p:nvPr>
        </p:nvSpPr>
        <p:spPr/>
        <p:txBody>
          <a:bodyPr/>
          <a:lstStyle/>
          <a:p>
            <a:endParaRPr 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4941" r="24941"/>
          <a:stretch>
            <a:fillRect/>
          </a:stretch>
        </p:blipFill>
        <p:spPr/>
      </p:pic>
    </p:spTree>
    <p:extLst>
      <p:ext uri="{BB962C8B-B14F-4D97-AF65-F5344CB8AC3E}">
        <p14:creationId xmlns:p14="http://schemas.microsoft.com/office/powerpoint/2010/main" val="826563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GTIN NUMBER</a:t>
            </a:r>
            <a:endParaRPr lang="en-US" dirty="0"/>
          </a:p>
        </p:txBody>
      </p:sp>
      <p:sp>
        <p:nvSpPr>
          <p:cNvPr id="3" name="Subtitle 2"/>
          <p:cNvSpPr>
            <a:spLocks noGrp="1"/>
          </p:cNvSpPr>
          <p:nvPr>
            <p:ph type="subTitle" idx="1"/>
          </p:nvPr>
        </p:nvSpPr>
        <p:spPr/>
        <p:txBody>
          <a:bodyPr/>
          <a:lstStyle/>
          <a:p>
            <a:endParaRPr lang="en-US" i="0" dirty="0"/>
          </a:p>
          <a:p>
            <a:r>
              <a:rPr lang="en-US" i="0" dirty="0"/>
              <a:t>Global Trade Item Numbers, also known as UPC/EAN numbers are used by companies to uniquely identify all of their trade items. Trade items include any product that is priced, ordered or invoiced by a company.</a:t>
            </a:r>
          </a:p>
          <a:p>
            <a:endParaRPr lang="en-US" dirty="0"/>
          </a:p>
        </p:txBody>
      </p:sp>
    </p:spTree>
    <p:extLst>
      <p:ext uri="{BB962C8B-B14F-4D97-AF65-F5344CB8AC3E}">
        <p14:creationId xmlns:p14="http://schemas.microsoft.com/office/powerpoint/2010/main" val="9032508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3D2E340-0663-474B-992C-9192B5C45E57}" type="slidenum">
              <a:rPr lang="en-US" noProof="0" smtClean="0"/>
              <a:t>30</a:t>
            </a:fld>
            <a:endParaRPr lang="en-US" noProof="0"/>
          </a:p>
        </p:txBody>
      </p:sp>
      <p:graphicFrame>
        <p:nvGraphicFramePr>
          <p:cNvPr id="4" name="Table 3"/>
          <p:cNvGraphicFramePr>
            <a:graphicFrameLocks noGrp="1"/>
          </p:cNvGraphicFramePr>
          <p:nvPr>
            <p:extLst>
              <p:ext uri="{D42A27DB-BD31-4B8C-83A1-F6EECF244321}">
                <p14:modId xmlns:p14="http://schemas.microsoft.com/office/powerpoint/2010/main" val="3156694804"/>
              </p:ext>
            </p:extLst>
          </p:nvPr>
        </p:nvGraphicFramePr>
        <p:xfrm>
          <a:off x="5943600" y="1503045"/>
          <a:ext cx="6248400" cy="4069080"/>
        </p:xfrm>
        <a:graphic>
          <a:graphicData uri="http://schemas.openxmlformats.org/drawingml/2006/table">
            <a:tbl>
              <a:tblPr/>
              <a:tblGrid>
                <a:gridCol w="1249680"/>
                <a:gridCol w="1249680"/>
                <a:gridCol w="1249680"/>
                <a:gridCol w="2499360"/>
              </a:tblGrid>
              <a:tr h="393380">
                <a:tc>
                  <a:txBody>
                    <a:bodyPr/>
                    <a:lstStyle/>
                    <a:p>
                      <a:pPr algn="ctr"/>
                      <a:r>
                        <a:rPr lang="en-US">
                          <a:solidFill>
                            <a:srgbClr val="222222"/>
                          </a:solidFill>
                          <a:effectLst/>
                        </a:rPr>
                        <a:t>Character Set</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Length</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Check Digit</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Size, Module Width X, Print Ratio</a:t>
                      </a:r>
                    </a:p>
                  </a:txBody>
                  <a:tcPr marL="57150" marR="57150" marT="28575" marB="28575" anchor="ctr">
                    <a:lnL>
                      <a:noFill/>
                    </a:lnL>
                    <a:lnR>
                      <a:noFill/>
                    </a:lnR>
                    <a:lnT>
                      <a:noFill/>
                    </a:lnT>
                    <a:lnB>
                      <a:noFill/>
                    </a:lnB>
                    <a:solidFill>
                      <a:srgbClr val="F0F0F0"/>
                    </a:solidFill>
                  </a:tcPr>
                </a:tc>
              </a:tr>
              <a:tr h="0">
                <a:tc>
                  <a:txBody>
                    <a:bodyPr/>
                    <a:lstStyle/>
                    <a:p>
                      <a:pPr algn="ctr" fontAlgn="t"/>
                      <a:r>
                        <a:rPr lang="en-US">
                          <a:solidFill>
                            <a:srgbClr val="333333"/>
                          </a:solidFill>
                          <a:effectLst/>
                        </a:rPr>
                        <a:t>ASCII</a:t>
                      </a:r>
                    </a:p>
                  </a:txBody>
                  <a:tcPr marL="57150" marR="57150" marT="28575" marB="28575">
                    <a:lnL>
                      <a:noFill/>
                    </a:lnL>
                    <a:lnR>
                      <a:noFill/>
                    </a:lnR>
                    <a:lnT>
                      <a:noFill/>
                    </a:lnT>
                    <a:lnB>
                      <a:noFill/>
                    </a:lnB>
                    <a:solidFill>
                      <a:srgbClr val="FFFFFF"/>
                    </a:solidFill>
                  </a:tcPr>
                </a:tc>
                <a:tc>
                  <a:txBody>
                    <a:bodyPr/>
                    <a:lstStyle/>
                    <a:p>
                      <a:pPr algn="ctr" fontAlgn="t"/>
                      <a:r>
                        <a:rPr lang="en-US">
                          <a:solidFill>
                            <a:srgbClr val="333333"/>
                          </a:solidFill>
                          <a:effectLst/>
                        </a:rPr>
                        <a:t>21 alpha, 35 numeric, 15 byte or 9 Kanji characters</a:t>
                      </a:r>
                    </a:p>
                  </a:txBody>
                  <a:tcPr marL="57150" marR="57150" marT="28575" marB="28575">
                    <a:lnL>
                      <a:noFill/>
                    </a:lnL>
                    <a:lnR>
                      <a:noFill/>
                    </a:lnR>
                    <a:lnT>
                      <a:noFill/>
                    </a:lnT>
                    <a:lnB>
                      <a:noFill/>
                    </a:lnB>
                    <a:solidFill>
                      <a:srgbClr val="FFFFFF"/>
                    </a:solidFill>
                  </a:tcPr>
                </a:tc>
                <a:tc>
                  <a:txBody>
                    <a:bodyPr/>
                    <a:lstStyle/>
                    <a:p>
                      <a:pPr algn="ctr" fontAlgn="t"/>
                      <a:r>
                        <a:rPr lang="en-US">
                          <a:solidFill>
                            <a:srgbClr val="333333"/>
                          </a:solidFill>
                          <a:effectLst/>
                        </a:rPr>
                        <a:t>Error correction</a:t>
                      </a:r>
                    </a:p>
                  </a:txBody>
                  <a:tcPr marL="57150" marR="57150" marT="28575" marB="28575">
                    <a:lnL>
                      <a:noFill/>
                    </a:lnL>
                    <a:lnR>
                      <a:noFill/>
                    </a:lnR>
                    <a:lnT>
                      <a:noFill/>
                    </a:lnT>
                    <a:lnB>
                      <a:noFill/>
                    </a:lnB>
                    <a:solidFill>
                      <a:srgbClr val="FFFFFF"/>
                    </a:solidFill>
                  </a:tcPr>
                </a:tc>
                <a:tc>
                  <a:txBody>
                    <a:bodyPr/>
                    <a:lstStyle/>
                    <a:p>
                      <a:pPr fontAlgn="t"/>
                      <a:r>
                        <a:rPr lang="en-US">
                          <a:solidFill>
                            <a:srgbClr val="333333"/>
                          </a:solidFill>
                          <a:effectLst/>
                        </a:rPr>
                        <a:t>4 different symbol sizes (M1-M4)</a:t>
                      </a:r>
                      <a:br>
                        <a:rPr lang="en-US">
                          <a:solidFill>
                            <a:srgbClr val="333333"/>
                          </a:solidFill>
                          <a:effectLst/>
                        </a:rPr>
                      </a:br>
                      <a:r>
                        <a:rPr lang="en-US">
                          <a:solidFill>
                            <a:srgbClr val="333333"/>
                          </a:solidFill>
                          <a:effectLst/>
                        </a:rPr>
                        <a:t>Please contact us for more details...</a:t>
                      </a:r>
                    </a:p>
                  </a:txBody>
                  <a:tcPr marL="57150" marR="57150" marT="28575" marB="28575">
                    <a:lnL>
                      <a:noFill/>
                    </a:lnL>
                    <a:lnR>
                      <a:noFill/>
                    </a:lnR>
                    <a:lnT>
                      <a:noFill/>
                    </a:lnT>
                    <a:lnB>
                      <a:noFill/>
                    </a:lnB>
                    <a:solidFill>
                      <a:srgbClr val="FFFFFF"/>
                    </a:solidFill>
                  </a:tcPr>
                </a:tc>
              </a:tr>
              <a:tr h="0">
                <a:tc>
                  <a:txBody>
                    <a:bodyPr/>
                    <a:lstStyle/>
                    <a:p>
                      <a:pPr algn="ctr"/>
                      <a:r>
                        <a:rPr lang="en-US">
                          <a:solidFill>
                            <a:srgbClr val="222222"/>
                          </a:solidFill>
                          <a:effectLst/>
                        </a:rPr>
                        <a:t>Applications</a:t>
                      </a:r>
                    </a:p>
                  </a:txBody>
                  <a:tcPr marL="57150" marR="57150" marT="28575" marB="28575" anchor="ctr">
                    <a:lnL>
                      <a:noFill/>
                    </a:lnL>
                    <a:lnR>
                      <a:noFill/>
                    </a:lnR>
                    <a:lnT>
                      <a:noFill/>
                    </a:lnT>
                    <a:lnB>
                      <a:noFill/>
                    </a:lnB>
                    <a:solidFill>
                      <a:srgbClr val="F0F0F0"/>
                    </a:solidFill>
                  </a:tcPr>
                </a:tc>
                <a:tc gridSpan="3">
                  <a:txBody>
                    <a:bodyPr/>
                    <a:lstStyle/>
                    <a:p>
                      <a:pPr fontAlgn="t"/>
                      <a:r>
                        <a:rPr lang="en-US">
                          <a:solidFill>
                            <a:srgbClr val="333333"/>
                          </a:solidFill>
                          <a:effectLst/>
                        </a:rPr>
                        <a:t>The Micro QR-Code was developed for fast readability by DENSO.</a:t>
                      </a:r>
                    </a:p>
                  </a:txBody>
                  <a:tcPr marL="57150" marR="57150" marT="28575" marB="28575">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r>
              <a:tr h="725805">
                <a:tc>
                  <a:txBody>
                    <a:bodyPr/>
                    <a:lstStyle/>
                    <a:p>
                      <a:pPr algn="ctr"/>
                      <a:r>
                        <a:rPr lang="en-US">
                          <a:solidFill>
                            <a:srgbClr val="222222"/>
                          </a:solidFill>
                          <a:effectLst/>
                        </a:rPr>
                        <a:t>Notes</a:t>
                      </a:r>
                    </a:p>
                  </a:txBody>
                  <a:tcPr marL="57150" marR="57150" marT="28575" marB="28575" anchor="ctr">
                    <a:lnL>
                      <a:noFill/>
                    </a:lnL>
                    <a:lnR>
                      <a:noFill/>
                    </a:lnR>
                    <a:lnT>
                      <a:noFill/>
                    </a:lnT>
                    <a:lnB>
                      <a:noFill/>
                    </a:lnB>
                    <a:solidFill>
                      <a:srgbClr val="F0F0F0"/>
                    </a:solidFill>
                  </a:tcPr>
                </a:tc>
                <a:tc gridSpan="3">
                  <a:txBody>
                    <a:bodyPr/>
                    <a:lstStyle/>
                    <a:p>
                      <a:pPr fontAlgn="t"/>
                      <a:r>
                        <a:rPr lang="en-US" dirty="0">
                          <a:solidFill>
                            <a:srgbClr val="333333"/>
                          </a:solidFill>
                          <a:effectLst/>
                        </a:rPr>
                        <a:t>Small variant of QR-Code with a reduced number of overhead modules and a restricted range of sizes. The maximum amount of data is 21 alphanumeric, 35 numeric, 15 byte or 9 Kanji characters, in conjunction with the lowest error correction level.</a:t>
                      </a:r>
                    </a:p>
                  </a:txBody>
                  <a:tcPr marL="57150" marR="57150" marT="28575" marB="28575">
                    <a:lnL>
                      <a:noFill/>
                    </a:lnL>
                    <a:lnR>
                      <a:noFill/>
                    </a:lnR>
                    <a:lnT>
                      <a:noFill/>
                    </a:lnT>
                    <a:lnB>
                      <a:noFill/>
                    </a:lnB>
                    <a:solidFill>
                      <a:srgbClr val="FFFFFF"/>
                    </a:solidFill>
                  </a:tcPr>
                </a:tc>
                <a:tc hMerge="1">
                  <a:txBody>
                    <a:bodyPr/>
                    <a:lstStyle/>
                    <a:p>
                      <a:endParaRPr lang="en-US"/>
                    </a:p>
                  </a:txBody>
                  <a:tcPr>
                    <a:lnL>
                      <a:noFill/>
                    </a:lnL>
                  </a:tcPr>
                </a:tc>
                <a:tc hMerge="1">
                  <a:txBody>
                    <a:bodyPr/>
                    <a:lstStyle/>
                    <a:p>
                      <a:endParaRPr lang="en-US"/>
                    </a:p>
                  </a:txBody>
                  <a:tcPr/>
                </a:tc>
              </a:tr>
            </a:tbl>
          </a:graphicData>
        </a:graphic>
      </p:graphicFrame>
      <p:pic>
        <p:nvPicPr>
          <p:cNvPr id="19458" name="Picture 2" descr="C:\Users\Asus\Desktop\Micro-QR-Cod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812130"/>
            <a:ext cx="4886325" cy="2035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9321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i="0" dirty="0"/>
              <a:t>Swiss QR </a:t>
            </a:r>
            <a:r>
              <a:rPr lang="en-US" b="1" i="0" dirty="0" smtClean="0"/>
              <a:t>Code</a:t>
            </a:r>
            <a:r>
              <a:rPr lang="en-US" b="1" i="0" dirty="0"/>
              <a:t/>
            </a:r>
            <a:br>
              <a:rPr lang="en-US" b="1" i="0" dirty="0"/>
            </a:br>
            <a:r>
              <a:rPr lang="en-US" b="1" i="0" dirty="0" smtClean="0"/>
              <a:t>2D BAR CODES</a:t>
            </a:r>
            <a:r>
              <a:rPr lang="en-US" b="1" i="0" dirty="0"/>
              <a:t/>
            </a:r>
            <a:br>
              <a:rPr lang="en-US" b="1" i="0" dirty="0"/>
            </a:br>
            <a:r>
              <a:rPr lang="en-US" b="1" i="0" dirty="0"/>
              <a:t/>
            </a:r>
            <a:br>
              <a:rPr lang="en-US" b="1" i="0" dirty="0"/>
            </a:br>
            <a:endParaRPr lang="en-US" dirty="0"/>
          </a:p>
        </p:txBody>
      </p:sp>
      <p:sp>
        <p:nvSpPr>
          <p:cNvPr id="3" name="Subtitle 2"/>
          <p:cNvSpPr>
            <a:spLocks noGrp="1"/>
          </p:cNvSpPr>
          <p:nvPr>
            <p:ph type="subTitle" idx="1"/>
          </p:nvPr>
        </p:nvSpPr>
        <p:spPr/>
        <p:txBody>
          <a:bodyPr/>
          <a:lstStyle/>
          <a:p>
            <a:endParaRPr 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4941" r="24941"/>
          <a:stretch>
            <a:fillRect/>
          </a:stretch>
        </p:blipFill>
        <p:spPr/>
      </p:pic>
    </p:spTree>
    <p:extLst>
      <p:ext uri="{BB962C8B-B14F-4D97-AF65-F5344CB8AC3E}">
        <p14:creationId xmlns:p14="http://schemas.microsoft.com/office/powerpoint/2010/main" val="17553555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3D2E340-0663-474B-992C-9192B5C45E57}" type="slidenum">
              <a:rPr lang="en-US" noProof="0" smtClean="0"/>
              <a:t>32</a:t>
            </a:fld>
            <a:endParaRPr lang="en-US" noProof="0"/>
          </a:p>
        </p:txBody>
      </p:sp>
      <p:graphicFrame>
        <p:nvGraphicFramePr>
          <p:cNvPr id="4" name="Table 3"/>
          <p:cNvGraphicFramePr>
            <a:graphicFrameLocks noGrp="1"/>
          </p:cNvGraphicFramePr>
          <p:nvPr>
            <p:extLst>
              <p:ext uri="{D42A27DB-BD31-4B8C-83A1-F6EECF244321}">
                <p14:modId xmlns:p14="http://schemas.microsoft.com/office/powerpoint/2010/main" val="1412785681"/>
              </p:ext>
            </p:extLst>
          </p:nvPr>
        </p:nvGraphicFramePr>
        <p:xfrm>
          <a:off x="5943600" y="1303020"/>
          <a:ext cx="6248400" cy="4617720"/>
        </p:xfrm>
        <a:graphic>
          <a:graphicData uri="http://schemas.openxmlformats.org/drawingml/2006/table">
            <a:tbl>
              <a:tblPr/>
              <a:tblGrid>
                <a:gridCol w="1249680"/>
                <a:gridCol w="1249680"/>
                <a:gridCol w="1249680"/>
                <a:gridCol w="2499360"/>
              </a:tblGrid>
              <a:tr h="393380">
                <a:tc>
                  <a:txBody>
                    <a:bodyPr/>
                    <a:lstStyle/>
                    <a:p>
                      <a:pPr algn="ctr"/>
                      <a:r>
                        <a:rPr lang="en-US">
                          <a:solidFill>
                            <a:srgbClr val="222222"/>
                          </a:solidFill>
                          <a:effectLst/>
                        </a:rPr>
                        <a:t>Character Set</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Length</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Check Digit</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Size, Module Width X, Print Ratio</a:t>
                      </a:r>
                    </a:p>
                  </a:txBody>
                  <a:tcPr marL="57150" marR="57150" marT="28575" marB="28575" anchor="ctr">
                    <a:lnL>
                      <a:noFill/>
                    </a:lnL>
                    <a:lnR>
                      <a:noFill/>
                    </a:lnR>
                    <a:lnT>
                      <a:noFill/>
                    </a:lnT>
                    <a:lnB>
                      <a:noFill/>
                    </a:lnB>
                    <a:solidFill>
                      <a:srgbClr val="F0F0F0"/>
                    </a:solidFill>
                  </a:tcPr>
                </a:tc>
              </a:tr>
              <a:tr h="0">
                <a:tc>
                  <a:txBody>
                    <a:bodyPr/>
                    <a:lstStyle/>
                    <a:p>
                      <a:pPr algn="ctr" fontAlgn="t"/>
                      <a:r>
                        <a:rPr lang="en-US">
                          <a:solidFill>
                            <a:srgbClr val="333333"/>
                          </a:solidFill>
                          <a:effectLst/>
                        </a:rPr>
                        <a:t>Latin Character Set</a:t>
                      </a:r>
                      <a:br>
                        <a:rPr lang="en-US">
                          <a:solidFill>
                            <a:srgbClr val="333333"/>
                          </a:solidFill>
                          <a:effectLst/>
                        </a:rPr>
                      </a:br>
                      <a:r>
                        <a:rPr lang="en-US">
                          <a:solidFill>
                            <a:srgbClr val="333333"/>
                          </a:solidFill>
                          <a:effectLst/>
                        </a:rPr>
                        <a:t>(Latin-1/alphanumerical)</a:t>
                      </a:r>
                    </a:p>
                  </a:txBody>
                  <a:tcPr marL="57150" marR="57150" marT="28575" marB="28575">
                    <a:lnL>
                      <a:noFill/>
                    </a:lnL>
                    <a:lnR>
                      <a:noFill/>
                    </a:lnR>
                    <a:lnT>
                      <a:noFill/>
                    </a:lnT>
                    <a:lnB>
                      <a:noFill/>
                    </a:lnB>
                    <a:solidFill>
                      <a:srgbClr val="FFFFFF"/>
                    </a:solidFill>
                  </a:tcPr>
                </a:tc>
                <a:tc>
                  <a:txBody>
                    <a:bodyPr/>
                    <a:lstStyle/>
                    <a:p>
                      <a:pPr algn="ctr" fontAlgn="t"/>
                      <a:r>
                        <a:rPr lang="en-US">
                          <a:solidFill>
                            <a:srgbClr val="333333"/>
                          </a:solidFill>
                          <a:effectLst/>
                        </a:rPr>
                        <a:t>up to 997 characters</a:t>
                      </a:r>
                      <a:br>
                        <a:rPr lang="en-US">
                          <a:solidFill>
                            <a:srgbClr val="333333"/>
                          </a:solidFill>
                          <a:effectLst/>
                        </a:rPr>
                      </a:br>
                      <a:r>
                        <a:rPr lang="en-US">
                          <a:solidFill>
                            <a:srgbClr val="333333"/>
                          </a:solidFill>
                          <a:effectLst/>
                        </a:rPr>
                        <a:t>(incl. separators)</a:t>
                      </a:r>
                    </a:p>
                  </a:txBody>
                  <a:tcPr marL="57150" marR="57150" marT="28575" marB="28575">
                    <a:lnL>
                      <a:noFill/>
                    </a:lnL>
                    <a:lnR>
                      <a:noFill/>
                    </a:lnR>
                    <a:lnT>
                      <a:noFill/>
                    </a:lnT>
                    <a:lnB>
                      <a:noFill/>
                    </a:lnB>
                    <a:solidFill>
                      <a:srgbClr val="FFFFFF"/>
                    </a:solidFill>
                  </a:tcPr>
                </a:tc>
                <a:tc>
                  <a:txBody>
                    <a:bodyPr/>
                    <a:lstStyle/>
                    <a:p>
                      <a:pPr algn="ctr" fontAlgn="t"/>
                      <a:r>
                        <a:rPr lang="en-US">
                          <a:solidFill>
                            <a:srgbClr val="333333"/>
                          </a:solidFill>
                          <a:effectLst/>
                        </a:rPr>
                        <a:t>Error correction</a:t>
                      </a:r>
                    </a:p>
                  </a:txBody>
                  <a:tcPr marL="57150" marR="57150" marT="28575" marB="28575">
                    <a:lnL>
                      <a:noFill/>
                    </a:lnL>
                    <a:lnR>
                      <a:noFill/>
                    </a:lnR>
                    <a:lnT>
                      <a:noFill/>
                    </a:lnT>
                    <a:lnB>
                      <a:noFill/>
                    </a:lnB>
                    <a:solidFill>
                      <a:srgbClr val="FFFFFF"/>
                    </a:solidFill>
                  </a:tcPr>
                </a:tc>
                <a:tc>
                  <a:txBody>
                    <a:bodyPr/>
                    <a:lstStyle/>
                    <a:p>
                      <a:pPr fontAlgn="t"/>
                      <a:r>
                        <a:rPr lang="en-US">
                          <a:solidFill>
                            <a:srgbClr val="333333"/>
                          </a:solidFill>
                          <a:effectLst/>
                        </a:rPr>
                        <a:t>Maximum symbol size: Version 25 (117x117)</a:t>
                      </a:r>
                      <a:br>
                        <a:rPr lang="en-US">
                          <a:solidFill>
                            <a:srgbClr val="333333"/>
                          </a:solidFill>
                          <a:effectLst/>
                        </a:rPr>
                      </a:br>
                      <a:r>
                        <a:rPr lang="en-US">
                          <a:solidFill>
                            <a:srgbClr val="333333"/>
                          </a:solidFill>
                          <a:effectLst/>
                        </a:rPr>
                        <a:t>Minimum module width: 0.4 mm</a:t>
                      </a:r>
                    </a:p>
                  </a:txBody>
                  <a:tcPr marL="57150" marR="57150" marT="28575" marB="28575">
                    <a:lnL>
                      <a:noFill/>
                    </a:lnL>
                    <a:lnR>
                      <a:noFill/>
                    </a:lnR>
                    <a:lnT>
                      <a:noFill/>
                    </a:lnT>
                    <a:lnB>
                      <a:noFill/>
                    </a:lnB>
                    <a:solidFill>
                      <a:srgbClr val="FFFFFF"/>
                    </a:solidFill>
                  </a:tcPr>
                </a:tc>
              </a:tr>
              <a:tr h="0">
                <a:tc>
                  <a:txBody>
                    <a:bodyPr/>
                    <a:lstStyle/>
                    <a:p>
                      <a:pPr algn="ctr"/>
                      <a:r>
                        <a:rPr lang="en-US">
                          <a:solidFill>
                            <a:srgbClr val="222222"/>
                          </a:solidFill>
                          <a:effectLst/>
                        </a:rPr>
                        <a:t>Applications</a:t>
                      </a:r>
                    </a:p>
                  </a:txBody>
                  <a:tcPr marL="57150" marR="57150" marT="28575" marB="28575" anchor="ctr">
                    <a:lnL>
                      <a:noFill/>
                    </a:lnL>
                    <a:lnR>
                      <a:noFill/>
                    </a:lnR>
                    <a:lnT>
                      <a:noFill/>
                    </a:lnT>
                    <a:lnB>
                      <a:noFill/>
                    </a:lnB>
                    <a:solidFill>
                      <a:srgbClr val="F0F0F0"/>
                    </a:solidFill>
                  </a:tcPr>
                </a:tc>
                <a:tc gridSpan="3">
                  <a:txBody>
                    <a:bodyPr/>
                    <a:lstStyle/>
                    <a:p>
                      <a:pPr fontAlgn="t"/>
                      <a:r>
                        <a:rPr lang="en-US">
                          <a:solidFill>
                            <a:srgbClr val="333333"/>
                          </a:solidFill>
                          <a:effectLst/>
                        </a:rPr>
                        <a:t>Used for Swiss banking and payment services.</a:t>
                      </a:r>
                    </a:p>
                  </a:txBody>
                  <a:tcPr marL="57150" marR="57150" marT="28575" marB="28575">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r>
              <a:tr h="725805">
                <a:tc>
                  <a:txBody>
                    <a:bodyPr/>
                    <a:lstStyle/>
                    <a:p>
                      <a:pPr algn="ctr"/>
                      <a:r>
                        <a:rPr lang="en-US">
                          <a:solidFill>
                            <a:srgbClr val="222222"/>
                          </a:solidFill>
                          <a:effectLst/>
                        </a:rPr>
                        <a:t>Notes</a:t>
                      </a:r>
                    </a:p>
                  </a:txBody>
                  <a:tcPr marL="57150" marR="57150" marT="28575" marB="28575" anchor="ctr">
                    <a:lnL>
                      <a:noFill/>
                    </a:lnL>
                    <a:lnR>
                      <a:noFill/>
                    </a:lnR>
                    <a:lnT>
                      <a:noFill/>
                    </a:lnT>
                    <a:lnB>
                      <a:noFill/>
                    </a:lnB>
                    <a:solidFill>
                      <a:srgbClr val="F0F0F0"/>
                    </a:solidFill>
                  </a:tcPr>
                </a:tc>
                <a:tc gridSpan="3">
                  <a:txBody>
                    <a:bodyPr/>
                    <a:lstStyle/>
                    <a:p>
                      <a:pPr fontAlgn="t"/>
                      <a:r>
                        <a:rPr lang="en-US" dirty="0">
                          <a:solidFill>
                            <a:srgbClr val="333333"/>
                          </a:solidFill>
                          <a:effectLst/>
                        </a:rPr>
                        <a:t>QR code based; Swiss QR Code version 1.0 and version 2.0. Identification symbol: Swiss cross in the middle of the QR code (size: 7x7 mm). The Swiss QR Code contains all relevant payment information for digital payment or further processing of a QR invoice.</a:t>
                      </a:r>
                    </a:p>
                  </a:txBody>
                  <a:tcPr marL="57150" marR="57150" marT="28575" marB="28575">
                    <a:lnL>
                      <a:noFill/>
                    </a:lnL>
                    <a:lnR>
                      <a:noFill/>
                    </a:lnR>
                    <a:lnT>
                      <a:noFill/>
                    </a:lnT>
                    <a:lnB>
                      <a:noFill/>
                    </a:lnB>
                    <a:solidFill>
                      <a:srgbClr val="FFFFFF"/>
                    </a:solidFill>
                  </a:tcPr>
                </a:tc>
                <a:tc hMerge="1">
                  <a:txBody>
                    <a:bodyPr/>
                    <a:lstStyle/>
                    <a:p>
                      <a:endParaRPr lang="en-US"/>
                    </a:p>
                  </a:txBody>
                  <a:tcPr>
                    <a:lnL>
                      <a:noFill/>
                    </a:lnL>
                  </a:tcPr>
                </a:tc>
                <a:tc hMerge="1">
                  <a:txBody>
                    <a:bodyPr/>
                    <a:lstStyle/>
                    <a:p>
                      <a:endParaRPr lang="en-US"/>
                    </a:p>
                  </a:txBody>
                  <a:tcPr/>
                </a:tc>
              </a:tr>
            </a:tbl>
          </a:graphicData>
        </a:graphic>
      </p:graphicFrame>
      <p:pic>
        <p:nvPicPr>
          <p:cNvPr id="20482" name="Picture 2" descr="C:\Users\Asus\Desktop\swissQ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388" y="1800227"/>
            <a:ext cx="2557462" cy="2557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6700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i="0" dirty="0" err="1"/>
              <a:t>Codablock</a:t>
            </a:r>
            <a:r>
              <a:rPr lang="en-US" b="1" i="0" dirty="0"/>
              <a:t> </a:t>
            </a:r>
            <a:r>
              <a:rPr lang="en-US" b="1" i="0" dirty="0" smtClean="0"/>
              <a:t>F</a:t>
            </a:r>
            <a:r>
              <a:rPr lang="en-US" b="1" i="0" dirty="0"/>
              <a:t/>
            </a:r>
            <a:br>
              <a:rPr lang="en-US" b="1" i="0" dirty="0"/>
            </a:br>
            <a:r>
              <a:rPr lang="en-US" b="1" i="0" dirty="0" smtClean="0"/>
              <a:t>2D BAR CODES</a:t>
            </a:r>
            <a:r>
              <a:rPr lang="en-US" b="1" i="0" dirty="0"/>
              <a:t/>
            </a:r>
            <a:br>
              <a:rPr lang="en-US" b="1" i="0" dirty="0"/>
            </a:br>
            <a:r>
              <a:rPr lang="en-US" b="1" i="0" dirty="0"/>
              <a:t/>
            </a:r>
            <a:br>
              <a:rPr lang="en-US" b="1" i="0" dirty="0"/>
            </a:br>
            <a:endParaRPr lang="en-US" dirty="0"/>
          </a:p>
        </p:txBody>
      </p:sp>
      <p:sp>
        <p:nvSpPr>
          <p:cNvPr id="3" name="Subtitle 2"/>
          <p:cNvSpPr>
            <a:spLocks noGrp="1"/>
          </p:cNvSpPr>
          <p:nvPr>
            <p:ph type="subTitle" idx="1"/>
          </p:nvPr>
        </p:nvSpPr>
        <p:spPr/>
        <p:txBody>
          <a:bodyPr/>
          <a:lstStyle/>
          <a:p>
            <a:endParaRPr 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4941" r="24941"/>
          <a:stretch>
            <a:fillRect/>
          </a:stretch>
        </p:blipFill>
        <p:spPr/>
      </p:pic>
    </p:spTree>
    <p:extLst>
      <p:ext uri="{BB962C8B-B14F-4D97-AF65-F5344CB8AC3E}">
        <p14:creationId xmlns:p14="http://schemas.microsoft.com/office/powerpoint/2010/main" val="38407143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3D2E340-0663-474B-992C-9192B5C45E57}" type="slidenum">
              <a:rPr lang="en-US" noProof="0" smtClean="0"/>
              <a:t>34</a:t>
            </a:fld>
            <a:endParaRPr lang="en-US" noProof="0"/>
          </a:p>
        </p:txBody>
      </p:sp>
      <p:graphicFrame>
        <p:nvGraphicFramePr>
          <p:cNvPr id="4" name="Table 3"/>
          <p:cNvGraphicFramePr>
            <a:graphicFrameLocks noGrp="1"/>
          </p:cNvGraphicFramePr>
          <p:nvPr>
            <p:extLst>
              <p:ext uri="{D42A27DB-BD31-4B8C-83A1-F6EECF244321}">
                <p14:modId xmlns:p14="http://schemas.microsoft.com/office/powerpoint/2010/main" val="3238995176"/>
              </p:ext>
            </p:extLst>
          </p:nvPr>
        </p:nvGraphicFramePr>
        <p:xfrm>
          <a:off x="5600700" y="0"/>
          <a:ext cx="6248400" cy="6821512"/>
        </p:xfrm>
        <a:graphic>
          <a:graphicData uri="http://schemas.openxmlformats.org/drawingml/2006/table">
            <a:tbl>
              <a:tblPr/>
              <a:tblGrid>
                <a:gridCol w="1249680"/>
                <a:gridCol w="1249680"/>
                <a:gridCol w="1249680"/>
                <a:gridCol w="2499360"/>
              </a:tblGrid>
              <a:tr h="273992">
                <a:tc>
                  <a:txBody>
                    <a:bodyPr/>
                    <a:lstStyle/>
                    <a:p>
                      <a:pPr algn="ctr"/>
                      <a:r>
                        <a:rPr lang="en-US" dirty="0">
                          <a:solidFill>
                            <a:srgbClr val="222222"/>
                          </a:solidFill>
                          <a:effectLst/>
                        </a:rPr>
                        <a:t>Character Set</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Length</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Check Digit</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Size, Module Width X, Print Ratio</a:t>
                      </a:r>
                    </a:p>
                  </a:txBody>
                  <a:tcPr marL="57150" marR="57150" marT="28575" marB="28575" anchor="ctr">
                    <a:lnL>
                      <a:noFill/>
                    </a:lnL>
                    <a:lnR>
                      <a:noFill/>
                    </a:lnR>
                    <a:lnT>
                      <a:noFill/>
                    </a:lnT>
                    <a:lnB>
                      <a:noFill/>
                    </a:lnB>
                    <a:solidFill>
                      <a:srgbClr val="F0F0F0"/>
                    </a:solidFill>
                  </a:tcPr>
                </a:tc>
              </a:tr>
              <a:tr h="2455518">
                <a:tc>
                  <a:txBody>
                    <a:bodyPr/>
                    <a:lstStyle/>
                    <a:p>
                      <a:pPr algn="ctr" fontAlgn="t"/>
                      <a:r>
                        <a:rPr lang="en-US">
                          <a:solidFill>
                            <a:srgbClr val="333333"/>
                          </a:solidFill>
                          <a:effectLst/>
                        </a:rPr>
                        <a:t>ASCII (0-127) + Extended ASCII</a:t>
                      </a:r>
                    </a:p>
                  </a:txBody>
                  <a:tcPr marL="57150" marR="57150" marT="28575" marB="28575">
                    <a:lnL>
                      <a:noFill/>
                    </a:lnL>
                    <a:lnR>
                      <a:noFill/>
                    </a:lnR>
                    <a:lnT>
                      <a:noFill/>
                    </a:lnT>
                    <a:lnB>
                      <a:noFill/>
                    </a:lnB>
                    <a:solidFill>
                      <a:srgbClr val="FFFFFF"/>
                    </a:solidFill>
                  </a:tcPr>
                </a:tc>
                <a:tc>
                  <a:txBody>
                    <a:bodyPr/>
                    <a:lstStyle/>
                    <a:p>
                      <a:pPr algn="ctr" fontAlgn="t"/>
                      <a:r>
                        <a:rPr lang="en-US">
                          <a:solidFill>
                            <a:srgbClr val="333333"/>
                          </a:solidFill>
                          <a:effectLst/>
                        </a:rPr>
                        <a:t>up to 2725 ASCII or 5450 numeric characters</a:t>
                      </a:r>
                    </a:p>
                  </a:txBody>
                  <a:tcPr marL="57150" marR="57150" marT="28575" marB="28575">
                    <a:lnL>
                      <a:noFill/>
                    </a:lnL>
                    <a:lnR>
                      <a:noFill/>
                    </a:lnR>
                    <a:lnT>
                      <a:noFill/>
                    </a:lnT>
                    <a:lnB>
                      <a:noFill/>
                    </a:lnB>
                    <a:solidFill>
                      <a:srgbClr val="FFFFFF"/>
                    </a:solidFill>
                  </a:tcPr>
                </a:tc>
                <a:tc>
                  <a:txBody>
                    <a:bodyPr/>
                    <a:lstStyle/>
                    <a:p>
                      <a:pPr algn="ctr" fontAlgn="t"/>
                      <a:r>
                        <a:rPr lang="en-US">
                          <a:solidFill>
                            <a:srgbClr val="333333"/>
                          </a:solidFill>
                          <a:effectLst/>
                        </a:rPr>
                        <a:t>Error recognition</a:t>
                      </a:r>
                    </a:p>
                  </a:txBody>
                  <a:tcPr marL="57150" marR="57150" marT="28575" marB="28575">
                    <a:lnL>
                      <a:noFill/>
                    </a:lnL>
                    <a:lnR>
                      <a:noFill/>
                    </a:lnR>
                    <a:lnT>
                      <a:noFill/>
                    </a:lnT>
                    <a:lnB>
                      <a:noFill/>
                    </a:lnB>
                    <a:solidFill>
                      <a:srgbClr val="FFFFFF"/>
                    </a:solidFill>
                  </a:tcPr>
                </a:tc>
                <a:tc>
                  <a:txBody>
                    <a:bodyPr/>
                    <a:lstStyle/>
                    <a:p>
                      <a:pPr fontAlgn="t"/>
                      <a:r>
                        <a:rPr lang="en-US">
                          <a:solidFill>
                            <a:srgbClr val="333333"/>
                          </a:solidFill>
                          <a:effectLst/>
                        </a:rPr>
                        <a:t>2-44 rows; 4-62 cols; module width X&gt;=0.19mm; row height Y&gt;=8X or Y&gt;=(0.55 * columns)+3; row separator &gt;= X; quiet zone&gt;=10X; bar/space width tolerance Tb = +-(0.4X-0.013mm)</a:t>
                      </a:r>
                    </a:p>
                  </a:txBody>
                  <a:tcPr marL="57150" marR="57150" marT="28575" marB="28575">
                    <a:lnL>
                      <a:noFill/>
                    </a:lnL>
                    <a:lnR>
                      <a:noFill/>
                    </a:lnR>
                    <a:lnT>
                      <a:noFill/>
                    </a:lnT>
                    <a:lnB>
                      <a:noFill/>
                    </a:lnB>
                    <a:solidFill>
                      <a:srgbClr val="FFFFFF"/>
                    </a:solidFill>
                  </a:tcPr>
                </a:tc>
              </a:tr>
              <a:tr h="1655530">
                <a:tc>
                  <a:txBody>
                    <a:bodyPr/>
                    <a:lstStyle/>
                    <a:p>
                      <a:pPr algn="ctr"/>
                      <a:r>
                        <a:rPr lang="en-US">
                          <a:solidFill>
                            <a:srgbClr val="222222"/>
                          </a:solidFill>
                          <a:effectLst/>
                        </a:rPr>
                        <a:t>Applications</a:t>
                      </a:r>
                    </a:p>
                  </a:txBody>
                  <a:tcPr marL="57150" marR="57150" marT="28575" marB="28575" anchor="ctr">
                    <a:lnL>
                      <a:noFill/>
                    </a:lnL>
                    <a:lnR>
                      <a:noFill/>
                    </a:lnR>
                    <a:lnT>
                      <a:noFill/>
                    </a:lnT>
                    <a:lnB>
                      <a:noFill/>
                    </a:lnB>
                    <a:solidFill>
                      <a:srgbClr val="F0F0F0"/>
                    </a:solidFill>
                  </a:tcPr>
                </a:tc>
                <a:tc gridSpan="3">
                  <a:txBody>
                    <a:bodyPr/>
                    <a:lstStyle/>
                    <a:p>
                      <a:pPr fontAlgn="t"/>
                      <a:r>
                        <a:rPr lang="en-US">
                          <a:solidFill>
                            <a:srgbClr val="333333"/>
                          </a:solidFill>
                          <a:effectLst/>
                        </a:rPr>
                        <a:t>Health Industry Barcode (HIBC), used for small labels and secure data. Codablock F is a 2D bar code developed by ELMICRON, as an extension of Code 128. Within its capacities, it is possible to cut a given Code 128 into several pieces and to arrange them in a multi-row symbol.</a:t>
                      </a:r>
                    </a:p>
                  </a:txBody>
                  <a:tcPr marL="57150" marR="57150" marT="28575" marB="28575">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r>
              <a:tr h="1986622">
                <a:tc>
                  <a:txBody>
                    <a:bodyPr/>
                    <a:lstStyle/>
                    <a:p>
                      <a:pPr algn="ctr"/>
                      <a:r>
                        <a:rPr lang="en-US">
                          <a:solidFill>
                            <a:srgbClr val="222222"/>
                          </a:solidFill>
                          <a:effectLst/>
                        </a:rPr>
                        <a:t>Notes</a:t>
                      </a:r>
                    </a:p>
                  </a:txBody>
                  <a:tcPr marL="57150" marR="57150" marT="28575" marB="28575" anchor="ctr">
                    <a:lnL>
                      <a:noFill/>
                    </a:lnL>
                    <a:lnR>
                      <a:noFill/>
                    </a:lnR>
                    <a:lnT>
                      <a:noFill/>
                    </a:lnT>
                    <a:lnB>
                      <a:noFill/>
                    </a:lnB>
                    <a:solidFill>
                      <a:srgbClr val="F0F0F0"/>
                    </a:solidFill>
                  </a:tcPr>
                </a:tc>
                <a:tc gridSpan="3">
                  <a:txBody>
                    <a:bodyPr/>
                    <a:lstStyle/>
                    <a:p>
                      <a:pPr fontAlgn="t"/>
                      <a:r>
                        <a:rPr lang="en-US" dirty="0">
                          <a:solidFill>
                            <a:srgbClr val="333333"/>
                          </a:solidFill>
                          <a:effectLst/>
                        </a:rPr>
                        <a:t>Multi-row </a:t>
                      </a:r>
                      <a:r>
                        <a:rPr lang="en-US" dirty="0" err="1">
                          <a:solidFill>
                            <a:srgbClr val="333333"/>
                          </a:solidFill>
                          <a:effectLst/>
                        </a:rPr>
                        <a:t>symbology</a:t>
                      </a:r>
                      <a:r>
                        <a:rPr lang="en-US" dirty="0">
                          <a:solidFill>
                            <a:srgbClr val="333333"/>
                          </a:solidFill>
                          <a:effectLst/>
                        </a:rPr>
                        <a:t> conform to Uniform </a:t>
                      </a:r>
                      <a:r>
                        <a:rPr lang="en-US" dirty="0" err="1">
                          <a:solidFill>
                            <a:srgbClr val="333333"/>
                          </a:solidFill>
                          <a:effectLst/>
                        </a:rPr>
                        <a:t>Symbology</a:t>
                      </a:r>
                      <a:r>
                        <a:rPr lang="en-US" dirty="0">
                          <a:solidFill>
                            <a:srgbClr val="333333"/>
                          </a:solidFill>
                          <a:effectLst/>
                        </a:rPr>
                        <a:t> Specification; symbol characters identical to Code 128; begins with Code 128 Start A; </a:t>
                      </a:r>
                      <a:r>
                        <a:rPr lang="en-US" dirty="0" smtClean="0">
                          <a:solidFill>
                            <a:srgbClr val="333333"/>
                          </a:solidFill>
                          <a:effectLst/>
                        </a:rPr>
                        <a:t>supports all 128 ASCII Characters and numeric compaction (also values 128-255); EAN/UCC application identifier; </a:t>
                      </a:r>
                      <a:endParaRPr lang="en-US" dirty="0">
                        <a:solidFill>
                          <a:srgbClr val="333333"/>
                        </a:solidFill>
                        <a:effectLst/>
                      </a:endParaRPr>
                    </a:p>
                  </a:txBody>
                  <a:tcPr marL="57150" marR="57150" marT="28575" marB="28575">
                    <a:lnL>
                      <a:noFill/>
                    </a:lnL>
                    <a:lnR>
                      <a:noFill/>
                    </a:lnR>
                    <a:lnT>
                      <a:noFill/>
                    </a:lnT>
                    <a:lnB>
                      <a:noFill/>
                    </a:lnB>
                    <a:solidFill>
                      <a:srgbClr val="FFFFFF"/>
                    </a:solidFill>
                  </a:tcPr>
                </a:tc>
                <a:tc hMerge="1">
                  <a:txBody>
                    <a:bodyPr/>
                    <a:lstStyle/>
                    <a:p>
                      <a:endParaRPr lang="en-US"/>
                    </a:p>
                  </a:txBody>
                  <a:tcPr>
                    <a:lnL>
                      <a:noFill/>
                    </a:lnL>
                  </a:tcPr>
                </a:tc>
                <a:tc hMerge="1">
                  <a:txBody>
                    <a:bodyPr/>
                    <a:lstStyle/>
                    <a:p>
                      <a:endParaRPr lang="en-US"/>
                    </a:p>
                  </a:txBody>
                  <a:tcPr/>
                </a:tc>
              </a:tr>
            </a:tbl>
          </a:graphicData>
        </a:graphic>
      </p:graphicFrame>
      <p:pic>
        <p:nvPicPr>
          <p:cNvPr id="20482" name="Picture 2" descr="C:\Users\Asus\Desktop\swissQ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388" y="1800227"/>
            <a:ext cx="2557462" cy="2557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3694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i="0" dirty="0"/>
              <a:t>Aztec </a:t>
            </a:r>
            <a:r>
              <a:rPr lang="en-US" b="1" i="0" dirty="0" smtClean="0"/>
              <a:t>Code</a:t>
            </a:r>
            <a:r>
              <a:rPr lang="en-US" b="1" i="0" dirty="0"/>
              <a:t/>
            </a:r>
            <a:br>
              <a:rPr lang="en-US" b="1" i="0" dirty="0"/>
            </a:br>
            <a:r>
              <a:rPr lang="en-US" b="1" i="0" dirty="0" smtClean="0"/>
              <a:t>2D BAR CODES</a:t>
            </a:r>
            <a:r>
              <a:rPr lang="en-US" b="1" i="0" dirty="0"/>
              <a:t/>
            </a:r>
            <a:br>
              <a:rPr lang="en-US" b="1" i="0" dirty="0"/>
            </a:br>
            <a:r>
              <a:rPr lang="en-US" b="1" i="0" dirty="0"/>
              <a:t/>
            </a:r>
            <a:br>
              <a:rPr lang="en-US" b="1" i="0" dirty="0"/>
            </a:br>
            <a:endParaRPr lang="en-US" dirty="0"/>
          </a:p>
        </p:txBody>
      </p:sp>
      <p:sp>
        <p:nvSpPr>
          <p:cNvPr id="3" name="Subtitle 2"/>
          <p:cNvSpPr>
            <a:spLocks noGrp="1"/>
          </p:cNvSpPr>
          <p:nvPr>
            <p:ph type="subTitle" idx="1"/>
          </p:nvPr>
        </p:nvSpPr>
        <p:spPr/>
        <p:txBody>
          <a:bodyPr/>
          <a:lstStyle/>
          <a:p>
            <a:endParaRPr 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4941" r="24941"/>
          <a:stretch>
            <a:fillRect/>
          </a:stretch>
        </p:blipFill>
        <p:spPr/>
      </p:pic>
    </p:spTree>
    <p:extLst>
      <p:ext uri="{BB962C8B-B14F-4D97-AF65-F5344CB8AC3E}">
        <p14:creationId xmlns:p14="http://schemas.microsoft.com/office/powerpoint/2010/main" val="2088387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3D2E340-0663-474B-992C-9192B5C45E57}" type="slidenum">
              <a:rPr lang="en-US" noProof="0" smtClean="0"/>
              <a:t>36</a:t>
            </a:fld>
            <a:endParaRPr lang="en-US" noProof="0"/>
          </a:p>
        </p:txBody>
      </p:sp>
      <p:graphicFrame>
        <p:nvGraphicFramePr>
          <p:cNvPr id="4" name="Table 3"/>
          <p:cNvGraphicFramePr>
            <a:graphicFrameLocks noGrp="1"/>
          </p:cNvGraphicFramePr>
          <p:nvPr>
            <p:extLst>
              <p:ext uri="{D42A27DB-BD31-4B8C-83A1-F6EECF244321}">
                <p14:modId xmlns:p14="http://schemas.microsoft.com/office/powerpoint/2010/main" val="4030348244"/>
              </p:ext>
            </p:extLst>
          </p:nvPr>
        </p:nvGraphicFramePr>
        <p:xfrm>
          <a:off x="5600700" y="0"/>
          <a:ext cx="6248400" cy="6635157"/>
        </p:xfrm>
        <a:graphic>
          <a:graphicData uri="http://schemas.openxmlformats.org/drawingml/2006/table">
            <a:tbl>
              <a:tblPr/>
              <a:tblGrid>
                <a:gridCol w="1249680"/>
                <a:gridCol w="1249680"/>
                <a:gridCol w="1249680"/>
                <a:gridCol w="2499360"/>
              </a:tblGrid>
              <a:tr h="516240">
                <a:tc>
                  <a:txBody>
                    <a:bodyPr/>
                    <a:lstStyle/>
                    <a:p>
                      <a:pPr algn="ctr"/>
                      <a:r>
                        <a:rPr lang="en-US">
                          <a:solidFill>
                            <a:srgbClr val="222222"/>
                          </a:solidFill>
                          <a:effectLst/>
                        </a:rPr>
                        <a:t>Character Set</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Length</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Check Digit</a:t>
                      </a:r>
                    </a:p>
                  </a:txBody>
                  <a:tcPr marL="57150" marR="57150" marT="28575" marB="28575" anchor="ctr">
                    <a:lnL>
                      <a:noFill/>
                    </a:lnL>
                    <a:lnR>
                      <a:noFill/>
                    </a:lnR>
                    <a:lnT>
                      <a:noFill/>
                    </a:lnT>
                    <a:lnB>
                      <a:noFill/>
                    </a:lnB>
                    <a:solidFill>
                      <a:srgbClr val="F0F0F0"/>
                    </a:solidFill>
                  </a:tcPr>
                </a:tc>
                <a:tc>
                  <a:txBody>
                    <a:bodyPr/>
                    <a:lstStyle/>
                    <a:p>
                      <a:pPr algn="ctr"/>
                      <a:r>
                        <a:rPr lang="en-US">
                          <a:solidFill>
                            <a:srgbClr val="222222"/>
                          </a:solidFill>
                          <a:effectLst/>
                        </a:rPr>
                        <a:t>Size, Module Width X, Print Ratio</a:t>
                      </a:r>
                    </a:p>
                  </a:txBody>
                  <a:tcPr marL="57150" marR="57150" marT="28575" marB="28575" anchor="ctr">
                    <a:lnL>
                      <a:noFill/>
                    </a:lnL>
                    <a:lnR>
                      <a:noFill/>
                    </a:lnR>
                    <a:lnT>
                      <a:noFill/>
                    </a:lnT>
                    <a:lnB>
                      <a:noFill/>
                    </a:lnB>
                    <a:solidFill>
                      <a:srgbClr val="F0F0F0"/>
                    </a:solidFill>
                  </a:tcPr>
                </a:tc>
              </a:tr>
              <a:tr h="2092534">
                <a:tc>
                  <a:txBody>
                    <a:bodyPr/>
                    <a:lstStyle/>
                    <a:p>
                      <a:pPr algn="ctr" fontAlgn="t"/>
                      <a:r>
                        <a:rPr lang="en-US">
                          <a:solidFill>
                            <a:srgbClr val="333333"/>
                          </a:solidFill>
                          <a:effectLst/>
                        </a:rPr>
                        <a:t>ASCII (0-127) + Extended ASCII</a:t>
                      </a:r>
                    </a:p>
                  </a:txBody>
                  <a:tcPr marL="57150" marR="57150" marT="28575" marB="28575">
                    <a:lnL>
                      <a:noFill/>
                    </a:lnL>
                    <a:lnR>
                      <a:noFill/>
                    </a:lnR>
                    <a:lnT>
                      <a:noFill/>
                    </a:lnT>
                    <a:lnB>
                      <a:noFill/>
                    </a:lnB>
                    <a:solidFill>
                      <a:srgbClr val="FFFFFF"/>
                    </a:solidFill>
                  </a:tcPr>
                </a:tc>
                <a:tc>
                  <a:txBody>
                    <a:bodyPr/>
                    <a:lstStyle/>
                    <a:p>
                      <a:pPr algn="ctr" fontAlgn="t"/>
                      <a:r>
                        <a:rPr lang="en-US">
                          <a:solidFill>
                            <a:srgbClr val="333333"/>
                          </a:solidFill>
                          <a:effectLst/>
                        </a:rPr>
                        <a:t>3067 alphanumeric, 3832 numeric, 1914 Bytes</a:t>
                      </a:r>
                    </a:p>
                  </a:txBody>
                  <a:tcPr marL="57150" marR="57150" marT="28575" marB="28575">
                    <a:lnL>
                      <a:noFill/>
                    </a:lnL>
                    <a:lnR>
                      <a:noFill/>
                    </a:lnR>
                    <a:lnT>
                      <a:noFill/>
                    </a:lnT>
                    <a:lnB>
                      <a:noFill/>
                    </a:lnB>
                    <a:solidFill>
                      <a:srgbClr val="FFFFFF"/>
                    </a:solidFill>
                  </a:tcPr>
                </a:tc>
                <a:tc>
                  <a:txBody>
                    <a:bodyPr/>
                    <a:lstStyle/>
                    <a:p>
                      <a:pPr algn="ctr" fontAlgn="t"/>
                      <a:r>
                        <a:rPr lang="en-US">
                          <a:solidFill>
                            <a:srgbClr val="333333"/>
                          </a:solidFill>
                          <a:effectLst/>
                        </a:rPr>
                        <a:t>Error correction</a:t>
                      </a:r>
                    </a:p>
                  </a:txBody>
                  <a:tcPr marL="57150" marR="57150" marT="28575" marB="28575">
                    <a:lnL>
                      <a:noFill/>
                    </a:lnL>
                    <a:lnR>
                      <a:noFill/>
                    </a:lnR>
                    <a:lnT>
                      <a:noFill/>
                    </a:lnT>
                    <a:lnB>
                      <a:noFill/>
                    </a:lnB>
                    <a:solidFill>
                      <a:srgbClr val="FFFFFF"/>
                    </a:solidFill>
                  </a:tcPr>
                </a:tc>
                <a:tc>
                  <a:txBody>
                    <a:bodyPr/>
                    <a:lstStyle/>
                    <a:p>
                      <a:pPr fontAlgn="t"/>
                      <a:r>
                        <a:rPr lang="en-US">
                          <a:solidFill>
                            <a:srgbClr val="333333"/>
                          </a:solidFill>
                          <a:effectLst/>
                        </a:rPr>
                        <a:t>Quiet Zone left/right/top/bottom: 0X</a:t>
                      </a:r>
                    </a:p>
                  </a:txBody>
                  <a:tcPr marL="57150" marR="57150" marT="28575" marB="28575">
                    <a:lnL>
                      <a:noFill/>
                    </a:lnL>
                    <a:lnR>
                      <a:noFill/>
                    </a:lnR>
                    <a:lnT>
                      <a:noFill/>
                    </a:lnT>
                    <a:lnB>
                      <a:noFill/>
                    </a:lnB>
                    <a:solidFill>
                      <a:srgbClr val="FFFFFF"/>
                    </a:solidFill>
                  </a:tcPr>
                </a:tc>
              </a:tr>
              <a:tr h="1410803">
                <a:tc>
                  <a:txBody>
                    <a:bodyPr/>
                    <a:lstStyle/>
                    <a:p>
                      <a:pPr algn="ctr"/>
                      <a:r>
                        <a:rPr lang="en-US">
                          <a:solidFill>
                            <a:srgbClr val="222222"/>
                          </a:solidFill>
                          <a:effectLst/>
                        </a:rPr>
                        <a:t>Applications</a:t>
                      </a:r>
                    </a:p>
                  </a:txBody>
                  <a:tcPr marL="57150" marR="57150" marT="28575" marB="28575" anchor="ctr">
                    <a:lnL>
                      <a:noFill/>
                    </a:lnL>
                    <a:lnR>
                      <a:noFill/>
                    </a:lnR>
                    <a:lnT>
                      <a:noFill/>
                    </a:lnT>
                    <a:lnB>
                      <a:noFill/>
                    </a:lnB>
                    <a:solidFill>
                      <a:srgbClr val="F0F0F0"/>
                    </a:solidFill>
                  </a:tcPr>
                </a:tc>
                <a:tc gridSpan="3">
                  <a:txBody>
                    <a:bodyPr/>
                    <a:lstStyle/>
                    <a:p>
                      <a:pPr fontAlgn="t"/>
                      <a:r>
                        <a:rPr lang="en-US">
                          <a:solidFill>
                            <a:srgbClr val="333333"/>
                          </a:solidFill>
                          <a:effectLst/>
                        </a:rPr>
                        <a:t>For a variety of patient-safety applications, including patient identification wristbands and labels for unit-of-use medications, IV mixtures, blood products and specimens.</a:t>
                      </a:r>
                    </a:p>
                  </a:txBody>
                  <a:tcPr marL="57150" marR="57150" marT="28575" marB="28575">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r>
              <a:tr h="2152623">
                <a:tc>
                  <a:txBody>
                    <a:bodyPr/>
                    <a:lstStyle/>
                    <a:p>
                      <a:pPr algn="ctr"/>
                      <a:r>
                        <a:rPr lang="en-US">
                          <a:solidFill>
                            <a:srgbClr val="222222"/>
                          </a:solidFill>
                          <a:effectLst/>
                        </a:rPr>
                        <a:t>Notes</a:t>
                      </a:r>
                    </a:p>
                  </a:txBody>
                  <a:tcPr marL="57150" marR="57150" marT="28575" marB="28575" anchor="ctr">
                    <a:lnL>
                      <a:noFill/>
                    </a:lnL>
                    <a:lnR>
                      <a:noFill/>
                    </a:lnR>
                    <a:lnT>
                      <a:noFill/>
                    </a:lnT>
                    <a:lnB>
                      <a:noFill/>
                    </a:lnB>
                    <a:solidFill>
                      <a:srgbClr val="F0F0F0"/>
                    </a:solidFill>
                  </a:tcPr>
                </a:tc>
                <a:tc gridSpan="3">
                  <a:txBody>
                    <a:bodyPr/>
                    <a:lstStyle/>
                    <a:p>
                      <a:pPr fontAlgn="t"/>
                      <a:r>
                        <a:rPr lang="en-US" dirty="0">
                          <a:solidFill>
                            <a:srgbClr val="333333"/>
                          </a:solidFill>
                          <a:effectLst/>
                        </a:rPr>
                        <a:t>Aztec Code can encode from small to large amounts of data with user-selected percentages of error correction. The symbol size adjusts automatically depending on the amount of input data.</a:t>
                      </a:r>
                    </a:p>
                    <a:p>
                      <a:pPr fontAlgn="t"/>
                      <a:r>
                        <a:rPr lang="en-US" dirty="0" err="1">
                          <a:solidFill>
                            <a:srgbClr val="333333"/>
                          </a:solidFill>
                          <a:effectLst/>
                        </a:rPr>
                        <a:t>TBarCode</a:t>
                      </a:r>
                      <a:r>
                        <a:rPr lang="en-US" dirty="0">
                          <a:solidFill>
                            <a:srgbClr val="333333"/>
                          </a:solidFill>
                          <a:effectLst/>
                        </a:rPr>
                        <a:t> V8.1: The input data is always analyzed and the appropriate encoding mode is chosen automatically. Mode switching is done as required to produce the most efficient encoding.</a:t>
                      </a:r>
                    </a:p>
                  </a:txBody>
                  <a:tcPr marL="57150" marR="57150" marT="28575" marB="28575">
                    <a:lnL>
                      <a:noFill/>
                    </a:lnL>
                    <a:lnR>
                      <a:noFill/>
                    </a:lnR>
                    <a:lnT>
                      <a:noFill/>
                    </a:lnT>
                    <a:lnB>
                      <a:noFill/>
                    </a:lnB>
                    <a:solidFill>
                      <a:srgbClr val="FFFFFF"/>
                    </a:solidFill>
                  </a:tcPr>
                </a:tc>
                <a:tc hMerge="1">
                  <a:txBody>
                    <a:bodyPr/>
                    <a:lstStyle/>
                    <a:p>
                      <a:endParaRPr lang="en-US"/>
                    </a:p>
                  </a:txBody>
                  <a:tcPr>
                    <a:lnL>
                      <a:noFill/>
                    </a:lnL>
                  </a:tcPr>
                </a:tc>
                <a:tc hMerge="1">
                  <a:txBody>
                    <a:bodyPr/>
                    <a:lstStyle/>
                    <a:p>
                      <a:endParaRPr lang="en-US"/>
                    </a:p>
                  </a:txBody>
                  <a:tcPr/>
                </a:tc>
              </a:tr>
            </a:tbl>
          </a:graphicData>
        </a:graphic>
      </p:graphicFrame>
      <p:pic>
        <p:nvPicPr>
          <p:cNvPr id="21506" name="Picture 2" descr="C:\Users\Asus\Desktop\Aztec.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24" y="1738312"/>
            <a:ext cx="2562225"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4660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47656" y="1264197"/>
            <a:ext cx="6444344" cy="4268965"/>
          </a:xfrm>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6617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3D2E340-0663-474B-992C-9192B5C45E57}" type="slidenum">
              <a:rPr lang="en-US" noProof="0" smtClean="0"/>
              <a:t>4</a:t>
            </a:fld>
            <a:endParaRPr lang="en-US" noProof="0"/>
          </a:p>
        </p:txBody>
      </p:sp>
      <p:pic>
        <p:nvPicPr>
          <p:cNvPr id="6147" name="Picture 3" descr="C:\Users\Asus\Desktop\diagram_data_structur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819650" cy="6134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442857" y="1374279"/>
            <a:ext cx="6749143" cy="3385542"/>
          </a:xfrm>
          <a:prstGeom prst="rect">
            <a:avLst/>
          </a:prstGeom>
          <a:noFill/>
        </p:spPr>
        <p:txBody>
          <a:bodyPr wrap="square" rtlCol="0">
            <a:spAutoFit/>
          </a:bodyPr>
          <a:lstStyle/>
          <a:p>
            <a:pPr marL="514350" indent="-514350">
              <a:buFont typeface="+mj-lt"/>
              <a:buAutoNum type="arabicPeriod"/>
            </a:pPr>
            <a:r>
              <a:rPr lang="en-US" sz="2800" dirty="0">
                <a:solidFill>
                  <a:schemeClr val="tx1">
                    <a:lumMod val="85000"/>
                    <a:lumOff val="15000"/>
                  </a:schemeClr>
                </a:solidFill>
              </a:rPr>
              <a:t>GTIN-8 - used mostly for EAN-8 barcodes.</a:t>
            </a:r>
          </a:p>
          <a:p>
            <a:pPr marL="514350" indent="-514350">
              <a:buFont typeface="+mj-lt"/>
              <a:buAutoNum type="arabicPeriod"/>
            </a:pPr>
            <a:r>
              <a:rPr lang="en-US" sz="2800" dirty="0">
                <a:solidFill>
                  <a:schemeClr val="tx1">
                    <a:lumMod val="85000"/>
                    <a:lumOff val="15000"/>
                  </a:schemeClr>
                </a:solidFill>
              </a:rPr>
              <a:t>GTIN-12 - used mostly for UPC barcodes.</a:t>
            </a:r>
          </a:p>
          <a:p>
            <a:pPr marL="514350" indent="-514350">
              <a:buFont typeface="+mj-lt"/>
              <a:buAutoNum type="arabicPeriod"/>
            </a:pPr>
            <a:r>
              <a:rPr lang="en-US" sz="2800" dirty="0">
                <a:solidFill>
                  <a:schemeClr val="tx1">
                    <a:lumMod val="85000"/>
                    <a:lumOff val="15000"/>
                  </a:schemeClr>
                </a:solidFill>
              </a:rPr>
              <a:t>GTIN-13 </a:t>
            </a:r>
            <a:r>
              <a:rPr lang="en-US" sz="2800" dirty="0" smtClean="0">
                <a:solidFill>
                  <a:schemeClr val="tx1">
                    <a:lumMod val="85000"/>
                    <a:lumOff val="15000"/>
                  </a:schemeClr>
                </a:solidFill>
              </a:rPr>
              <a:t>used for EAN-13 barcodes except </a:t>
            </a:r>
            <a:r>
              <a:rPr lang="en-US" sz="2800" dirty="0" err="1" smtClean="0">
                <a:solidFill>
                  <a:schemeClr val="tx1">
                    <a:lumMod val="85000"/>
                    <a:lumOff val="15000"/>
                  </a:schemeClr>
                </a:solidFill>
              </a:rPr>
              <a:t>america</a:t>
            </a:r>
            <a:r>
              <a:rPr lang="en-US" sz="2800" dirty="0" smtClean="0">
                <a:solidFill>
                  <a:schemeClr val="tx1">
                    <a:lumMod val="85000"/>
                    <a:lumOff val="15000"/>
                  </a:schemeClr>
                </a:solidFill>
              </a:rPr>
              <a:t>.</a:t>
            </a:r>
            <a:endParaRPr lang="en-US" sz="2800" dirty="0">
              <a:solidFill>
                <a:schemeClr val="tx1">
                  <a:lumMod val="85000"/>
                  <a:lumOff val="15000"/>
                </a:schemeClr>
              </a:solidFill>
            </a:endParaRPr>
          </a:p>
          <a:p>
            <a:pPr marL="514350" indent="-514350">
              <a:buFont typeface="+mj-lt"/>
              <a:buAutoNum type="arabicPeriod"/>
            </a:pPr>
            <a:r>
              <a:rPr lang="en-US" sz="2800" dirty="0">
                <a:solidFill>
                  <a:schemeClr val="tx1">
                    <a:lumMod val="85000"/>
                    <a:lumOff val="15000"/>
                  </a:schemeClr>
                </a:solidFill>
              </a:rPr>
              <a:t>GTIN-14 </a:t>
            </a:r>
            <a:r>
              <a:rPr lang="en-US" sz="2800" dirty="0" smtClean="0">
                <a:solidFill>
                  <a:schemeClr val="tx1">
                    <a:lumMod val="85000"/>
                    <a:lumOff val="15000"/>
                  </a:schemeClr>
                </a:solidFill>
              </a:rPr>
              <a:t>– mostly used for trade items , products or services</a:t>
            </a:r>
            <a:endParaRPr lang="en-US" sz="2800" dirty="0">
              <a:solidFill>
                <a:schemeClr val="tx1">
                  <a:lumMod val="85000"/>
                  <a:lumOff val="15000"/>
                </a:schemeClr>
              </a:solidFill>
            </a:endParaRPr>
          </a:p>
          <a:p>
            <a:endParaRPr lang="en-US" dirty="0"/>
          </a:p>
        </p:txBody>
      </p:sp>
    </p:spTree>
    <p:extLst>
      <p:ext uri="{BB962C8B-B14F-4D97-AF65-F5344CB8AC3E}">
        <p14:creationId xmlns:p14="http://schemas.microsoft.com/office/powerpoint/2010/main" val="1440811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3D2E340-0663-474B-992C-9192B5C45E57}" type="slidenum">
              <a:rPr lang="en-US" noProof="0" smtClean="0"/>
              <a:t>5</a:t>
            </a:fld>
            <a:endParaRPr lang="en-US" noProof="0"/>
          </a:p>
        </p:txBody>
      </p:sp>
      <p:pic>
        <p:nvPicPr>
          <p:cNvPr id="5122" name="Picture 2" descr="C:\Users\Asus\Desktop\EAN vs UPC - 1530x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233" y="1538375"/>
            <a:ext cx="8622168" cy="2254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954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3D2E340-0663-474B-992C-9192B5C45E57}" type="slidenum">
              <a:rPr lang="en-US" noProof="0" smtClean="0"/>
              <a:t>6</a:t>
            </a:fld>
            <a:endParaRPr lang="en-US" noProof="0"/>
          </a:p>
        </p:txBody>
      </p:sp>
      <p:pic>
        <p:nvPicPr>
          <p:cNvPr id="3074" name="Picture 2" descr="C:\Users\Asus\Desktop\What is a barcode@2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798" y="757946"/>
            <a:ext cx="8984115" cy="4649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680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3D2E340-0663-474B-992C-9192B5C45E57}" type="slidenum">
              <a:rPr lang="en-US" noProof="0" smtClean="0"/>
              <a:t>7</a:t>
            </a:fld>
            <a:endParaRPr lang="en-US" noProof="0"/>
          </a:p>
        </p:txBody>
      </p:sp>
      <p:sp>
        <p:nvSpPr>
          <p:cNvPr id="4" name="TextBox 3"/>
          <p:cNvSpPr txBox="1"/>
          <p:nvPr/>
        </p:nvSpPr>
        <p:spPr>
          <a:xfrm>
            <a:off x="1509485" y="703161"/>
            <a:ext cx="5268688" cy="4924425"/>
          </a:xfrm>
          <a:prstGeom prst="rect">
            <a:avLst/>
          </a:prstGeom>
          <a:noFill/>
        </p:spPr>
        <p:txBody>
          <a:bodyPr wrap="square" rtlCol="0">
            <a:spAutoFit/>
          </a:bodyPr>
          <a:lstStyle/>
          <a:p>
            <a:r>
              <a:rPr lang="en-US" sz="4000" b="1" dirty="0" smtClean="0"/>
              <a:t>1:UPC</a:t>
            </a:r>
            <a:endParaRPr lang="en-US" sz="4000" b="1" dirty="0"/>
          </a:p>
          <a:p>
            <a:r>
              <a:rPr lang="en-US" sz="3200" dirty="0"/>
              <a:t>A UPC, which stands for Universal Product Code, is a 12-digit bar code used primarily in Canada and the United States. Retailers add UPCs to each item they sell in order to track their product inventory.</a:t>
            </a:r>
          </a:p>
          <a:p>
            <a:endParaRPr lang="en-US" dirty="0"/>
          </a:p>
        </p:txBody>
      </p:sp>
      <p:sp>
        <p:nvSpPr>
          <p:cNvPr id="6" name="TextBox 5"/>
          <p:cNvSpPr txBox="1"/>
          <p:nvPr/>
        </p:nvSpPr>
        <p:spPr>
          <a:xfrm>
            <a:off x="7460344" y="551544"/>
            <a:ext cx="4252684" cy="5293757"/>
          </a:xfrm>
          <a:prstGeom prst="rect">
            <a:avLst/>
          </a:prstGeom>
          <a:noFill/>
        </p:spPr>
        <p:txBody>
          <a:bodyPr wrap="square" rtlCol="0">
            <a:spAutoFit/>
          </a:bodyPr>
          <a:lstStyle/>
          <a:p>
            <a:r>
              <a:rPr lang="en-US" sz="3200" b="1" dirty="0" smtClean="0"/>
              <a:t>2:EAN</a:t>
            </a:r>
            <a:endParaRPr lang="en-US" sz="3200" b="1" dirty="0"/>
          </a:p>
          <a:p>
            <a:r>
              <a:rPr lang="en-US" sz="3200" dirty="0"/>
              <a:t>EAN originally stood for "European Article Number," but has since been changed to "International Article Number." The term refers to the bar code used by retailers outside of North America.</a:t>
            </a:r>
          </a:p>
          <a:p>
            <a:endParaRPr lang="en-US" dirty="0"/>
          </a:p>
        </p:txBody>
      </p:sp>
    </p:spTree>
    <p:extLst>
      <p:ext uri="{BB962C8B-B14F-4D97-AF65-F5344CB8AC3E}">
        <p14:creationId xmlns:p14="http://schemas.microsoft.com/office/powerpoint/2010/main" val="1730622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3D2E340-0663-474B-992C-9192B5C45E57}" type="slidenum">
              <a:rPr lang="en-US" noProof="0" smtClean="0"/>
              <a:t>8</a:t>
            </a:fld>
            <a:endParaRPr lang="en-US" noProof="0"/>
          </a:p>
        </p:txBody>
      </p:sp>
      <p:pic>
        <p:nvPicPr>
          <p:cNvPr id="4098" name="Picture 2" descr="C:\Users\Asus\Desktop\upc-ean-overl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544" y="804410"/>
            <a:ext cx="8215086" cy="4333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875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Code 39 </a:t>
            </a:r>
            <a:r>
              <a:rPr lang="en-US" dirty="0" err="1" smtClean="0"/>
              <a:t>vs</a:t>
            </a:r>
            <a:r>
              <a:rPr lang="en-US" dirty="0" smtClean="0"/>
              <a:t> Code 128</a:t>
            </a:r>
            <a:endParaRPr lang="en-US" dirty="0"/>
          </a:p>
        </p:txBody>
      </p:sp>
      <p:sp>
        <p:nvSpPr>
          <p:cNvPr id="3" name="Subtitle 2"/>
          <p:cNvSpPr>
            <a:spLocks noGrp="1"/>
          </p:cNvSpPr>
          <p:nvPr>
            <p:ph type="subTitle" idx="1"/>
          </p:nvPr>
        </p:nvSpPr>
        <p:spPr/>
        <p:txBody>
          <a:bodyPr/>
          <a:lstStyle/>
          <a:p>
            <a:r>
              <a:rPr lang="en-US" i="0" dirty="0">
                <a:hlinkClick r:id="rId2"/>
              </a:rPr>
              <a:t>Code 39</a:t>
            </a:r>
            <a:r>
              <a:rPr lang="en-US" i="0" dirty="0"/>
              <a:t> and </a:t>
            </a:r>
            <a:r>
              <a:rPr lang="en-US" i="0" dirty="0">
                <a:hlinkClick r:id="rId3"/>
              </a:rPr>
              <a:t>Code 128</a:t>
            </a:r>
            <a:r>
              <a:rPr lang="en-US" i="0" dirty="0"/>
              <a:t> are both 1D barcodes that support both numeric and alpha data. They are widely used in non-retail environments, such as library books, membership cards, small items, etc.</a:t>
            </a:r>
            <a:endParaRPr lang="en-US" dirty="0"/>
          </a:p>
        </p:txBody>
      </p:sp>
    </p:spTree>
    <p:extLst>
      <p:ext uri="{BB962C8B-B14F-4D97-AF65-F5344CB8AC3E}">
        <p14:creationId xmlns:p14="http://schemas.microsoft.com/office/powerpoint/2010/main" val="383619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45175639_win32_fixed.potx" id="{CF094E1D-DD3F-4B88-853B-B22D3B2DB0B1}" vid="{887934D9-778B-4E95-9B07-31F217C0A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tf45175639_win32</Template>
  <TotalTime>0</TotalTime>
  <Words>1593</Words>
  <Application>Microsoft Office PowerPoint</Application>
  <PresentationFormat>Custom</PresentationFormat>
  <Paragraphs>282</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Headlines</vt:lpstr>
      <vt:lpstr> 1D 2D BAR CODES</vt:lpstr>
      <vt:lpstr>1D BarCodes</vt:lpstr>
      <vt:lpstr>GTIN NUMBER</vt:lpstr>
      <vt:lpstr>PowerPoint Presentation</vt:lpstr>
      <vt:lpstr>PowerPoint Presentation</vt:lpstr>
      <vt:lpstr>PowerPoint Presentation</vt:lpstr>
      <vt:lpstr>PowerPoint Presentation</vt:lpstr>
      <vt:lpstr>PowerPoint Presentation</vt:lpstr>
      <vt:lpstr>Code 39 vs Code 128</vt:lpstr>
      <vt:lpstr>PowerPoint Presentation</vt:lpstr>
      <vt:lpstr>PowerPoint Presentation</vt:lpstr>
      <vt:lpstr>PowerPoint Presentation</vt:lpstr>
      <vt:lpstr>PowerPoint Presentation</vt:lpstr>
      <vt:lpstr>PowerPoint Presentation</vt:lpstr>
      <vt:lpstr>2D BAR CODES</vt:lpstr>
      <vt:lpstr>PowerPoint Presentation</vt:lpstr>
      <vt:lpstr>What’s the difference between a Data Matrix code and a QR code? </vt:lpstr>
      <vt:lpstr>PowerPoint Presentation</vt:lpstr>
      <vt:lpstr>DATA MATRIX QR CODE? </vt:lpstr>
      <vt:lpstr>PowerPoint Presentation</vt:lpstr>
      <vt:lpstr>MaxiCode 2D BAR CODE?  </vt:lpstr>
      <vt:lpstr>PowerPoint Presentation</vt:lpstr>
      <vt:lpstr>PDF 417 2D BAR CODE?  </vt:lpstr>
      <vt:lpstr>PowerPoint Presentation</vt:lpstr>
      <vt:lpstr>PDF 417 Truncated 2D BAR CODE?  </vt:lpstr>
      <vt:lpstr>PowerPoint Presentation</vt:lpstr>
      <vt:lpstr>QR Code® 2D BAR CODES  </vt:lpstr>
      <vt:lpstr>PowerPoint Presentation</vt:lpstr>
      <vt:lpstr>Micro QR Code 2D BAR CODES  </vt:lpstr>
      <vt:lpstr>PowerPoint Presentation</vt:lpstr>
      <vt:lpstr>Swiss QR Code 2D BAR CODES  </vt:lpstr>
      <vt:lpstr>PowerPoint Presentation</vt:lpstr>
      <vt:lpstr>Codablock F 2D BAR CODES  </vt:lpstr>
      <vt:lpstr>PowerPoint Presentation</vt:lpstr>
      <vt:lpstr>Aztec Code 2D BAR CODES  </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2022-05-17T17:53:31Z</dcterms:created>
  <dcterms:modified xsi:type="dcterms:W3CDTF">2022-05-18T16:55:04Z</dcterms:modified>
</cp:coreProperties>
</file>