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10058400" cx="7772400"/>
  <p:notesSz cx="9926625" cy="6797675"/>
  <p:embeddedFontLst>
    <p:embeddedFont>
      <p:font typeface="Libre Baskerville"/>
      <p:regular r:id="rId6"/>
      <p:bold r:id="rId7"/>
      <p:italic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LibreBaskerville-regular.fntdata"/><Relationship Id="rId7" Type="http://schemas.openxmlformats.org/officeDocument/2006/relationships/font" Target="fonts/LibreBaskerville-bold.fntdata"/><Relationship Id="rId8" Type="http://schemas.openxmlformats.org/officeDocument/2006/relationships/font" Target="fonts/LibreBaskervill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02625" cy="340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1696" y="0"/>
            <a:ext cx="4302625" cy="340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78288" y="850900"/>
            <a:ext cx="1770062" cy="229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201" y="3271103"/>
            <a:ext cx="7942238" cy="2676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457410"/>
            <a:ext cx="4302625" cy="3402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4078288" y="850900"/>
            <a:ext cx="1770062" cy="229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92201" y="3271103"/>
            <a:ext cx="7942238" cy="2676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guess you guise already submitted :p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krnay lagay hein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omg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already did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Its due at 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 nai ki?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kardo bhai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cant ever get a good headshot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headshot? 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582930" y="1646133"/>
            <a:ext cx="6606540" cy="35018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971550" y="5282989"/>
            <a:ext cx="5829300" cy="2428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b="0" i="0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b="0" i="0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b="0" i="0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b="0" i="0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b="0" i="0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b="0" i="0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b="0" i="0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40"/>
              <a:buFont typeface="Calibri"/>
              <a:buNone/>
              <a:defRPr b="0" i="0" sz="37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695219" y="2516718"/>
            <a:ext cx="6381962" cy="6703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973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  <a:defRPr b="0" i="0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138071" y="3959569"/>
            <a:ext cx="8524029" cy="1675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40"/>
              <a:buFont typeface="Calibri"/>
              <a:buNone/>
              <a:defRPr b="0" i="0" sz="37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262353" y="2332223"/>
            <a:ext cx="8524029" cy="4930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973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  <a:defRPr b="0" i="0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40"/>
              <a:buFont typeface="Calibri"/>
              <a:buNone/>
              <a:defRPr b="0" i="0" sz="37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973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  <a:defRPr b="0" i="0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530305" y="2507618"/>
            <a:ext cx="6703695" cy="4184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530305" y="6731215"/>
            <a:ext cx="6703695" cy="22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b="0" i="0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rgbClr val="888888"/>
              </a:buClr>
              <a:buSzPts val="1530"/>
              <a:buFont typeface="Arial"/>
              <a:buNone/>
              <a:defRPr b="0" i="0" sz="153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rgbClr val="888888"/>
              </a:buClr>
              <a:buSzPts val="1360"/>
              <a:buFont typeface="Arial"/>
              <a:buNone/>
              <a:defRPr b="0" i="0" sz="13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rgbClr val="888888"/>
              </a:buClr>
              <a:buSzPts val="1360"/>
              <a:buFont typeface="Arial"/>
              <a:buNone/>
              <a:defRPr b="0" i="0" sz="13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rgbClr val="888888"/>
              </a:buClr>
              <a:buSzPts val="1360"/>
              <a:buFont typeface="Arial"/>
              <a:buNone/>
              <a:defRPr b="0" i="0" sz="13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rgbClr val="888888"/>
              </a:buClr>
              <a:buSzPts val="1360"/>
              <a:buFont typeface="Arial"/>
              <a:buNone/>
              <a:defRPr b="0" i="0" sz="13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rgbClr val="888888"/>
              </a:buClr>
              <a:buSzPts val="1360"/>
              <a:buFont typeface="Arial"/>
              <a:buNone/>
              <a:defRPr b="0" i="0" sz="13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rgbClr val="888888"/>
              </a:buClr>
              <a:buSzPts val="1360"/>
              <a:buFont typeface="Arial"/>
              <a:buNone/>
              <a:defRPr b="0" i="0" sz="13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40"/>
              <a:buFont typeface="Calibri"/>
              <a:buNone/>
              <a:defRPr b="0" i="0" sz="37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34353" y="2677584"/>
            <a:ext cx="3303270" cy="638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973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  <a:defRPr b="0" i="0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3934778" y="2677584"/>
            <a:ext cx="3303270" cy="638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973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  <a:defRPr b="0" i="0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535365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40"/>
              <a:buFont typeface="Calibri"/>
              <a:buNone/>
              <a:defRPr b="0" i="0" sz="37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535366" y="2465706"/>
            <a:ext cx="3288089" cy="12084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b="1" i="0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  <a:defRPr b="1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b="1" i="0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b="1" i="0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b="1" i="0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b="1" i="0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b="1" i="0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b="1" i="0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535366" y="3674110"/>
            <a:ext cx="3288089" cy="5404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973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  <a:defRPr b="0" i="0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3934778" y="2465706"/>
            <a:ext cx="3304282" cy="12084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b="1" i="0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  <a:defRPr b="1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b="1" i="0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b="1" i="0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b="1" i="0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b="1" i="0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b="1" i="0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b="1" i="0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3934778" y="3674110"/>
            <a:ext cx="3304282" cy="5404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973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  <a:defRPr b="0" i="0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40"/>
              <a:buFont typeface="Calibri"/>
              <a:buNone/>
              <a:defRPr b="0" i="0" sz="37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535365" y="670560"/>
            <a:ext cx="2506801" cy="2346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Calibri"/>
              <a:buNone/>
              <a:defRPr b="0" i="0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304282" y="1448226"/>
            <a:ext cx="3934778" cy="7147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132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b="0" i="0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973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  <a:defRPr b="0" i="0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8139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535365" y="3017520"/>
            <a:ext cx="2506801" cy="559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b="0" i="0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90"/>
              <a:buFont typeface="Arial"/>
              <a:buNone/>
              <a:defRPr b="0" i="0" sz="11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020"/>
              <a:buFont typeface="Arial"/>
              <a:buNone/>
              <a:defRPr b="0" i="0" sz="10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None/>
              <a:defRPr b="0" i="0" sz="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None/>
              <a:defRPr b="0" i="0" sz="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None/>
              <a:defRPr b="0" i="0" sz="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None/>
              <a:defRPr b="0" i="0" sz="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None/>
              <a:defRPr b="0" i="0" sz="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None/>
              <a:defRPr b="0" i="0" sz="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535365" y="670560"/>
            <a:ext cx="2506801" cy="2346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Calibri"/>
              <a:buNone/>
              <a:defRPr b="0" i="0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304282" y="1448226"/>
            <a:ext cx="3934778" cy="7147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b="0" i="0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  <a:defRPr b="0" i="0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b="0" i="0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535365" y="3017520"/>
            <a:ext cx="2506801" cy="559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b="0" i="0" sz="13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90"/>
              <a:buFont typeface="Arial"/>
              <a:buNone/>
              <a:defRPr b="0" i="0" sz="11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020"/>
              <a:buFont typeface="Arial"/>
              <a:buNone/>
              <a:defRPr b="0" i="0" sz="10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None/>
              <a:defRPr b="0" i="0" sz="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None/>
              <a:defRPr b="0" i="0" sz="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None/>
              <a:defRPr b="0" i="0" sz="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None/>
              <a:defRPr b="0" i="0" sz="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None/>
              <a:defRPr b="0" i="0" sz="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None/>
              <a:defRPr b="0" i="0" sz="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40"/>
              <a:buFont typeface="Calibri"/>
              <a:buNone/>
              <a:defRPr b="0" i="0" sz="37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973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  <a:defRPr b="0" i="0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9" Type="http://schemas.openxmlformats.org/officeDocument/2006/relationships/image" Target="../media/image7.jp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275" y="-57150"/>
            <a:ext cx="7879349" cy="101155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173967" y="1442740"/>
            <a:ext cx="2323831" cy="255001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667792" y="1451051"/>
            <a:ext cx="2356265" cy="255001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197532" y="1451050"/>
            <a:ext cx="2332106" cy="255001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71096" y="4190440"/>
            <a:ext cx="2337858" cy="255001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2685272" y="4201160"/>
            <a:ext cx="2338800" cy="2550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186911" y="4190439"/>
            <a:ext cx="2311115" cy="255001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2048875" y="596004"/>
            <a:ext cx="72606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PyFix (Fault Localization &amp;</a:t>
            </a:r>
            <a:b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Automated Program Repair in Python)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2647259" y="189977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3064040" y="222589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67846" y="1451050"/>
            <a:ext cx="2289570" cy="2939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 Overview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PyFix – a technique that uses existing test cases to automatically generate repairs of real-world bugs in simple Python programs.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PyFix is a dual – layered engine: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urier New"/>
              <a:buChar char="o"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TarantulaPy: predicts and localizes erroneous statements in bugged programs.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urier New"/>
              <a:buChar char="o"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 Repair: a module which attempts to repair the bug and returns a bug-free code with suggested fixes that atleast passes all the given test cases.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2636563" y="1500975"/>
            <a:ext cx="23712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Specification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(1): Fault Localization: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Uses Python’s settrace method to evaluate the coverage information of lines of code against test cases.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Computes the suspiciousness score of lines of code based on this arithmetic formula: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most suspicious line is selected as buggy line.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5186911" y="1487234"/>
            <a:ext cx="2260241" cy="2200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Specification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(2): Program Repair: 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Divides the script into distinct code blocks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Computes similarity of code blocks with bugged block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Repairs the code by: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urier New"/>
              <a:buChar char="o"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Permuting and mapping variables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urier New"/>
              <a:buChar char="o"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Permuting arithmetic operators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urier New"/>
              <a:buChar char="o"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Permuting bool statements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Executes</a:t>
            </a: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newly generated scripts against given test cases</a:t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167850" y="4190450"/>
            <a:ext cx="2337900" cy="28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Algorithm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python program with bug(s)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file with test case results for Tarantula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test case suite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program with problem fixed OR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program bug(s) (signifying our tool could not rectify the error)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Begin: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Identify the most suspicious line by running TarantulaPy and extract the block around it. 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Compare the blocks &amp; select three most similar blocks.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Different program variants are generated and evaluated against all test cases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5200372" y="4200900"/>
            <a:ext cx="23379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Future Work: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 Learning techniques can be applied to understand the code writing  pattern of the user and based on that,  intuit the possible cause of error,  resulting in reduced  sample space &amp; no. of permutations currently performed.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browser based interactive GUI could</a:t>
            </a:r>
            <a:b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 developed that loads the test </a:t>
            </a:r>
            <a:b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 &amp; test cases into the client </a:t>
            </a:r>
            <a:b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displays them on an interactive </a:t>
            </a:r>
            <a:b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test cases can be auto-generated</a:t>
            </a:r>
            <a:b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against given programs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2684400" y="4226100"/>
            <a:ext cx="24036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 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610346" y="6890259"/>
            <a:ext cx="1164351" cy="1447918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3287163" y="6951233"/>
            <a:ext cx="1164300" cy="14163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586076" y="8367525"/>
            <a:ext cx="12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Zain Qasmi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5991133" y="8367525"/>
            <a:ext cx="10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 Ahsan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2977625" y="8357075"/>
            <a:ext cx="2025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Dawood Jehangir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3738725" y="102550"/>
            <a:ext cx="3759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Advisor: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Junaid Haroon Siddiqui</a:t>
            </a:r>
            <a:endParaRPr/>
          </a:p>
        </p:txBody>
      </p:sp>
      <p:pic>
        <p:nvPicPr>
          <p:cNvPr id="111" name="Google Shape;11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7150" y="6951225"/>
            <a:ext cx="1164350" cy="14163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12" name="Google Shape;11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9875" y="4534513"/>
            <a:ext cx="2289575" cy="9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4538" y="5618988"/>
            <a:ext cx="2260251" cy="1097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88450" y="6878425"/>
            <a:ext cx="1482977" cy="15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92101" y="3091199"/>
            <a:ext cx="2311123" cy="40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 rotWithShape="1">
          <a:blip r:embed="rId9">
            <a:alphaModFix/>
          </a:blip>
          <a:srcRect b="52333" l="30557" r="23834" t="6831"/>
          <a:stretch/>
        </p:blipFill>
        <p:spPr>
          <a:xfrm>
            <a:off x="610338" y="6890238"/>
            <a:ext cx="1212900" cy="1447926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