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8288000" cy="10287000"/>
  <p:notesSz cx="6858000" cy="9144000"/>
  <p:embeddedFontLst>
    <p:embeddedFont>
      <p:font typeface="Inter Bold" panose="020B0802030000000004"/>
      <p:bold r:id="rId15"/>
    </p:embeddedFont>
    <p:embeddedFont>
      <p:font typeface="Open Sans"/>
      <p:regular r:id="rId16"/>
    </p:embeddedFont>
    <p:embeddedFont>
      <p:font typeface="Canva Sans Bold" panose="020B0803030501040103"/>
      <p:bold r:id="rId17"/>
    </p:embeddedFont>
    <p:embeddedFont>
      <p:font typeface="Arial Bold" panose="020B0802020202020204"/>
      <p:bold r:id="rId18"/>
    </p:embeddedFont>
    <p:embeddedFont>
      <p:font typeface="Open Sans Bold"/>
      <p:bold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5.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5.sv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image" Target="../media/image10.jpeg"/><Relationship Id="rId2" Type="http://schemas.openxmlformats.org/officeDocument/2006/relationships/image" Target="../media/image5.sv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5.sv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5.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989" b="-8989"/>
            </a:stretch>
          </a:blipFill>
        </p:spPr>
      </p:sp>
      <p:grpSp>
        <p:nvGrpSpPr>
          <p:cNvPr id="3" name="Group 3"/>
          <p:cNvGrpSpPr/>
          <p:nvPr/>
        </p:nvGrpSpPr>
        <p:grpSpPr>
          <a:xfrm rot="0">
            <a:off x="1215390" y="1893570"/>
            <a:ext cx="14481175" cy="5088255"/>
            <a:chOff x="0" y="0"/>
            <a:chExt cx="3698535" cy="1158799"/>
          </a:xfrm>
        </p:grpSpPr>
        <p:sp>
          <p:nvSpPr>
            <p:cNvPr id="4" name="Freeform 4"/>
            <p:cNvSpPr/>
            <p:nvPr/>
          </p:nvSpPr>
          <p:spPr>
            <a:xfrm>
              <a:off x="0" y="0"/>
              <a:ext cx="3698534" cy="1158799"/>
            </a:xfrm>
            <a:custGeom>
              <a:avLst/>
              <a:gdLst/>
              <a:ahLst/>
              <a:cxnLst/>
              <a:rect l="l" t="t" r="r" b="b"/>
              <a:pathLst>
                <a:path w="3698534" h="1158799">
                  <a:moveTo>
                    <a:pt x="0" y="0"/>
                  </a:moveTo>
                  <a:lnTo>
                    <a:pt x="3698534" y="0"/>
                  </a:lnTo>
                  <a:lnTo>
                    <a:pt x="3698534" y="1158799"/>
                  </a:lnTo>
                  <a:lnTo>
                    <a:pt x="0" y="1158799"/>
                  </a:lnTo>
                  <a:close/>
                </a:path>
              </a:pathLst>
            </a:custGeom>
            <a:solidFill>
              <a:srgbClr val="000000">
                <a:alpha val="0"/>
              </a:srgbClr>
            </a:solidFill>
            <a:ln w="47625" cap="sq">
              <a:solidFill>
                <a:srgbClr val="FFFFFF"/>
              </a:solidFill>
              <a:prstDash val="solid"/>
              <a:miter/>
            </a:ln>
          </p:spPr>
        </p:sp>
        <p:sp>
          <p:nvSpPr>
            <p:cNvPr id="5" name="TextBox 5"/>
            <p:cNvSpPr txBox="1"/>
            <p:nvPr/>
          </p:nvSpPr>
          <p:spPr>
            <a:xfrm>
              <a:off x="0" y="-38100"/>
              <a:ext cx="3698535" cy="1196899"/>
            </a:xfrm>
            <a:prstGeom prst="rect">
              <a:avLst/>
            </a:prstGeom>
          </p:spPr>
          <p:txBody>
            <a:bodyPr lIns="50800" tIns="50800" rIns="50800" bIns="50800" rtlCol="0" anchor="ctr"/>
            <a:lstStyle/>
            <a:p>
              <a:pPr algn="ctr">
                <a:lnSpc>
                  <a:spcPts val="2660"/>
                </a:lnSpc>
                <a:spcBef>
                  <a:spcPct val="0"/>
                </a:spcBef>
              </a:pPr>
            </a:p>
          </p:txBody>
        </p:sp>
      </p:grpSp>
      <p:sp>
        <p:nvSpPr>
          <p:cNvPr id="7" name="TextBox 7"/>
          <p:cNvSpPr txBox="1"/>
          <p:nvPr/>
        </p:nvSpPr>
        <p:spPr>
          <a:xfrm>
            <a:off x="1039108" y="2711543"/>
            <a:ext cx="14377458" cy="2272970"/>
          </a:xfrm>
          <a:prstGeom prst="rect">
            <a:avLst/>
          </a:prstGeom>
        </p:spPr>
        <p:txBody>
          <a:bodyPr lIns="0" tIns="0" rIns="0" bIns="0" rtlCol="0" anchor="t">
            <a:spAutoFit/>
          </a:bodyPr>
          <a:lstStyle/>
          <a:p>
            <a:pPr algn="ctr">
              <a:lnSpc>
                <a:spcPts val="9120"/>
              </a:lnSpc>
              <a:spcBef>
                <a:spcPct val="0"/>
              </a:spcBef>
            </a:pPr>
            <a:r>
              <a:rPr lang="en-US" sz="6515" b="1" spc="2619">
                <a:solidFill>
                  <a:srgbClr val="FFFFFF"/>
                </a:solidFill>
                <a:latin typeface="Inter Bold" panose="020B0802030000000004"/>
                <a:ea typeface="Inter Bold" panose="020B0802030000000004"/>
                <a:cs typeface="Inter Bold" panose="020B0802030000000004"/>
                <a:sym typeface="Inter Bold" panose="020B0802030000000004"/>
              </a:rPr>
              <a:t>BANK ENTERPRISE NETWORK MODEL</a:t>
            </a:r>
            <a:endParaRPr lang="en-US" sz="6515" b="1" spc="2619">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10" name="TextBox 10"/>
          <p:cNvSpPr txBox="1"/>
          <p:nvPr/>
        </p:nvSpPr>
        <p:spPr>
          <a:xfrm>
            <a:off x="16604563" y="9645578"/>
            <a:ext cx="1196609" cy="198099"/>
          </a:xfrm>
          <a:prstGeom prst="rect">
            <a:avLst/>
          </a:prstGeom>
        </p:spPr>
        <p:txBody>
          <a:bodyPr lIns="0" tIns="0" rIns="0" bIns="0" rtlCol="0" anchor="t">
            <a:spAutoFit/>
          </a:bodyPr>
          <a:lstStyle/>
          <a:p>
            <a:pPr algn="r">
              <a:lnSpc>
                <a:spcPts val="1680"/>
              </a:lnSpc>
              <a:spcBef>
                <a:spcPct val="0"/>
              </a:spcBef>
            </a:pPr>
            <a:r>
              <a:rPr lang="en-US" sz="1200">
                <a:solidFill>
                  <a:srgbClr val="FFFFFF"/>
                </a:solidFill>
                <a:latin typeface="Open Sans"/>
                <a:ea typeface="Open Sans"/>
                <a:cs typeface="Open Sans"/>
                <a:sym typeface="Open Sans"/>
              </a:rPr>
              <a:t>Page | 01</a:t>
            </a:r>
            <a:endParaRPr lang="en-US" sz="1200">
              <a:solidFill>
                <a:srgbClr val="FFFFFF"/>
              </a:solidFill>
              <a:latin typeface="Open Sans"/>
              <a:ea typeface="Open Sans"/>
              <a:cs typeface="Open Sans"/>
              <a:sym typeface="Open Sans"/>
            </a:endParaRPr>
          </a:p>
        </p:txBody>
      </p:sp>
      <p:sp>
        <p:nvSpPr>
          <p:cNvPr id="11" name="TextBox 11"/>
          <p:cNvSpPr txBox="1"/>
          <p:nvPr/>
        </p:nvSpPr>
        <p:spPr>
          <a:xfrm>
            <a:off x="9770561" y="5076825"/>
            <a:ext cx="5676229" cy="580410"/>
          </a:xfrm>
          <a:prstGeom prst="rect">
            <a:avLst/>
          </a:prstGeom>
        </p:spPr>
        <p:txBody>
          <a:bodyPr lIns="0" tIns="0" rIns="0" bIns="0" rtlCol="0" anchor="t">
            <a:spAutoFit/>
          </a:bodyPr>
          <a:lstStyle/>
          <a:p>
            <a:pPr algn="ctr">
              <a:lnSpc>
                <a:spcPts val="4760"/>
              </a:lnSpc>
            </a:pPr>
            <a:r>
              <a:rPr lang="en-US" sz="3400" b="1">
                <a:solidFill>
                  <a:srgbClr val="FFFFFF"/>
                </a:solidFill>
                <a:latin typeface="Canva Sans Bold" panose="020B0803030501040103"/>
                <a:ea typeface="Canva Sans Bold" panose="020B0803030501040103"/>
                <a:cs typeface="Canva Sans Bold" panose="020B0803030501040103"/>
                <a:sym typeface="Canva Sans Bold" panose="020B0803030501040103"/>
              </a:rPr>
              <a:t>ON CISCO PACKET TRACER</a:t>
            </a:r>
            <a:endParaRPr lang="en-US" sz="34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8315130" cy="6029531"/>
            <a:chOff x="0" y="0"/>
            <a:chExt cx="11086840" cy="8039374"/>
          </a:xfrm>
        </p:grpSpPr>
        <p:pic>
          <p:nvPicPr>
            <p:cNvPr id="3" name="Picture 3"/>
            <p:cNvPicPr>
              <a:picLocks noChangeAspect="1"/>
            </p:cNvPicPr>
            <p:nvPr/>
          </p:nvPicPr>
          <p:blipFill>
            <a:blip r:embed="rId1"/>
            <a:srcRect l="11389" r="11389"/>
            <a:stretch>
              <a:fillRect/>
            </a:stretch>
          </p:blipFill>
          <p:spPr>
            <a:xfrm>
              <a:off x="0" y="0"/>
              <a:ext cx="11086840" cy="8039374"/>
            </a:xfrm>
            <a:prstGeom prst="rect">
              <a:avLst/>
            </a:prstGeom>
          </p:spPr>
        </p:pic>
      </p:grpSp>
      <p:sp>
        <p:nvSpPr>
          <p:cNvPr id="4" name="Freeform 4"/>
          <p:cNvSpPr/>
          <p:nvPr/>
        </p:nvSpPr>
        <p:spPr>
          <a:xfrm>
            <a:off x="0" y="6029531"/>
            <a:ext cx="8315130" cy="4257469"/>
          </a:xfrm>
          <a:custGeom>
            <a:avLst/>
            <a:gdLst/>
            <a:ahLst/>
            <a:cxnLst/>
            <a:rect l="l" t="t" r="r" b="b"/>
            <a:pathLst>
              <a:path w="8315130" h="4257469">
                <a:moveTo>
                  <a:pt x="0" y="0"/>
                </a:moveTo>
                <a:lnTo>
                  <a:pt x="8315130" y="0"/>
                </a:lnTo>
                <a:lnTo>
                  <a:pt x="8315130" y="4257469"/>
                </a:lnTo>
                <a:lnTo>
                  <a:pt x="0" y="4257469"/>
                </a:lnTo>
                <a:lnTo>
                  <a:pt x="0" y="0"/>
                </a:lnTo>
                <a:close/>
              </a:path>
            </a:pathLst>
          </a:custGeom>
          <a:blipFill>
            <a:blip r:embed="rId2"/>
            <a:stretch>
              <a:fillRect/>
            </a:stretch>
          </a:blipFill>
        </p:spPr>
      </p:sp>
      <p:sp>
        <p:nvSpPr>
          <p:cNvPr id="5" name="TextBox 5"/>
          <p:cNvSpPr txBox="1"/>
          <p:nvPr/>
        </p:nvSpPr>
        <p:spPr>
          <a:xfrm>
            <a:off x="8568760" y="-33482"/>
            <a:ext cx="3473537" cy="1157626"/>
          </a:xfrm>
          <a:prstGeom prst="rect">
            <a:avLst/>
          </a:prstGeom>
        </p:spPr>
        <p:txBody>
          <a:bodyPr lIns="0" tIns="0" rIns="0" bIns="0" rtlCol="0" anchor="t">
            <a:spAutoFit/>
          </a:bodyPr>
          <a:lstStyle/>
          <a:p>
            <a:pPr algn="l">
              <a:lnSpc>
                <a:spcPts val="8120"/>
              </a:lnSpc>
              <a:spcBef>
                <a:spcPct val="0"/>
              </a:spcBef>
            </a:pPr>
            <a:r>
              <a:rPr lang="en-US" sz="5800" u="sng" spc="1072">
                <a:solidFill>
                  <a:srgbClr val="1F2020"/>
                </a:solidFill>
                <a:latin typeface="TAN Tangkiwood"/>
                <a:ea typeface="TAN Tangkiwood"/>
                <a:cs typeface="TAN Tangkiwood"/>
                <a:sym typeface="TAN Tangkiwood"/>
              </a:rPr>
              <a:t>PROJECT</a:t>
            </a:r>
            <a:endParaRPr lang="en-US" sz="5800" u="sng" spc="1072">
              <a:solidFill>
                <a:srgbClr val="1F2020"/>
              </a:solidFill>
              <a:latin typeface="TAN Tangkiwood"/>
              <a:ea typeface="TAN Tangkiwood"/>
              <a:cs typeface="TAN Tangkiwood"/>
              <a:sym typeface="TAN Tangkiwood"/>
            </a:endParaRPr>
          </a:p>
        </p:txBody>
      </p:sp>
      <p:sp>
        <p:nvSpPr>
          <p:cNvPr id="6" name="TextBox 6"/>
          <p:cNvSpPr txBox="1"/>
          <p:nvPr/>
        </p:nvSpPr>
        <p:spPr>
          <a:xfrm>
            <a:off x="8723045" y="2118717"/>
            <a:ext cx="8510336" cy="4322446"/>
          </a:xfrm>
          <a:prstGeom prst="rect">
            <a:avLst/>
          </a:prstGeom>
        </p:spPr>
        <p:txBody>
          <a:bodyPr lIns="0" tIns="0" rIns="0" bIns="0" rtlCol="0" anchor="t">
            <a:spAutoFit/>
          </a:bodyPr>
          <a:lstStyle/>
          <a:p>
            <a:pPr algn="l">
              <a:lnSpc>
                <a:spcPts val="3780"/>
              </a:lnSpc>
              <a:spcBef>
                <a:spcPct val="0"/>
              </a:spcBef>
            </a:pPr>
            <a:r>
              <a:rPr lang="en-US" sz="2700" b="1">
                <a:solidFill>
                  <a:srgbClr val="1F2020"/>
                </a:solidFill>
                <a:latin typeface="Arial Bold" panose="020B0802020202020204"/>
                <a:ea typeface="Arial Bold" panose="020B0802020202020204"/>
                <a:cs typeface="Arial Bold" panose="020B0802020202020204"/>
                <a:sym typeface="Arial Bold" panose="020B0802020202020204"/>
              </a:rPr>
              <a:t>This project, titled "Bank Enterprise Network on Cisco Packet Tracer," is developed as a semester project for the Data Communication and Networking (DCN) course. The network is designed to simulate a large-scale banking environment and includes connectivity and communication between 12 distinct departments, each representing a functional unit within a real-world banking organization.</a:t>
            </a:r>
            <a:endParaRPr lang="en-US" sz="2700" b="1">
              <a:solidFill>
                <a:srgbClr val="1F2020"/>
              </a:solidFill>
              <a:latin typeface="Arial Bold" panose="020B0802020202020204"/>
              <a:ea typeface="Arial Bold" panose="020B0802020202020204"/>
              <a:cs typeface="Arial Bold" panose="020B0802020202020204"/>
              <a:sym typeface="Arial Bold" panose="020B0802020202020204"/>
            </a:endParaRPr>
          </a:p>
        </p:txBody>
      </p:sp>
      <p:sp>
        <p:nvSpPr>
          <p:cNvPr id="7" name="TextBox 7"/>
          <p:cNvSpPr txBox="1"/>
          <p:nvPr/>
        </p:nvSpPr>
        <p:spPr>
          <a:xfrm>
            <a:off x="8723045" y="6847325"/>
            <a:ext cx="9334775" cy="3239278"/>
          </a:xfrm>
          <a:prstGeom prst="rect">
            <a:avLst/>
          </a:prstGeom>
        </p:spPr>
        <p:txBody>
          <a:bodyPr lIns="0" tIns="0" rIns="0" bIns="0" rtlCol="0" anchor="t">
            <a:spAutoFit/>
          </a:bodyPr>
          <a:lstStyle/>
          <a:p>
            <a:pPr algn="l">
              <a:lnSpc>
                <a:spcPts val="3640"/>
              </a:lnSpc>
              <a:spcBef>
                <a:spcPct val="0"/>
              </a:spcBef>
            </a:pPr>
            <a:r>
              <a:rPr lang="en-US" sz="2600" b="1">
                <a:solidFill>
                  <a:srgbClr val="1F2020"/>
                </a:solidFill>
                <a:latin typeface="Arial Bold" panose="020B0802020202020204"/>
                <a:ea typeface="Arial Bold" panose="020B0802020202020204"/>
                <a:cs typeface="Arial Bold" panose="020B0802020202020204"/>
                <a:sym typeface="Arial Bold" panose="020B0802020202020204"/>
              </a:rPr>
              <a:t>To ensure efficient data forwarding and network scalability, dynamic routing protocols have been configured to interconnect all departmental networks. These protocols enable automatic route recalculation in response to topology changes, ensuring optimal path selection, improved convergence, and streamlined network management.</a:t>
            </a:r>
            <a:endParaRPr lang="en-US" sz="2600" b="1">
              <a:solidFill>
                <a:srgbClr val="1F2020"/>
              </a:solidFill>
              <a:latin typeface="Arial Bold" panose="020B0802020202020204"/>
              <a:ea typeface="Arial Bold" panose="020B0802020202020204"/>
              <a:cs typeface="Arial Bold" panose="020B0802020202020204"/>
              <a:sym typeface="Arial Bold" panose="020B0802020202020204"/>
            </a:endParaRPr>
          </a:p>
        </p:txBody>
      </p:sp>
      <p:sp>
        <p:nvSpPr>
          <p:cNvPr id="8" name="TextBox 8"/>
          <p:cNvSpPr txBox="1"/>
          <p:nvPr/>
        </p:nvSpPr>
        <p:spPr>
          <a:xfrm>
            <a:off x="10739722" y="876493"/>
            <a:ext cx="9151449" cy="1062990"/>
          </a:xfrm>
          <a:prstGeom prst="rect">
            <a:avLst/>
          </a:prstGeom>
        </p:spPr>
        <p:txBody>
          <a:bodyPr lIns="0" tIns="0" rIns="0" bIns="0" rtlCol="0" anchor="t">
            <a:spAutoFit/>
          </a:bodyPr>
          <a:lstStyle/>
          <a:p>
            <a:pPr algn="l">
              <a:lnSpc>
                <a:spcPts val="7560"/>
              </a:lnSpc>
              <a:spcBef>
                <a:spcPct val="0"/>
              </a:spcBef>
            </a:pPr>
            <a:r>
              <a:rPr lang="en-US" sz="5400" u="sng" spc="998">
                <a:solidFill>
                  <a:srgbClr val="1F2020"/>
                </a:solidFill>
                <a:latin typeface="TAN Tangkiwood"/>
                <a:ea typeface="TAN Tangkiwood"/>
                <a:cs typeface="TAN Tangkiwood"/>
                <a:sym typeface="TAN Tangkiwood"/>
              </a:rPr>
              <a:t>INTRODUCTION</a:t>
            </a:r>
            <a:endParaRPr lang="en-US" sz="5400" u="sng" spc="998">
              <a:solidFill>
                <a:srgbClr val="1F2020"/>
              </a:solidFill>
              <a:latin typeface="TAN Tangkiwood"/>
              <a:ea typeface="TAN Tangkiwood"/>
              <a:cs typeface="TAN Tangkiwood"/>
              <a:sym typeface="TAN Tangkiwoo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026362"/>
            <a:ext cx="15453989" cy="8260638"/>
          </a:xfrm>
          <a:custGeom>
            <a:avLst/>
            <a:gdLst/>
            <a:ahLst/>
            <a:cxnLst/>
            <a:rect l="l" t="t" r="r" b="b"/>
            <a:pathLst>
              <a:path w="15453989" h="8260638">
                <a:moveTo>
                  <a:pt x="0" y="0"/>
                </a:moveTo>
                <a:lnTo>
                  <a:pt x="15453989" y="0"/>
                </a:lnTo>
                <a:lnTo>
                  <a:pt x="15453989" y="8260638"/>
                </a:lnTo>
                <a:lnTo>
                  <a:pt x="0" y="8260638"/>
                </a:lnTo>
                <a:lnTo>
                  <a:pt x="0" y="0"/>
                </a:lnTo>
                <a:close/>
              </a:path>
            </a:pathLst>
          </a:custGeom>
          <a:blipFill>
            <a:blip r:embed="rId1"/>
            <a:stretch>
              <a:fillRect t="-2377" b="-2377"/>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83125" y="457043"/>
            <a:ext cx="418047" cy="230306"/>
          </a:xfrm>
          <a:custGeom>
            <a:avLst/>
            <a:gdLst/>
            <a:ahLst/>
            <a:cxnLst/>
            <a:rect l="l" t="t" r="r" b="b"/>
            <a:pathLst>
              <a:path w="418047" h="230306">
                <a:moveTo>
                  <a:pt x="0" y="0"/>
                </a:moveTo>
                <a:lnTo>
                  <a:pt x="418047" y="0"/>
                </a:lnTo>
                <a:lnTo>
                  <a:pt x="418047" y="230306"/>
                </a:lnTo>
                <a:lnTo>
                  <a:pt x="0" y="23030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0" y="1028700"/>
            <a:ext cx="5226590" cy="8229600"/>
            <a:chOff x="0" y="0"/>
            <a:chExt cx="6968787" cy="10972800"/>
          </a:xfrm>
        </p:grpSpPr>
        <p:pic>
          <p:nvPicPr>
            <p:cNvPr id="5" name="Picture 5"/>
            <p:cNvPicPr>
              <a:picLocks noChangeAspect="1"/>
            </p:cNvPicPr>
            <p:nvPr/>
          </p:nvPicPr>
          <p:blipFill>
            <a:blip r:embed="rId3"/>
            <a:srcRect l="25854" r="25854"/>
            <a:stretch>
              <a:fillRect/>
            </a:stretch>
          </p:blipFill>
          <p:spPr>
            <a:xfrm>
              <a:off x="0" y="0"/>
              <a:ext cx="6968787" cy="10972800"/>
            </a:xfrm>
            <a:prstGeom prst="rect">
              <a:avLst/>
            </a:prstGeom>
          </p:spPr>
        </p:pic>
      </p:grpSp>
      <p:grpSp>
        <p:nvGrpSpPr>
          <p:cNvPr id="6" name="Group 6"/>
          <p:cNvGrpSpPr/>
          <p:nvPr/>
        </p:nvGrpSpPr>
        <p:grpSpPr>
          <a:xfrm rot="0">
            <a:off x="5436566" y="3297276"/>
            <a:ext cx="745776" cy="745776"/>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000000">
                <a:alpha val="0"/>
              </a:srgbClr>
            </a:solidFill>
            <a:ln w="9525" cap="sq">
              <a:solidFill>
                <a:srgbClr val="1F2020"/>
              </a:solidFill>
              <a:prstDash val="solid"/>
              <a:miter/>
            </a:ln>
          </p:spPr>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11568857" y="3297276"/>
            <a:ext cx="745776" cy="745776"/>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000000">
                <a:alpha val="0"/>
              </a:srgbClr>
            </a:solidFill>
            <a:ln w="9525" cap="sq">
              <a:solidFill>
                <a:srgbClr val="1F2020"/>
              </a:solidFill>
              <a:prstDash val="solid"/>
              <a:miter/>
            </a:ln>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rot="0">
            <a:off x="5436566" y="6508802"/>
            <a:ext cx="745776" cy="745776"/>
            <a:chOff x="0" y="0"/>
            <a:chExt cx="270933" cy="270933"/>
          </a:xfrm>
        </p:grpSpPr>
        <p:sp>
          <p:nvSpPr>
            <p:cNvPr id="13" name="Freeform 13"/>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000000">
                <a:alpha val="0"/>
              </a:srgbClr>
            </a:solidFill>
            <a:ln w="9525" cap="sq">
              <a:solidFill>
                <a:srgbClr val="1F2020"/>
              </a:solidFill>
              <a:prstDash val="solid"/>
              <a:miter/>
            </a:ln>
          </p:spPr>
        </p:sp>
        <p:sp>
          <p:nvSpPr>
            <p:cNvPr id="14" name="TextBox 14"/>
            <p:cNvSpPr txBox="1"/>
            <p:nvPr/>
          </p:nvSpPr>
          <p:spPr>
            <a:xfrm>
              <a:off x="0" y="-38100"/>
              <a:ext cx="270933" cy="309033"/>
            </a:xfrm>
            <a:prstGeom prst="rect">
              <a:avLst/>
            </a:prstGeom>
          </p:spPr>
          <p:txBody>
            <a:bodyPr lIns="50800" tIns="50800" rIns="50800" bIns="50800" rtlCol="0" anchor="ctr"/>
            <a:lstStyle/>
            <a:p>
              <a:pPr algn="ctr">
                <a:lnSpc>
                  <a:spcPts val="2660"/>
                </a:lnSpc>
              </a:pPr>
            </a:p>
          </p:txBody>
        </p:sp>
      </p:grpSp>
      <p:grpSp>
        <p:nvGrpSpPr>
          <p:cNvPr id="15" name="Group 15"/>
          <p:cNvGrpSpPr/>
          <p:nvPr/>
        </p:nvGrpSpPr>
        <p:grpSpPr>
          <a:xfrm rot="0">
            <a:off x="11568857" y="6508802"/>
            <a:ext cx="745776" cy="745776"/>
            <a:chOff x="0" y="0"/>
            <a:chExt cx="270933" cy="270933"/>
          </a:xfrm>
        </p:grpSpPr>
        <p:sp>
          <p:nvSpPr>
            <p:cNvPr id="16" name="Freeform 1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000000">
                <a:alpha val="0"/>
              </a:srgbClr>
            </a:solidFill>
            <a:ln w="9525" cap="sq">
              <a:solidFill>
                <a:srgbClr val="1F2020"/>
              </a:solidFill>
              <a:prstDash val="solid"/>
              <a:miter/>
            </a:ln>
          </p:spPr>
        </p:sp>
        <p:sp>
          <p:nvSpPr>
            <p:cNvPr id="17" name="TextBox 17"/>
            <p:cNvSpPr txBox="1"/>
            <p:nvPr/>
          </p:nvSpPr>
          <p:spPr>
            <a:xfrm>
              <a:off x="0" y="-38100"/>
              <a:ext cx="270933" cy="309033"/>
            </a:xfrm>
            <a:prstGeom prst="rect">
              <a:avLst/>
            </a:prstGeom>
          </p:spPr>
          <p:txBody>
            <a:bodyPr lIns="50800" tIns="50800" rIns="50800" bIns="50800" rtlCol="0" anchor="ctr"/>
            <a:lstStyle/>
            <a:p>
              <a:pPr algn="ctr">
                <a:lnSpc>
                  <a:spcPts val="2660"/>
                </a:lnSpc>
              </a:pPr>
            </a:p>
          </p:txBody>
        </p:sp>
      </p:grpSp>
      <p:sp>
        <p:nvSpPr>
          <p:cNvPr id="18" name="TextBox 18"/>
          <p:cNvSpPr txBox="1"/>
          <p:nvPr/>
        </p:nvSpPr>
        <p:spPr>
          <a:xfrm>
            <a:off x="1039108" y="450999"/>
            <a:ext cx="1827770" cy="215265"/>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ea typeface="Open Sans"/>
                <a:cs typeface="Open Sans"/>
                <a:sym typeface="Open Sans"/>
              </a:rPr>
              <a:t>I</a:t>
            </a:r>
            <a:endParaRPr lang="en-US" sz="1200">
              <a:solidFill>
                <a:srgbClr val="1F2020"/>
              </a:solidFill>
              <a:latin typeface="Open Sans"/>
              <a:ea typeface="Open Sans"/>
              <a:cs typeface="Open Sans"/>
              <a:sym typeface="Open Sans"/>
            </a:endParaRPr>
          </a:p>
        </p:txBody>
      </p:sp>
      <p:sp>
        <p:nvSpPr>
          <p:cNvPr id="19" name="TextBox 19"/>
          <p:cNvSpPr txBox="1"/>
          <p:nvPr/>
        </p:nvSpPr>
        <p:spPr>
          <a:xfrm>
            <a:off x="439763" y="9645578"/>
            <a:ext cx="2427115" cy="198099"/>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ea typeface="Open Sans"/>
                <a:cs typeface="Open Sans"/>
                <a:sym typeface="Open Sans"/>
              </a:rPr>
              <a:t>www.reallygreatsite.com</a:t>
            </a:r>
            <a:endParaRPr lang="en-US" sz="1200">
              <a:solidFill>
                <a:srgbClr val="1F2020"/>
              </a:solidFill>
              <a:latin typeface="Open Sans"/>
              <a:ea typeface="Open Sans"/>
              <a:cs typeface="Open Sans"/>
              <a:sym typeface="Open Sans"/>
            </a:endParaRPr>
          </a:p>
        </p:txBody>
      </p:sp>
      <p:sp>
        <p:nvSpPr>
          <p:cNvPr id="20" name="TextBox 20"/>
          <p:cNvSpPr txBox="1"/>
          <p:nvPr/>
        </p:nvSpPr>
        <p:spPr>
          <a:xfrm>
            <a:off x="16604563" y="9645578"/>
            <a:ext cx="1196609" cy="198099"/>
          </a:xfrm>
          <a:prstGeom prst="rect">
            <a:avLst/>
          </a:prstGeom>
        </p:spPr>
        <p:txBody>
          <a:bodyPr lIns="0" tIns="0" rIns="0" bIns="0" rtlCol="0" anchor="t">
            <a:spAutoFit/>
          </a:bodyPr>
          <a:lstStyle/>
          <a:p>
            <a:pPr algn="r">
              <a:lnSpc>
                <a:spcPts val="1680"/>
              </a:lnSpc>
              <a:spcBef>
                <a:spcPct val="0"/>
              </a:spcBef>
            </a:pPr>
            <a:r>
              <a:rPr lang="en-US" sz="1200">
                <a:solidFill>
                  <a:srgbClr val="1F2020"/>
                </a:solidFill>
                <a:latin typeface="Open Sans"/>
                <a:ea typeface="Open Sans"/>
                <a:cs typeface="Open Sans"/>
                <a:sym typeface="Open Sans"/>
              </a:rPr>
              <a:t>Page | 05</a:t>
            </a:r>
            <a:endParaRPr lang="en-US" sz="1200">
              <a:solidFill>
                <a:srgbClr val="1F2020"/>
              </a:solidFill>
              <a:latin typeface="Open Sans"/>
              <a:ea typeface="Open Sans"/>
              <a:cs typeface="Open Sans"/>
              <a:sym typeface="Open Sans"/>
            </a:endParaRPr>
          </a:p>
        </p:txBody>
      </p:sp>
      <p:sp>
        <p:nvSpPr>
          <p:cNvPr id="21" name="TextBox 21"/>
          <p:cNvSpPr txBox="1"/>
          <p:nvPr/>
        </p:nvSpPr>
        <p:spPr>
          <a:xfrm>
            <a:off x="5436566" y="261160"/>
            <a:ext cx="10508505" cy="2686654"/>
          </a:xfrm>
          <a:prstGeom prst="rect">
            <a:avLst/>
          </a:prstGeom>
        </p:spPr>
        <p:txBody>
          <a:bodyPr lIns="0" tIns="0" rIns="0" bIns="0" rtlCol="0" anchor="t">
            <a:spAutoFit/>
          </a:bodyPr>
          <a:lstStyle/>
          <a:p>
            <a:pPr algn="l">
              <a:lnSpc>
                <a:spcPts val="5315"/>
              </a:lnSpc>
              <a:spcBef>
                <a:spcPct val="0"/>
              </a:spcBef>
            </a:pPr>
            <a:r>
              <a:rPr lang="en-US" sz="3795" b="1" spc="702">
                <a:solidFill>
                  <a:srgbClr val="1F2020"/>
                </a:solidFill>
                <a:latin typeface="Inter Bold" panose="020B0802030000000004"/>
                <a:ea typeface="Inter Bold" panose="020B0802030000000004"/>
                <a:cs typeface="Inter Bold" panose="020B0802030000000004"/>
                <a:sym typeface="Inter Bold" panose="020B0802030000000004"/>
              </a:rPr>
              <a:t>BANK ENTERPRISE – FLOOR-WISE DEPARTMENT DISTRIBUTION</a:t>
            </a:r>
            <a:endParaRPr lang="en-US" sz="3795" b="1" spc="702">
              <a:solidFill>
                <a:srgbClr val="1F2020"/>
              </a:solidFill>
              <a:latin typeface="Inter Bold" panose="020B0802030000000004"/>
              <a:ea typeface="Inter Bold" panose="020B0802030000000004"/>
              <a:cs typeface="Inter Bold" panose="020B0802030000000004"/>
              <a:sym typeface="Inter Bold" panose="020B0802030000000004"/>
            </a:endParaRPr>
          </a:p>
          <a:p>
            <a:pPr algn="l">
              <a:lnSpc>
                <a:spcPts val="5315"/>
              </a:lnSpc>
              <a:spcBef>
                <a:spcPct val="0"/>
              </a:spcBef>
            </a:pPr>
          </a:p>
          <a:p>
            <a:pPr algn="l">
              <a:lnSpc>
                <a:spcPts val="5315"/>
              </a:lnSpc>
              <a:spcBef>
                <a:spcPct val="0"/>
              </a:spcBef>
            </a:pPr>
          </a:p>
        </p:txBody>
      </p:sp>
      <p:sp>
        <p:nvSpPr>
          <p:cNvPr id="22" name="TextBox 22"/>
          <p:cNvSpPr txBox="1"/>
          <p:nvPr/>
        </p:nvSpPr>
        <p:spPr>
          <a:xfrm>
            <a:off x="5436566" y="3452686"/>
            <a:ext cx="745776" cy="396856"/>
          </a:xfrm>
          <a:prstGeom prst="rect">
            <a:avLst/>
          </a:prstGeom>
        </p:spPr>
        <p:txBody>
          <a:bodyPr lIns="0" tIns="0" rIns="0" bIns="0" rtlCol="0" anchor="t">
            <a:spAutoFit/>
          </a:bodyPr>
          <a:lstStyle/>
          <a:p>
            <a:pPr algn="ctr">
              <a:lnSpc>
                <a:spcPts val="3365"/>
              </a:lnSpc>
              <a:spcBef>
                <a:spcPct val="0"/>
              </a:spcBef>
            </a:pPr>
            <a:r>
              <a:rPr lang="en-US" sz="2405" b="1">
                <a:solidFill>
                  <a:srgbClr val="1F2020"/>
                </a:solidFill>
                <a:latin typeface="Open Sans Bold"/>
                <a:ea typeface="Open Sans Bold"/>
                <a:cs typeface="Open Sans Bold"/>
                <a:sym typeface="Open Sans Bold"/>
              </a:rPr>
              <a:t>01</a:t>
            </a:r>
            <a:endParaRPr lang="en-US" sz="2405" b="1">
              <a:solidFill>
                <a:srgbClr val="1F2020"/>
              </a:solidFill>
              <a:latin typeface="Open Sans Bold"/>
              <a:ea typeface="Open Sans Bold"/>
              <a:cs typeface="Open Sans Bold"/>
              <a:sym typeface="Open Sans Bold"/>
            </a:endParaRPr>
          </a:p>
        </p:txBody>
      </p:sp>
      <p:sp>
        <p:nvSpPr>
          <p:cNvPr id="23" name="TextBox 23"/>
          <p:cNvSpPr txBox="1"/>
          <p:nvPr/>
        </p:nvSpPr>
        <p:spPr>
          <a:xfrm>
            <a:off x="6515717" y="3202026"/>
            <a:ext cx="4358012" cy="2825237"/>
          </a:xfrm>
          <a:prstGeom prst="rect">
            <a:avLst/>
          </a:prstGeom>
        </p:spPr>
        <p:txBody>
          <a:bodyPr lIns="0" tIns="0" rIns="0" bIns="0" rtlCol="0" anchor="t">
            <a:spAutoFit/>
          </a:bodyPr>
          <a:lstStyle/>
          <a:p>
            <a:pPr algn="l">
              <a:lnSpc>
                <a:spcPts val="3360"/>
              </a:lnSpc>
            </a:pPr>
            <a:r>
              <a:rPr lang="en-US" sz="2400" b="1">
                <a:solidFill>
                  <a:srgbClr val="1F2020"/>
                </a:solidFill>
                <a:latin typeface="Arial Bold" panose="020B0802020202020204"/>
                <a:ea typeface="Arial Bold" panose="020B0802020202020204"/>
                <a:cs typeface="Arial Bold" panose="020B0802020202020204"/>
                <a:sym typeface="Arial Bold" panose="020B0802020202020204"/>
              </a:rPr>
              <a:t>Floor 1:</a:t>
            </a:r>
            <a:endParaRPr lang="en-US" sz="2400" b="1">
              <a:solidFill>
                <a:srgbClr val="1F2020"/>
              </a:solidFill>
              <a:latin typeface="Arial Bold" panose="020B0802020202020204"/>
              <a:ea typeface="Arial Bold" panose="020B0802020202020204"/>
              <a:cs typeface="Arial Bold" panose="020B0802020202020204"/>
              <a:sym typeface="Arial Bold" panose="020B0802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Account Services / Retail Banking</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Customer Service / Teller Department</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Marketing and Sales</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algn="l">
              <a:lnSpc>
                <a:spcPts val="3360"/>
              </a:lnSpc>
              <a:spcBef>
                <a:spcPct val="0"/>
              </a:spcBef>
            </a:pPr>
          </a:p>
        </p:txBody>
      </p:sp>
      <p:sp>
        <p:nvSpPr>
          <p:cNvPr id="24" name="TextBox 24"/>
          <p:cNvSpPr txBox="1"/>
          <p:nvPr/>
        </p:nvSpPr>
        <p:spPr>
          <a:xfrm>
            <a:off x="11568857" y="3452700"/>
            <a:ext cx="745776" cy="396856"/>
          </a:xfrm>
          <a:prstGeom prst="rect">
            <a:avLst/>
          </a:prstGeom>
        </p:spPr>
        <p:txBody>
          <a:bodyPr lIns="0" tIns="0" rIns="0" bIns="0" rtlCol="0" anchor="t">
            <a:spAutoFit/>
          </a:bodyPr>
          <a:lstStyle/>
          <a:p>
            <a:pPr algn="ctr">
              <a:lnSpc>
                <a:spcPts val="3365"/>
              </a:lnSpc>
              <a:spcBef>
                <a:spcPct val="0"/>
              </a:spcBef>
            </a:pPr>
            <a:r>
              <a:rPr lang="en-US" sz="2405" b="1">
                <a:solidFill>
                  <a:srgbClr val="1F2020"/>
                </a:solidFill>
                <a:latin typeface="Open Sans Bold"/>
                <a:ea typeface="Open Sans Bold"/>
                <a:cs typeface="Open Sans Bold"/>
                <a:sym typeface="Open Sans Bold"/>
              </a:rPr>
              <a:t>02</a:t>
            </a:r>
            <a:endParaRPr lang="en-US" sz="2405" b="1">
              <a:solidFill>
                <a:srgbClr val="1F2020"/>
              </a:solidFill>
              <a:latin typeface="Open Sans Bold"/>
              <a:ea typeface="Open Sans Bold"/>
              <a:cs typeface="Open Sans Bold"/>
              <a:sym typeface="Open Sans Bold"/>
            </a:endParaRPr>
          </a:p>
        </p:txBody>
      </p:sp>
      <p:sp>
        <p:nvSpPr>
          <p:cNvPr id="25" name="TextBox 25"/>
          <p:cNvSpPr txBox="1"/>
          <p:nvPr/>
        </p:nvSpPr>
        <p:spPr>
          <a:xfrm>
            <a:off x="5436566" y="6664212"/>
            <a:ext cx="745776" cy="396856"/>
          </a:xfrm>
          <a:prstGeom prst="rect">
            <a:avLst/>
          </a:prstGeom>
        </p:spPr>
        <p:txBody>
          <a:bodyPr lIns="0" tIns="0" rIns="0" bIns="0" rtlCol="0" anchor="t">
            <a:spAutoFit/>
          </a:bodyPr>
          <a:lstStyle/>
          <a:p>
            <a:pPr algn="ctr">
              <a:lnSpc>
                <a:spcPts val="3365"/>
              </a:lnSpc>
              <a:spcBef>
                <a:spcPct val="0"/>
              </a:spcBef>
            </a:pPr>
            <a:r>
              <a:rPr lang="en-US" sz="2405" b="1">
                <a:solidFill>
                  <a:srgbClr val="1F2020"/>
                </a:solidFill>
                <a:latin typeface="Open Sans Bold"/>
                <a:ea typeface="Open Sans Bold"/>
                <a:cs typeface="Open Sans Bold"/>
                <a:sym typeface="Open Sans Bold"/>
              </a:rPr>
              <a:t>03</a:t>
            </a:r>
            <a:endParaRPr lang="en-US" sz="2405" b="1">
              <a:solidFill>
                <a:srgbClr val="1F2020"/>
              </a:solidFill>
              <a:latin typeface="Open Sans Bold"/>
              <a:ea typeface="Open Sans Bold"/>
              <a:cs typeface="Open Sans Bold"/>
              <a:sym typeface="Open Sans Bold"/>
            </a:endParaRPr>
          </a:p>
        </p:txBody>
      </p:sp>
      <p:sp>
        <p:nvSpPr>
          <p:cNvPr id="26" name="TextBox 26"/>
          <p:cNvSpPr txBox="1"/>
          <p:nvPr/>
        </p:nvSpPr>
        <p:spPr>
          <a:xfrm>
            <a:off x="11568857" y="6664226"/>
            <a:ext cx="745776" cy="396856"/>
          </a:xfrm>
          <a:prstGeom prst="rect">
            <a:avLst/>
          </a:prstGeom>
        </p:spPr>
        <p:txBody>
          <a:bodyPr lIns="0" tIns="0" rIns="0" bIns="0" rtlCol="0" anchor="t">
            <a:spAutoFit/>
          </a:bodyPr>
          <a:lstStyle/>
          <a:p>
            <a:pPr algn="ctr">
              <a:lnSpc>
                <a:spcPts val="3365"/>
              </a:lnSpc>
              <a:spcBef>
                <a:spcPct val="0"/>
              </a:spcBef>
            </a:pPr>
            <a:r>
              <a:rPr lang="en-US" sz="2405" b="1">
                <a:solidFill>
                  <a:srgbClr val="1F2020"/>
                </a:solidFill>
                <a:latin typeface="Open Sans Bold"/>
                <a:ea typeface="Open Sans Bold"/>
                <a:cs typeface="Open Sans Bold"/>
                <a:sym typeface="Open Sans Bold"/>
              </a:rPr>
              <a:t>04</a:t>
            </a:r>
            <a:endParaRPr lang="en-US" sz="2405" b="1">
              <a:solidFill>
                <a:srgbClr val="1F2020"/>
              </a:solidFill>
              <a:latin typeface="Open Sans Bold"/>
              <a:ea typeface="Open Sans Bold"/>
              <a:cs typeface="Open Sans Bold"/>
              <a:sym typeface="Open Sans Bold"/>
            </a:endParaRPr>
          </a:p>
        </p:txBody>
      </p:sp>
      <p:sp>
        <p:nvSpPr>
          <p:cNvPr id="27" name="TextBox 27"/>
          <p:cNvSpPr txBox="1"/>
          <p:nvPr/>
        </p:nvSpPr>
        <p:spPr>
          <a:xfrm>
            <a:off x="5226590" y="1816920"/>
            <a:ext cx="12786919" cy="1114506"/>
          </a:xfrm>
          <a:prstGeom prst="rect">
            <a:avLst/>
          </a:prstGeom>
        </p:spPr>
        <p:txBody>
          <a:bodyPr lIns="0" tIns="0" rIns="0" bIns="0" rtlCol="0" anchor="t">
            <a:spAutoFit/>
          </a:bodyPr>
          <a:lstStyle/>
          <a:p>
            <a:pPr algn="l">
              <a:lnSpc>
                <a:spcPts val="4200"/>
              </a:lnSpc>
            </a:pPr>
            <a:r>
              <a:rPr lang="en-US" sz="3000">
                <a:solidFill>
                  <a:srgbClr val="1F2020"/>
                </a:solidFill>
                <a:latin typeface="Arial" panose="020B0604020202020204"/>
                <a:ea typeface="Arial" panose="020B0604020202020204"/>
                <a:cs typeface="Arial" panose="020B0604020202020204"/>
                <a:sym typeface="Arial" panose="020B0604020202020204"/>
              </a:rPr>
              <a:t>The bank enterprise is structured across 4 floors, with 3 departments on each floor, simulating a multi-layered enterprise network topology.</a:t>
            </a:r>
            <a:endParaRPr lang="en-US" sz="3000">
              <a:solidFill>
                <a:srgbClr val="1F2020"/>
              </a:solidFill>
              <a:latin typeface="Arial" panose="020B0604020202020204"/>
              <a:ea typeface="Arial" panose="020B0604020202020204"/>
              <a:cs typeface="Arial" panose="020B0604020202020204"/>
              <a:sym typeface="Arial" panose="020B0604020202020204"/>
            </a:endParaRPr>
          </a:p>
        </p:txBody>
      </p:sp>
      <p:sp>
        <p:nvSpPr>
          <p:cNvPr id="28" name="TextBox 28"/>
          <p:cNvSpPr txBox="1"/>
          <p:nvPr/>
        </p:nvSpPr>
        <p:spPr>
          <a:xfrm>
            <a:off x="12648009" y="3219131"/>
            <a:ext cx="4554859" cy="2337578"/>
          </a:xfrm>
          <a:prstGeom prst="rect">
            <a:avLst/>
          </a:prstGeom>
        </p:spPr>
        <p:txBody>
          <a:bodyPr lIns="0" tIns="0" rIns="0" bIns="0" rtlCol="0" anchor="t">
            <a:spAutoFit/>
          </a:bodyPr>
          <a:lstStyle/>
          <a:p>
            <a:pPr algn="l">
              <a:lnSpc>
                <a:spcPts val="3360"/>
              </a:lnSpc>
            </a:pPr>
            <a:r>
              <a:rPr lang="en-US" sz="2400" b="1">
                <a:solidFill>
                  <a:srgbClr val="1F2020"/>
                </a:solidFill>
                <a:latin typeface="Arial Bold" panose="020B0802020202020204"/>
                <a:ea typeface="Arial Bold" panose="020B0802020202020204"/>
                <a:cs typeface="Arial Bold" panose="020B0802020202020204"/>
                <a:sym typeface="Arial Bold" panose="020B0802020202020204"/>
              </a:rPr>
              <a:t>Floor 2:</a:t>
            </a:r>
            <a:endParaRPr lang="en-US" sz="2400" b="1">
              <a:solidFill>
                <a:srgbClr val="1F2020"/>
              </a:solidFill>
              <a:latin typeface="Arial Bold" panose="020B0802020202020204"/>
              <a:ea typeface="Arial Bold" panose="020B0802020202020204"/>
              <a:cs typeface="Arial Bold" panose="020B0802020202020204"/>
              <a:sym typeface="Arial Bold" panose="020B0802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H</a:t>
            </a:r>
            <a:r>
              <a:rPr lang="en-US" sz="2200">
                <a:solidFill>
                  <a:srgbClr val="1F2020"/>
                </a:solidFill>
                <a:latin typeface="Arial" panose="020B0604020202020204"/>
                <a:ea typeface="Arial" panose="020B0604020202020204"/>
                <a:cs typeface="Arial" panose="020B0604020202020204"/>
                <a:sym typeface="Arial" panose="020B0604020202020204"/>
              </a:rPr>
              <a:t>uman Resources (HR)</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Foreign Exchange / International Banking</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Finance</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algn="l">
              <a:lnSpc>
                <a:spcPts val="2520"/>
              </a:lnSpc>
              <a:spcBef>
                <a:spcPct val="0"/>
              </a:spcBef>
            </a:pPr>
          </a:p>
        </p:txBody>
      </p:sp>
      <p:sp>
        <p:nvSpPr>
          <p:cNvPr id="29" name="TextBox 29"/>
          <p:cNvSpPr txBox="1"/>
          <p:nvPr/>
        </p:nvSpPr>
        <p:spPr>
          <a:xfrm>
            <a:off x="6515717" y="6413552"/>
            <a:ext cx="3935565" cy="3544794"/>
          </a:xfrm>
          <a:prstGeom prst="rect">
            <a:avLst/>
          </a:prstGeom>
        </p:spPr>
        <p:txBody>
          <a:bodyPr lIns="0" tIns="0" rIns="0" bIns="0" rtlCol="0" anchor="t">
            <a:spAutoFit/>
          </a:bodyPr>
          <a:lstStyle/>
          <a:p>
            <a:pPr algn="l">
              <a:lnSpc>
                <a:spcPts val="3360"/>
              </a:lnSpc>
            </a:pPr>
            <a:r>
              <a:rPr lang="en-US" sz="2400" b="1">
                <a:solidFill>
                  <a:srgbClr val="1F2020"/>
                </a:solidFill>
                <a:latin typeface="Arial Bold" panose="020B0802020202020204"/>
                <a:ea typeface="Arial Bold" panose="020B0802020202020204"/>
                <a:cs typeface="Arial Bold" panose="020B0802020202020204"/>
                <a:sym typeface="Arial Bold" panose="020B0802020202020204"/>
              </a:rPr>
              <a:t>Floor 3:</a:t>
            </a:r>
            <a:endParaRPr lang="en-US" sz="2400" b="1">
              <a:solidFill>
                <a:srgbClr val="1F2020"/>
              </a:solidFill>
              <a:latin typeface="Arial Bold" panose="020B0802020202020204"/>
              <a:ea typeface="Arial Bold" panose="020B0802020202020204"/>
              <a:cs typeface="Arial Bold" panose="020B0802020202020204"/>
              <a:sym typeface="Arial Bold" panose="020B0802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Risk Operations (ROP) and Legal Compliance</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IT and Network Administration</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[One slot left blank if needed, or noted as reserved]</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algn="l">
              <a:lnSpc>
                <a:spcPts val="2800"/>
              </a:lnSpc>
              <a:spcBef>
                <a:spcPct val="0"/>
              </a:spcBef>
            </a:pPr>
          </a:p>
        </p:txBody>
      </p:sp>
      <p:sp>
        <p:nvSpPr>
          <p:cNvPr id="30" name="TextBox 30"/>
          <p:cNvSpPr txBox="1"/>
          <p:nvPr/>
        </p:nvSpPr>
        <p:spPr>
          <a:xfrm>
            <a:off x="12809934" y="6413552"/>
            <a:ext cx="4449366" cy="2337578"/>
          </a:xfrm>
          <a:prstGeom prst="rect">
            <a:avLst/>
          </a:prstGeom>
        </p:spPr>
        <p:txBody>
          <a:bodyPr lIns="0" tIns="0" rIns="0" bIns="0" rtlCol="0" anchor="t">
            <a:spAutoFit/>
          </a:bodyPr>
          <a:lstStyle/>
          <a:p>
            <a:pPr algn="l">
              <a:lnSpc>
                <a:spcPts val="3360"/>
              </a:lnSpc>
            </a:pPr>
            <a:r>
              <a:rPr lang="en-US" sz="2400" b="1">
                <a:solidFill>
                  <a:srgbClr val="1F2020"/>
                </a:solidFill>
                <a:latin typeface="Arial Bold" panose="020B0802020202020204"/>
                <a:ea typeface="Arial Bold" panose="020B0802020202020204"/>
                <a:cs typeface="Arial Bold" panose="020B0802020202020204"/>
                <a:sym typeface="Arial Bold" panose="020B0802020202020204"/>
              </a:rPr>
              <a:t>Floor 4:</a:t>
            </a:r>
            <a:endParaRPr lang="en-US" sz="2400" b="1">
              <a:solidFill>
                <a:srgbClr val="1F2020"/>
              </a:solidFill>
              <a:latin typeface="Arial Bold" panose="020B0802020202020204"/>
              <a:ea typeface="Arial Bold" panose="020B0802020202020204"/>
              <a:cs typeface="Arial Bold" panose="020B0802020202020204"/>
              <a:sym typeface="Arial Bold" panose="020B0802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Se</a:t>
            </a:r>
            <a:r>
              <a:rPr lang="en-US" sz="2200">
                <a:solidFill>
                  <a:srgbClr val="1F2020"/>
                </a:solidFill>
                <a:latin typeface="Arial" panose="020B0604020202020204"/>
                <a:ea typeface="Arial" panose="020B0604020202020204"/>
                <a:cs typeface="Arial" panose="020B0604020202020204"/>
                <a:sym typeface="Arial" panose="020B0604020202020204"/>
              </a:rPr>
              <a:t>curity Department</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Server Room</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Cybersecurity Operations Center (CSOC)</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algn="l">
              <a:lnSpc>
                <a:spcPts val="2520"/>
              </a:lnSpc>
              <a:spcBef>
                <a:spcPct val="0"/>
              </a:spcBef>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83125" y="457043"/>
            <a:ext cx="418047" cy="230306"/>
          </a:xfrm>
          <a:custGeom>
            <a:avLst/>
            <a:gdLst/>
            <a:ahLst/>
            <a:cxnLst/>
            <a:rect l="l" t="t" r="r" b="b"/>
            <a:pathLst>
              <a:path w="418047" h="230306">
                <a:moveTo>
                  <a:pt x="0" y="0"/>
                </a:moveTo>
                <a:lnTo>
                  <a:pt x="418047" y="0"/>
                </a:lnTo>
                <a:lnTo>
                  <a:pt x="418047" y="230306"/>
                </a:lnTo>
                <a:lnTo>
                  <a:pt x="0" y="23030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133404" y="4313376"/>
            <a:ext cx="10692652" cy="2988325"/>
            <a:chOff x="0" y="0"/>
            <a:chExt cx="14256869" cy="3984434"/>
          </a:xfrm>
        </p:grpSpPr>
        <p:pic>
          <p:nvPicPr>
            <p:cNvPr id="5" name="Picture 5"/>
            <p:cNvPicPr>
              <a:picLocks noChangeAspect="1"/>
            </p:cNvPicPr>
            <p:nvPr/>
          </p:nvPicPr>
          <p:blipFill>
            <a:blip r:embed="rId3"/>
            <a:srcRect l="2183" r="2183"/>
            <a:stretch>
              <a:fillRect/>
            </a:stretch>
          </p:blipFill>
          <p:spPr>
            <a:xfrm>
              <a:off x="0" y="0"/>
              <a:ext cx="14256869" cy="3984434"/>
            </a:xfrm>
            <a:prstGeom prst="rect">
              <a:avLst/>
            </a:prstGeom>
          </p:spPr>
        </p:pic>
      </p:grpSp>
      <p:sp>
        <p:nvSpPr>
          <p:cNvPr id="7" name="TextBox 7"/>
          <p:cNvSpPr txBox="1"/>
          <p:nvPr/>
        </p:nvSpPr>
        <p:spPr>
          <a:xfrm>
            <a:off x="16604563" y="9645578"/>
            <a:ext cx="1196609" cy="198099"/>
          </a:xfrm>
          <a:prstGeom prst="rect">
            <a:avLst/>
          </a:prstGeom>
        </p:spPr>
        <p:txBody>
          <a:bodyPr lIns="0" tIns="0" rIns="0" bIns="0" rtlCol="0" anchor="t">
            <a:spAutoFit/>
          </a:bodyPr>
          <a:lstStyle/>
          <a:p>
            <a:pPr algn="r">
              <a:lnSpc>
                <a:spcPts val="1680"/>
              </a:lnSpc>
              <a:spcBef>
                <a:spcPct val="0"/>
              </a:spcBef>
            </a:pPr>
            <a:r>
              <a:rPr lang="en-US" sz="1200">
                <a:solidFill>
                  <a:srgbClr val="1F2020"/>
                </a:solidFill>
                <a:latin typeface="Open Sans"/>
                <a:ea typeface="Open Sans"/>
                <a:cs typeface="Open Sans"/>
                <a:sym typeface="Open Sans"/>
              </a:rPr>
              <a:t>Page | 07</a:t>
            </a:r>
            <a:endParaRPr lang="en-US" sz="1200">
              <a:solidFill>
                <a:srgbClr val="1F2020"/>
              </a:solidFill>
              <a:latin typeface="Open Sans"/>
              <a:ea typeface="Open Sans"/>
              <a:cs typeface="Open Sans"/>
              <a:sym typeface="Open Sans"/>
            </a:endParaRPr>
          </a:p>
        </p:txBody>
      </p:sp>
      <p:sp>
        <p:nvSpPr>
          <p:cNvPr id="8" name="TextBox 8"/>
          <p:cNvSpPr txBox="1"/>
          <p:nvPr/>
        </p:nvSpPr>
        <p:spPr>
          <a:xfrm>
            <a:off x="285592" y="1121976"/>
            <a:ext cx="9500490" cy="1899223"/>
          </a:xfrm>
          <a:prstGeom prst="rect">
            <a:avLst/>
          </a:prstGeom>
        </p:spPr>
        <p:txBody>
          <a:bodyPr lIns="0" tIns="0" rIns="0" bIns="0" rtlCol="0" anchor="t">
            <a:spAutoFit/>
          </a:bodyPr>
          <a:lstStyle/>
          <a:p>
            <a:pPr algn="l">
              <a:lnSpc>
                <a:spcPts val="5040"/>
              </a:lnSpc>
              <a:spcBef>
                <a:spcPct val="0"/>
              </a:spcBef>
            </a:pPr>
            <a:r>
              <a:rPr lang="en-US" sz="3600" b="1" spc="666">
                <a:solidFill>
                  <a:srgbClr val="1F2020"/>
                </a:solidFill>
                <a:latin typeface="Inter Bold" panose="020B0802030000000004"/>
                <a:ea typeface="Inter Bold" panose="020B0802030000000004"/>
                <a:cs typeface="Inter Bold" panose="020B0802030000000004"/>
                <a:sym typeface="Inter Bold" panose="020B0802030000000004"/>
              </a:rPr>
              <a:t>🛰️ </a:t>
            </a:r>
            <a:r>
              <a:rPr lang="en-US" sz="3600" b="1" u="sng" spc="666">
                <a:solidFill>
                  <a:srgbClr val="1F2020"/>
                </a:solidFill>
                <a:latin typeface="Inter Bold" panose="020B0802030000000004"/>
                <a:ea typeface="Inter Bold" panose="020B0802030000000004"/>
                <a:cs typeface="Inter Bold" panose="020B0802030000000004"/>
                <a:sym typeface="Inter Bold" panose="020B0802030000000004"/>
              </a:rPr>
              <a:t>SMART IP ALLOCATION STRATEGY ACROSS BANK DEPARTMENTS</a:t>
            </a:r>
            <a:endParaRPr lang="en-US" sz="3600" b="1" u="sng" spc="666">
              <a:solidFill>
                <a:srgbClr val="1F2020"/>
              </a:solidFill>
              <a:latin typeface="Inter Bold" panose="020B0802030000000004"/>
              <a:ea typeface="Inter Bold" panose="020B0802030000000004"/>
              <a:cs typeface="Inter Bold" panose="020B0802030000000004"/>
              <a:sym typeface="Inter Bold" panose="020B0802030000000004"/>
            </a:endParaRPr>
          </a:p>
        </p:txBody>
      </p:sp>
      <p:sp>
        <p:nvSpPr>
          <p:cNvPr id="9" name="TextBox 9"/>
          <p:cNvSpPr txBox="1"/>
          <p:nvPr/>
        </p:nvSpPr>
        <p:spPr>
          <a:xfrm>
            <a:off x="10273764" y="830052"/>
            <a:ext cx="7756284" cy="9456948"/>
          </a:xfrm>
          <a:prstGeom prst="rect">
            <a:avLst/>
          </a:prstGeom>
        </p:spPr>
        <p:txBody>
          <a:bodyPr lIns="0" tIns="0" rIns="0" bIns="0" rtlCol="0" anchor="t">
            <a:spAutoFit/>
          </a:bodyPr>
          <a:lstStyle/>
          <a:p>
            <a:pPr algn="l">
              <a:lnSpc>
                <a:spcPts val="3250"/>
              </a:lnSpc>
            </a:pPr>
            <a:r>
              <a:rPr lang="en-US" sz="2320">
                <a:solidFill>
                  <a:srgbClr val="1F2020"/>
                </a:solidFill>
                <a:latin typeface="Arial" panose="020B0604020202020204"/>
                <a:ea typeface="Arial" panose="020B0604020202020204"/>
                <a:cs typeface="Arial" panose="020B0604020202020204"/>
                <a:sym typeface="Arial" panose="020B0604020202020204"/>
              </a:rPr>
              <a:t>To ensure structured communication across the bank enterprise network, 12 separate networks have been designed — each assigned to a specific department.</a:t>
            </a:r>
            <a:endParaRPr lang="en-US" sz="2320">
              <a:solidFill>
                <a:srgbClr val="1F2020"/>
              </a:solidFill>
              <a:latin typeface="Arial" panose="020B0604020202020204"/>
              <a:ea typeface="Arial" panose="020B0604020202020204"/>
              <a:cs typeface="Arial" panose="020B0604020202020204"/>
              <a:sym typeface="Arial" panose="020B0604020202020204"/>
            </a:endParaRPr>
          </a:p>
          <a:p>
            <a:pPr algn="l">
              <a:lnSpc>
                <a:spcPts val="3250"/>
              </a:lnSpc>
            </a:pPr>
          </a:p>
          <a:p>
            <a:pPr marL="501650" lvl="1" indent="-250825" algn="l">
              <a:lnSpc>
                <a:spcPts val="3250"/>
              </a:lnSpc>
              <a:buFont typeface="Arial" panose="020B0604020202020204"/>
              <a:buChar char="•"/>
            </a:pPr>
            <a:r>
              <a:rPr lang="en-US" sz="2320">
                <a:solidFill>
                  <a:srgbClr val="1F2020"/>
                </a:solidFill>
                <a:latin typeface="Arial" panose="020B0604020202020204"/>
                <a:ea typeface="Arial" panose="020B0604020202020204"/>
                <a:cs typeface="Arial" panose="020B0604020202020204"/>
                <a:sym typeface="Arial" panose="020B0604020202020204"/>
              </a:rPr>
              <a:t>Each network is based on a /24 subnet (e.g., 192.1.X.0/24), allowing up to 254 usable host IPs per department.</a:t>
            </a:r>
            <a:endParaRPr lang="en-US" sz="2320">
              <a:solidFill>
                <a:srgbClr val="1F2020"/>
              </a:solidFill>
              <a:latin typeface="Arial" panose="020B0604020202020204"/>
              <a:ea typeface="Arial" panose="020B0604020202020204"/>
              <a:cs typeface="Arial" panose="020B0604020202020204"/>
              <a:sym typeface="Arial" panose="020B0604020202020204"/>
            </a:endParaRPr>
          </a:p>
          <a:p>
            <a:pPr algn="l">
              <a:lnSpc>
                <a:spcPts val="3250"/>
              </a:lnSpc>
            </a:pPr>
          </a:p>
          <a:p>
            <a:pPr marL="501650" lvl="1" indent="-250825" algn="l">
              <a:lnSpc>
                <a:spcPts val="3250"/>
              </a:lnSpc>
              <a:buFont typeface="Arial" panose="020B0604020202020204"/>
              <a:buChar char="•"/>
            </a:pPr>
            <a:r>
              <a:rPr lang="en-US" sz="2320">
                <a:solidFill>
                  <a:srgbClr val="1F2020"/>
                </a:solidFill>
                <a:latin typeface="Arial" panose="020B0604020202020204"/>
                <a:ea typeface="Arial" panose="020B0604020202020204"/>
                <a:cs typeface="Arial" panose="020B0604020202020204"/>
                <a:sym typeface="Arial" panose="020B0604020202020204"/>
              </a:rPr>
              <a:t>A unique Network Address, Default Gateway, and IP Range is assigned to each department to maintain logical segmentation.</a:t>
            </a:r>
            <a:endParaRPr lang="en-US" sz="2320">
              <a:solidFill>
                <a:srgbClr val="1F2020"/>
              </a:solidFill>
              <a:latin typeface="Arial" panose="020B0604020202020204"/>
              <a:ea typeface="Arial" panose="020B0604020202020204"/>
              <a:cs typeface="Arial" panose="020B0604020202020204"/>
              <a:sym typeface="Arial" panose="020B0604020202020204"/>
            </a:endParaRPr>
          </a:p>
          <a:p>
            <a:pPr algn="l">
              <a:lnSpc>
                <a:spcPts val="3250"/>
              </a:lnSpc>
            </a:pPr>
          </a:p>
          <a:p>
            <a:pPr marL="501650" lvl="1" indent="-250825" algn="l">
              <a:lnSpc>
                <a:spcPts val="3250"/>
              </a:lnSpc>
              <a:buFont typeface="Arial" panose="020B0604020202020204"/>
              <a:buChar char="•"/>
            </a:pPr>
            <a:r>
              <a:rPr lang="en-US" sz="2320">
                <a:solidFill>
                  <a:srgbClr val="1F2020"/>
                </a:solidFill>
                <a:latin typeface="Arial" panose="020B0604020202020204"/>
                <a:ea typeface="Arial" panose="020B0604020202020204"/>
                <a:cs typeface="Arial" panose="020B0604020202020204"/>
                <a:sym typeface="Arial" panose="020B0604020202020204"/>
              </a:rPr>
              <a:t>Default Gateway (e.g., 192.1.1.1) is configured on Layer 3 devices to enable inter-VLAN routing and external communication.</a:t>
            </a:r>
            <a:endParaRPr lang="en-US" sz="2320">
              <a:solidFill>
                <a:srgbClr val="1F2020"/>
              </a:solidFill>
              <a:latin typeface="Arial" panose="020B0604020202020204"/>
              <a:ea typeface="Arial" panose="020B0604020202020204"/>
              <a:cs typeface="Arial" panose="020B0604020202020204"/>
              <a:sym typeface="Arial" panose="020B0604020202020204"/>
            </a:endParaRPr>
          </a:p>
          <a:p>
            <a:pPr algn="l">
              <a:lnSpc>
                <a:spcPts val="3250"/>
              </a:lnSpc>
            </a:pPr>
          </a:p>
          <a:p>
            <a:pPr marL="501650" lvl="1" indent="-250825" algn="l">
              <a:lnSpc>
                <a:spcPts val="3250"/>
              </a:lnSpc>
              <a:buFont typeface="Arial" panose="020B0604020202020204"/>
              <a:buChar char="•"/>
            </a:pPr>
            <a:r>
              <a:rPr lang="en-US" sz="2320">
                <a:solidFill>
                  <a:srgbClr val="1F2020"/>
                </a:solidFill>
                <a:latin typeface="Arial" panose="020B0604020202020204"/>
                <a:ea typeface="Arial" panose="020B0604020202020204"/>
                <a:cs typeface="Arial" panose="020B0604020202020204"/>
                <a:sym typeface="Arial" panose="020B0604020202020204"/>
              </a:rPr>
              <a:t>The usable IP range starts from .2 to .254, with a reserved starting IP for hosts (e.g., .12) to maintain consistency in configuration.</a:t>
            </a:r>
            <a:endParaRPr lang="en-US" sz="2320">
              <a:solidFill>
                <a:srgbClr val="1F2020"/>
              </a:solidFill>
              <a:latin typeface="Arial" panose="020B0604020202020204"/>
              <a:ea typeface="Arial" panose="020B0604020202020204"/>
              <a:cs typeface="Arial" panose="020B0604020202020204"/>
              <a:sym typeface="Arial" panose="020B0604020202020204"/>
            </a:endParaRPr>
          </a:p>
          <a:p>
            <a:pPr algn="l">
              <a:lnSpc>
                <a:spcPts val="3250"/>
              </a:lnSpc>
            </a:pPr>
          </a:p>
          <a:p>
            <a:pPr marL="501650" lvl="1" indent="-250825" algn="l">
              <a:lnSpc>
                <a:spcPts val="3250"/>
              </a:lnSpc>
              <a:buFont typeface="Arial" panose="020B0604020202020204"/>
              <a:buChar char="•"/>
            </a:pPr>
            <a:r>
              <a:rPr lang="en-US" sz="2320">
                <a:solidFill>
                  <a:srgbClr val="1F2020"/>
                </a:solidFill>
                <a:latin typeface="Arial" panose="020B0604020202020204"/>
                <a:ea typeface="Arial" panose="020B0604020202020204"/>
                <a:cs typeface="Arial" panose="020B0604020202020204"/>
                <a:sym typeface="Arial" panose="020B0604020202020204"/>
              </a:rPr>
              <a:t>This structured IP plan improves network manageability, troubleshooting, and scalability.</a:t>
            </a:r>
            <a:endParaRPr lang="en-US" sz="2320">
              <a:solidFill>
                <a:srgbClr val="1F2020"/>
              </a:solidFill>
              <a:latin typeface="Arial" panose="020B0604020202020204"/>
              <a:ea typeface="Arial" panose="020B0604020202020204"/>
              <a:cs typeface="Arial" panose="020B0604020202020204"/>
              <a:sym typeface="Arial" panose="020B0604020202020204"/>
            </a:endParaRPr>
          </a:p>
          <a:p>
            <a:pPr algn="l">
              <a:lnSpc>
                <a:spcPts val="3250"/>
              </a:lnSpc>
              <a:spcBef>
                <a:spcPct val="0"/>
              </a:spcBef>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83125" y="457043"/>
            <a:ext cx="418047" cy="230306"/>
          </a:xfrm>
          <a:custGeom>
            <a:avLst/>
            <a:gdLst/>
            <a:ahLst/>
            <a:cxnLst/>
            <a:rect l="l" t="t" r="r" b="b"/>
            <a:pathLst>
              <a:path w="418047" h="230306">
                <a:moveTo>
                  <a:pt x="0" y="0"/>
                </a:moveTo>
                <a:lnTo>
                  <a:pt x="418047" y="0"/>
                </a:lnTo>
                <a:lnTo>
                  <a:pt x="418047" y="230306"/>
                </a:lnTo>
                <a:lnTo>
                  <a:pt x="0" y="23030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6604563" y="9645578"/>
            <a:ext cx="1196609" cy="198099"/>
          </a:xfrm>
          <a:prstGeom prst="rect">
            <a:avLst/>
          </a:prstGeom>
        </p:spPr>
        <p:txBody>
          <a:bodyPr lIns="0" tIns="0" rIns="0" bIns="0" rtlCol="0" anchor="t">
            <a:spAutoFit/>
          </a:bodyPr>
          <a:lstStyle/>
          <a:p>
            <a:pPr algn="r">
              <a:lnSpc>
                <a:spcPts val="1680"/>
              </a:lnSpc>
              <a:spcBef>
                <a:spcPct val="0"/>
              </a:spcBef>
            </a:pPr>
            <a:r>
              <a:rPr lang="en-US" sz="1200">
                <a:solidFill>
                  <a:srgbClr val="1F2020"/>
                </a:solidFill>
                <a:latin typeface="Open Sans"/>
                <a:ea typeface="Open Sans"/>
                <a:cs typeface="Open Sans"/>
                <a:sym typeface="Open Sans"/>
              </a:rPr>
              <a:t>Page | 03</a:t>
            </a:r>
            <a:endParaRPr lang="en-US" sz="1200">
              <a:solidFill>
                <a:srgbClr val="1F2020"/>
              </a:solidFill>
              <a:latin typeface="Open Sans"/>
              <a:ea typeface="Open Sans"/>
              <a:cs typeface="Open Sans"/>
              <a:sym typeface="Open Sans"/>
            </a:endParaRPr>
          </a:p>
        </p:txBody>
      </p:sp>
      <p:grpSp>
        <p:nvGrpSpPr>
          <p:cNvPr id="4" name="Group 4"/>
          <p:cNvGrpSpPr/>
          <p:nvPr/>
        </p:nvGrpSpPr>
        <p:grpSpPr>
          <a:xfrm rot="0">
            <a:off x="0" y="0"/>
            <a:ext cx="7219720" cy="3794712"/>
            <a:chOff x="0" y="0"/>
            <a:chExt cx="9626293" cy="5059616"/>
          </a:xfrm>
        </p:grpSpPr>
        <p:pic>
          <p:nvPicPr>
            <p:cNvPr id="5" name="Picture 5"/>
            <p:cNvPicPr>
              <a:picLocks noChangeAspect="1"/>
            </p:cNvPicPr>
            <p:nvPr/>
          </p:nvPicPr>
          <p:blipFill>
            <a:blip r:embed="rId3"/>
            <a:srcRect t="3222" b="3222"/>
            <a:stretch>
              <a:fillRect/>
            </a:stretch>
          </p:blipFill>
          <p:spPr>
            <a:xfrm>
              <a:off x="0" y="0"/>
              <a:ext cx="9626293" cy="5059616"/>
            </a:xfrm>
            <a:prstGeom prst="rect">
              <a:avLst/>
            </a:prstGeom>
          </p:spPr>
        </p:pic>
      </p:grpSp>
      <p:grpSp>
        <p:nvGrpSpPr>
          <p:cNvPr id="6" name="Group 6"/>
          <p:cNvGrpSpPr/>
          <p:nvPr/>
        </p:nvGrpSpPr>
        <p:grpSpPr>
          <a:xfrm rot="0">
            <a:off x="0" y="3978822"/>
            <a:ext cx="6140440" cy="5279478"/>
            <a:chOff x="0" y="0"/>
            <a:chExt cx="8187254" cy="7039304"/>
          </a:xfrm>
        </p:grpSpPr>
        <p:pic>
          <p:nvPicPr>
            <p:cNvPr id="7" name="Picture 7"/>
            <p:cNvPicPr>
              <a:picLocks noChangeAspect="1"/>
            </p:cNvPicPr>
            <p:nvPr/>
          </p:nvPicPr>
          <p:blipFill>
            <a:blip r:embed="rId4"/>
            <a:srcRect t="869" b="869"/>
            <a:stretch>
              <a:fillRect/>
            </a:stretch>
          </p:blipFill>
          <p:spPr>
            <a:xfrm>
              <a:off x="0" y="0"/>
              <a:ext cx="8187254" cy="7039304"/>
            </a:xfrm>
            <a:prstGeom prst="rect">
              <a:avLst/>
            </a:prstGeom>
          </p:spPr>
        </p:pic>
      </p:grpSp>
      <p:sp>
        <p:nvSpPr>
          <p:cNvPr id="8" name="TextBox 8"/>
          <p:cNvSpPr txBox="1"/>
          <p:nvPr/>
        </p:nvSpPr>
        <p:spPr>
          <a:xfrm>
            <a:off x="7415637" y="361793"/>
            <a:ext cx="8334818" cy="1668698"/>
          </a:xfrm>
          <a:prstGeom prst="rect">
            <a:avLst/>
          </a:prstGeom>
        </p:spPr>
        <p:txBody>
          <a:bodyPr lIns="0" tIns="0" rIns="0" bIns="0" rtlCol="0" anchor="t">
            <a:spAutoFit/>
          </a:bodyPr>
          <a:lstStyle/>
          <a:p>
            <a:pPr algn="l">
              <a:lnSpc>
                <a:spcPts val="6720"/>
              </a:lnSpc>
              <a:spcBef>
                <a:spcPct val="0"/>
              </a:spcBef>
            </a:pPr>
            <a:r>
              <a:rPr lang="en-US" sz="4800" b="1" u="sng" spc="888">
                <a:solidFill>
                  <a:srgbClr val="1F2020"/>
                </a:solidFill>
                <a:latin typeface="Inter Bold" panose="020B0802030000000004"/>
                <a:ea typeface="Inter Bold" panose="020B0802030000000004"/>
                <a:cs typeface="Inter Bold" panose="020B0802030000000004"/>
                <a:sym typeface="Inter Bold" panose="020B0802030000000004"/>
              </a:rPr>
              <a:t>FLOOR 1 NETWORK OVERVIEW</a:t>
            </a:r>
            <a:endParaRPr lang="en-US" sz="4800" b="1" u="sng" spc="888">
              <a:solidFill>
                <a:srgbClr val="1F2020"/>
              </a:solidFill>
              <a:latin typeface="Inter Bold" panose="020B0802030000000004"/>
              <a:ea typeface="Inter Bold" panose="020B0802030000000004"/>
              <a:cs typeface="Inter Bold" panose="020B0802030000000004"/>
              <a:sym typeface="Inter Bold" panose="020B0802030000000004"/>
            </a:endParaRPr>
          </a:p>
        </p:txBody>
      </p:sp>
      <p:sp>
        <p:nvSpPr>
          <p:cNvPr id="9" name="TextBox 9"/>
          <p:cNvSpPr txBox="1"/>
          <p:nvPr/>
        </p:nvSpPr>
        <p:spPr>
          <a:xfrm>
            <a:off x="7415637" y="2298775"/>
            <a:ext cx="10385535" cy="8203940"/>
          </a:xfrm>
          <a:prstGeom prst="rect">
            <a:avLst/>
          </a:prstGeom>
        </p:spPr>
        <p:txBody>
          <a:bodyPr lIns="0" tIns="0" rIns="0" bIns="0" rtlCol="0" anchor="t">
            <a:spAutoFit/>
          </a:bodyPr>
          <a:lstStyle/>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Hosts the following departments: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Account Services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Customer Service / Teller Department</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Marketing and Sales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Each department includes: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LAN-connected PCs and network printers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Connected through a Layer 2 switch for intra-department communication</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All devices receive IP addresses via DHCP,</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DHCP server is located on Floor 4 (Server Room)</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Server Access: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Customer Service and Marketing departments host local departmental database servers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Account Services accesses the main centralized database server</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Credential-based authentication is required for all users to access servers and shared resources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Assigned subnets: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192.1.1.0/24 – Account Services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192.1.2.0/24 – Customer Service</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192.1.3.0/24 – Marketing and Sales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Dynamic routing enables secure and efficient inter-department communication across the enterprise network</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algn="l">
              <a:lnSpc>
                <a:spcPts val="2940"/>
              </a:lnSpc>
              <a:spcBef>
                <a:spcPct val="0"/>
              </a:spcBef>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83125" y="457043"/>
            <a:ext cx="418047" cy="230306"/>
          </a:xfrm>
          <a:custGeom>
            <a:avLst/>
            <a:gdLst/>
            <a:ahLst/>
            <a:cxnLst/>
            <a:rect l="l" t="t" r="r" b="b"/>
            <a:pathLst>
              <a:path w="418047" h="230306">
                <a:moveTo>
                  <a:pt x="0" y="0"/>
                </a:moveTo>
                <a:lnTo>
                  <a:pt x="418047" y="0"/>
                </a:lnTo>
                <a:lnTo>
                  <a:pt x="418047" y="230306"/>
                </a:lnTo>
                <a:lnTo>
                  <a:pt x="0" y="23030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6604563" y="9645578"/>
            <a:ext cx="1196609" cy="198099"/>
          </a:xfrm>
          <a:prstGeom prst="rect">
            <a:avLst/>
          </a:prstGeom>
        </p:spPr>
        <p:txBody>
          <a:bodyPr lIns="0" tIns="0" rIns="0" bIns="0" rtlCol="0" anchor="t">
            <a:spAutoFit/>
          </a:bodyPr>
          <a:lstStyle/>
          <a:p>
            <a:pPr algn="r">
              <a:lnSpc>
                <a:spcPts val="1680"/>
              </a:lnSpc>
              <a:spcBef>
                <a:spcPct val="0"/>
              </a:spcBef>
            </a:pPr>
            <a:r>
              <a:rPr lang="en-US" sz="1200">
                <a:solidFill>
                  <a:srgbClr val="1F2020"/>
                </a:solidFill>
                <a:latin typeface="Open Sans"/>
                <a:ea typeface="Open Sans"/>
                <a:cs typeface="Open Sans"/>
                <a:sym typeface="Open Sans"/>
              </a:rPr>
              <a:t>Page | 03</a:t>
            </a:r>
            <a:endParaRPr lang="en-US" sz="1200">
              <a:solidFill>
                <a:srgbClr val="1F2020"/>
              </a:solidFill>
              <a:latin typeface="Open Sans"/>
              <a:ea typeface="Open Sans"/>
              <a:cs typeface="Open Sans"/>
              <a:sym typeface="Open Sans"/>
            </a:endParaRPr>
          </a:p>
        </p:txBody>
      </p:sp>
      <p:grpSp>
        <p:nvGrpSpPr>
          <p:cNvPr id="4" name="Group 4"/>
          <p:cNvGrpSpPr/>
          <p:nvPr/>
        </p:nvGrpSpPr>
        <p:grpSpPr>
          <a:xfrm rot="0">
            <a:off x="0" y="0"/>
            <a:ext cx="7219720" cy="3794712"/>
            <a:chOff x="0" y="0"/>
            <a:chExt cx="9626293" cy="5059616"/>
          </a:xfrm>
        </p:grpSpPr>
        <p:pic>
          <p:nvPicPr>
            <p:cNvPr id="5" name="Picture 5"/>
            <p:cNvPicPr>
              <a:picLocks noChangeAspect="1"/>
            </p:cNvPicPr>
            <p:nvPr/>
          </p:nvPicPr>
          <p:blipFill>
            <a:blip r:embed="rId3"/>
            <a:srcRect l="16136" r="16136"/>
            <a:stretch>
              <a:fillRect/>
            </a:stretch>
          </p:blipFill>
          <p:spPr>
            <a:xfrm>
              <a:off x="0" y="0"/>
              <a:ext cx="9626293" cy="5059616"/>
            </a:xfrm>
            <a:prstGeom prst="rect">
              <a:avLst/>
            </a:prstGeom>
          </p:spPr>
        </p:pic>
      </p:grpSp>
      <p:grpSp>
        <p:nvGrpSpPr>
          <p:cNvPr id="6" name="Group 6"/>
          <p:cNvGrpSpPr/>
          <p:nvPr/>
        </p:nvGrpSpPr>
        <p:grpSpPr>
          <a:xfrm rot="0">
            <a:off x="0" y="3978822"/>
            <a:ext cx="6140440" cy="5330366"/>
            <a:chOff x="0" y="0"/>
            <a:chExt cx="8187254" cy="7107154"/>
          </a:xfrm>
        </p:grpSpPr>
        <p:pic>
          <p:nvPicPr>
            <p:cNvPr id="7" name="Picture 7"/>
            <p:cNvPicPr>
              <a:picLocks noChangeAspect="1"/>
            </p:cNvPicPr>
            <p:nvPr/>
          </p:nvPicPr>
          <p:blipFill>
            <a:blip r:embed="rId4"/>
            <a:srcRect t="395" b="395"/>
            <a:stretch>
              <a:fillRect/>
            </a:stretch>
          </p:blipFill>
          <p:spPr>
            <a:xfrm>
              <a:off x="0" y="0"/>
              <a:ext cx="8187254" cy="7107154"/>
            </a:xfrm>
            <a:prstGeom prst="rect">
              <a:avLst/>
            </a:prstGeom>
          </p:spPr>
        </p:pic>
      </p:grpSp>
      <p:sp>
        <p:nvSpPr>
          <p:cNvPr id="8" name="TextBox 8"/>
          <p:cNvSpPr txBox="1"/>
          <p:nvPr/>
        </p:nvSpPr>
        <p:spPr>
          <a:xfrm>
            <a:off x="7482436" y="190541"/>
            <a:ext cx="8334818" cy="1581068"/>
          </a:xfrm>
          <a:prstGeom prst="rect">
            <a:avLst/>
          </a:prstGeom>
        </p:spPr>
        <p:txBody>
          <a:bodyPr lIns="0" tIns="0" rIns="0" bIns="0" rtlCol="0" anchor="t">
            <a:spAutoFit/>
          </a:bodyPr>
          <a:lstStyle/>
          <a:p>
            <a:pPr algn="l">
              <a:lnSpc>
                <a:spcPts val="6300"/>
              </a:lnSpc>
              <a:spcBef>
                <a:spcPct val="0"/>
              </a:spcBef>
            </a:pPr>
            <a:r>
              <a:rPr lang="en-US" sz="4500" b="1" u="sng" spc="832">
                <a:solidFill>
                  <a:srgbClr val="1F2020"/>
                </a:solidFill>
                <a:latin typeface="Inter Bold" panose="020B0802030000000004"/>
                <a:ea typeface="Inter Bold" panose="020B0802030000000004"/>
                <a:cs typeface="Inter Bold" panose="020B0802030000000004"/>
                <a:sym typeface="Inter Bold" panose="020B0802030000000004"/>
              </a:rPr>
              <a:t>FLOOR 2 NETWORK OVERVIEW</a:t>
            </a:r>
            <a:endParaRPr lang="en-US" sz="4500" b="1" u="sng" spc="832">
              <a:solidFill>
                <a:srgbClr val="1F2020"/>
              </a:solidFill>
              <a:latin typeface="Inter Bold" panose="020B0802030000000004"/>
              <a:ea typeface="Inter Bold" panose="020B0802030000000004"/>
              <a:cs typeface="Inter Bold" panose="020B0802030000000004"/>
              <a:sym typeface="Inter Bold" panose="020B0802030000000004"/>
            </a:endParaRPr>
          </a:p>
        </p:txBody>
      </p:sp>
      <p:sp>
        <p:nvSpPr>
          <p:cNvPr id="9" name="TextBox 9"/>
          <p:cNvSpPr txBox="1"/>
          <p:nvPr/>
        </p:nvSpPr>
        <p:spPr>
          <a:xfrm>
            <a:off x="7219720" y="1944766"/>
            <a:ext cx="10385535" cy="8622291"/>
          </a:xfrm>
          <a:prstGeom prst="rect">
            <a:avLst/>
          </a:prstGeom>
        </p:spPr>
        <p:txBody>
          <a:bodyPr lIns="0" tIns="0" rIns="0" bIns="0" rtlCol="0" anchor="t">
            <a:spAutoFit/>
          </a:bodyPr>
          <a:lstStyle/>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Hosts the following departments:</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Human Resources (HR)</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Finance</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Foreign Exchange / International Banking</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Each department includes:</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LAN-connected PCs and network printers</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Connected through a Layer 2 switch for intra-department communication</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All devices receive IP a</a:t>
            </a:r>
            <a:r>
              <a:rPr lang="en-US" sz="2200">
                <a:solidFill>
                  <a:srgbClr val="1F2020"/>
                </a:solidFill>
                <a:latin typeface="Arial" panose="020B0604020202020204"/>
                <a:ea typeface="Arial" panose="020B0604020202020204"/>
                <a:cs typeface="Arial" panose="020B0604020202020204"/>
                <a:sym typeface="Arial" panose="020B0604020202020204"/>
              </a:rPr>
              <a:t>ddresses via DHCP,</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DHCP service is provided by the central DHCP server on Floor 4 (Server Room)</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Server Access:</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All departments access the main centralized database server hosted in the Server Room on Floor 4</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Credential-based authentication is enforced for secure access to shared resources and database systems</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Assigned subnets:</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192.1.4.0/24 – Human Resources</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192.1.5.0/24 – Finance</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949960" lvl="2" indent="-316865"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192.1.6.0/24 – Foreign Exchange / International Banking</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marL="474980" lvl="1" indent="-237490" algn="l">
              <a:lnSpc>
                <a:spcPts val="3080"/>
              </a:lnSpc>
              <a:buFont typeface="Arial" panose="020B0604020202020204"/>
              <a:buChar char="•"/>
            </a:pPr>
            <a:r>
              <a:rPr lang="en-US" sz="2200">
                <a:solidFill>
                  <a:srgbClr val="1F2020"/>
                </a:solidFill>
                <a:latin typeface="Arial" panose="020B0604020202020204"/>
                <a:ea typeface="Arial" panose="020B0604020202020204"/>
                <a:cs typeface="Arial" panose="020B0604020202020204"/>
                <a:sym typeface="Arial" panose="020B0604020202020204"/>
              </a:rPr>
              <a:t>Dynamic routing protocols are used to ensure efficient inter-departmental and enterprise-wide connectivity</a:t>
            </a:r>
            <a:endParaRPr lang="en-US" sz="2200">
              <a:solidFill>
                <a:srgbClr val="1F2020"/>
              </a:solidFill>
              <a:latin typeface="Arial" panose="020B0604020202020204"/>
              <a:ea typeface="Arial" panose="020B0604020202020204"/>
              <a:cs typeface="Arial" panose="020B0604020202020204"/>
              <a:sym typeface="Arial" panose="020B0604020202020204"/>
            </a:endParaRPr>
          </a:p>
          <a:p>
            <a:pPr algn="l">
              <a:lnSpc>
                <a:spcPts val="3080"/>
              </a:lnSpc>
              <a:spcBef>
                <a:spcPct val="0"/>
              </a:spcBef>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83125" y="457043"/>
            <a:ext cx="418047" cy="230306"/>
          </a:xfrm>
          <a:custGeom>
            <a:avLst/>
            <a:gdLst/>
            <a:ahLst/>
            <a:cxnLst/>
            <a:rect l="l" t="t" r="r" b="b"/>
            <a:pathLst>
              <a:path w="418047" h="230306">
                <a:moveTo>
                  <a:pt x="0" y="0"/>
                </a:moveTo>
                <a:lnTo>
                  <a:pt x="418047" y="0"/>
                </a:lnTo>
                <a:lnTo>
                  <a:pt x="418047" y="230306"/>
                </a:lnTo>
                <a:lnTo>
                  <a:pt x="0" y="23030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6604563" y="9645578"/>
            <a:ext cx="1196609" cy="198099"/>
          </a:xfrm>
          <a:prstGeom prst="rect">
            <a:avLst/>
          </a:prstGeom>
        </p:spPr>
        <p:txBody>
          <a:bodyPr lIns="0" tIns="0" rIns="0" bIns="0" rtlCol="0" anchor="t">
            <a:spAutoFit/>
          </a:bodyPr>
          <a:lstStyle/>
          <a:p>
            <a:pPr algn="r">
              <a:lnSpc>
                <a:spcPts val="1680"/>
              </a:lnSpc>
              <a:spcBef>
                <a:spcPct val="0"/>
              </a:spcBef>
            </a:pPr>
            <a:r>
              <a:rPr lang="en-US" sz="1200">
                <a:solidFill>
                  <a:srgbClr val="1F2020"/>
                </a:solidFill>
                <a:latin typeface="Open Sans"/>
                <a:ea typeface="Open Sans"/>
                <a:cs typeface="Open Sans"/>
                <a:sym typeface="Open Sans"/>
              </a:rPr>
              <a:t>Page | 03</a:t>
            </a:r>
            <a:endParaRPr lang="en-US" sz="1200">
              <a:solidFill>
                <a:srgbClr val="1F2020"/>
              </a:solidFill>
              <a:latin typeface="Open Sans"/>
              <a:ea typeface="Open Sans"/>
              <a:cs typeface="Open Sans"/>
              <a:sym typeface="Open Sans"/>
            </a:endParaRPr>
          </a:p>
        </p:txBody>
      </p:sp>
      <p:grpSp>
        <p:nvGrpSpPr>
          <p:cNvPr id="4" name="Group 4"/>
          <p:cNvGrpSpPr/>
          <p:nvPr/>
        </p:nvGrpSpPr>
        <p:grpSpPr>
          <a:xfrm rot="0">
            <a:off x="0" y="0"/>
            <a:ext cx="7219720" cy="3794712"/>
            <a:chOff x="0" y="0"/>
            <a:chExt cx="9626293" cy="5059616"/>
          </a:xfrm>
        </p:grpSpPr>
        <p:pic>
          <p:nvPicPr>
            <p:cNvPr id="5" name="Picture 5"/>
            <p:cNvPicPr>
              <a:picLocks noChangeAspect="1"/>
            </p:cNvPicPr>
            <p:nvPr/>
          </p:nvPicPr>
          <p:blipFill>
            <a:blip r:embed="rId3"/>
            <a:srcRect l="17145" r="17145"/>
            <a:stretch>
              <a:fillRect/>
            </a:stretch>
          </p:blipFill>
          <p:spPr>
            <a:xfrm>
              <a:off x="0" y="0"/>
              <a:ext cx="9626293" cy="5059616"/>
            </a:xfrm>
            <a:prstGeom prst="rect">
              <a:avLst/>
            </a:prstGeom>
          </p:spPr>
        </p:pic>
      </p:grpSp>
      <p:grpSp>
        <p:nvGrpSpPr>
          <p:cNvPr id="6" name="Group 6"/>
          <p:cNvGrpSpPr/>
          <p:nvPr/>
        </p:nvGrpSpPr>
        <p:grpSpPr>
          <a:xfrm rot="0">
            <a:off x="0" y="3794712"/>
            <a:ext cx="6140440" cy="5514476"/>
            <a:chOff x="0" y="0"/>
            <a:chExt cx="8187254" cy="7352635"/>
          </a:xfrm>
        </p:grpSpPr>
        <p:pic>
          <p:nvPicPr>
            <p:cNvPr id="7" name="Picture 7"/>
            <p:cNvPicPr>
              <a:picLocks noChangeAspect="1"/>
            </p:cNvPicPr>
            <p:nvPr/>
          </p:nvPicPr>
          <p:blipFill>
            <a:blip r:embed="rId4"/>
            <a:srcRect l="15886" r="15886"/>
            <a:stretch>
              <a:fillRect/>
            </a:stretch>
          </p:blipFill>
          <p:spPr>
            <a:xfrm>
              <a:off x="0" y="0"/>
              <a:ext cx="8187254" cy="7352635"/>
            </a:xfrm>
            <a:prstGeom prst="rect">
              <a:avLst/>
            </a:prstGeom>
          </p:spPr>
        </p:pic>
      </p:grpSp>
      <p:sp>
        <p:nvSpPr>
          <p:cNvPr id="8" name="TextBox 8"/>
          <p:cNvSpPr txBox="1"/>
          <p:nvPr/>
        </p:nvSpPr>
        <p:spPr>
          <a:xfrm>
            <a:off x="7482436" y="190541"/>
            <a:ext cx="8334818" cy="1581068"/>
          </a:xfrm>
          <a:prstGeom prst="rect">
            <a:avLst/>
          </a:prstGeom>
        </p:spPr>
        <p:txBody>
          <a:bodyPr lIns="0" tIns="0" rIns="0" bIns="0" rtlCol="0" anchor="t">
            <a:spAutoFit/>
          </a:bodyPr>
          <a:lstStyle/>
          <a:p>
            <a:pPr algn="l">
              <a:lnSpc>
                <a:spcPts val="6300"/>
              </a:lnSpc>
              <a:spcBef>
                <a:spcPct val="0"/>
              </a:spcBef>
            </a:pPr>
            <a:r>
              <a:rPr lang="en-US" sz="4500" b="1" u="sng" spc="832">
                <a:solidFill>
                  <a:srgbClr val="1F2020"/>
                </a:solidFill>
                <a:latin typeface="Inter Bold" panose="020B0802030000000004"/>
                <a:ea typeface="Inter Bold" panose="020B0802030000000004"/>
                <a:cs typeface="Inter Bold" panose="020B0802030000000004"/>
                <a:sym typeface="Inter Bold" panose="020B0802030000000004"/>
              </a:rPr>
              <a:t>FLOOR 3 NETWORK OVERVIEW</a:t>
            </a:r>
            <a:endParaRPr lang="en-US" sz="4500" b="1" u="sng" spc="832">
              <a:solidFill>
                <a:srgbClr val="1F2020"/>
              </a:solidFill>
              <a:latin typeface="Inter Bold" panose="020B0802030000000004"/>
              <a:ea typeface="Inter Bold" panose="020B0802030000000004"/>
              <a:cs typeface="Inter Bold" panose="020B0802030000000004"/>
              <a:sym typeface="Inter Bold" panose="020B0802030000000004"/>
            </a:endParaRPr>
          </a:p>
        </p:txBody>
      </p:sp>
      <p:sp>
        <p:nvSpPr>
          <p:cNvPr id="9" name="TextBox 9"/>
          <p:cNvSpPr txBox="1"/>
          <p:nvPr/>
        </p:nvSpPr>
        <p:spPr>
          <a:xfrm>
            <a:off x="7219720" y="2002517"/>
            <a:ext cx="10372429" cy="8575374"/>
          </a:xfrm>
          <a:prstGeom prst="rect">
            <a:avLst/>
          </a:prstGeom>
        </p:spPr>
        <p:txBody>
          <a:bodyPr lIns="0" tIns="0" rIns="0" bIns="0" rtlCol="0" anchor="t">
            <a:spAutoFit/>
          </a:bodyPr>
          <a:lstStyle/>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Hosts the following departments: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ROP and Legal Compliance</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IT and Network Administration</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Each department includes: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LAN-connected PCs and network printers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Connected through a Layer 2 switch for intra-department communication</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All devices receive IP addresses via DHCP,</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DHCP service is provided by the central DHCP server located on Floor 4 (Server Room)</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Server Access: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The ROP and Legal Compliance department hosts its own dedicated departmental server</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IT and Network Administration departments manage and access core infrastructure services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Credential-based authentication is enforced to ensure secure access to systems and data</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Assigned subnets:</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192.1.7.0/24 –  Reserved for additional or future use</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192.1.8.0/24 – ROP and Legal Compliance</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906780" lvl="2" indent="-302260"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192.1.9.0/24 –  IT Department</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marL="453390" lvl="1" indent="-226695" algn="l">
              <a:lnSpc>
                <a:spcPts val="2940"/>
              </a:lnSpc>
              <a:buFont typeface="Arial" panose="020B0604020202020204"/>
              <a:buChar char="•"/>
            </a:pPr>
            <a:r>
              <a:rPr lang="en-US" sz="2100">
                <a:solidFill>
                  <a:srgbClr val="1F2020"/>
                </a:solidFill>
                <a:latin typeface="Arial" panose="020B0604020202020204"/>
                <a:ea typeface="Arial" panose="020B0604020202020204"/>
                <a:cs typeface="Arial" panose="020B0604020202020204"/>
                <a:sym typeface="Arial" panose="020B0604020202020204"/>
              </a:rPr>
              <a:t>Dynamic routing protocols ensure efficient, scalable, and fault-tolerant communication across the enterprise network</a:t>
            </a:r>
            <a:endParaRPr lang="en-US" sz="2100">
              <a:solidFill>
                <a:srgbClr val="1F2020"/>
              </a:solidFill>
              <a:latin typeface="Arial" panose="020B0604020202020204"/>
              <a:ea typeface="Arial" panose="020B0604020202020204"/>
              <a:cs typeface="Arial" panose="020B0604020202020204"/>
              <a:sym typeface="Arial" panose="020B0604020202020204"/>
            </a:endParaRPr>
          </a:p>
          <a:p>
            <a:pPr algn="l">
              <a:lnSpc>
                <a:spcPts val="2940"/>
              </a:lnSpc>
              <a:spcBef>
                <a:spcPct val="0"/>
              </a:spcBef>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83125" y="457043"/>
            <a:ext cx="418047" cy="230306"/>
          </a:xfrm>
          <a:custGeom>
            <a:avLst/>
            <a:gdLst/>
            <a:ahLst/>
            <a:cxnLst/>
            <a:rect l="l" t="t" r="r" b="b"/>
            <a:pathLst>
              <a:path w="418047" h="230306">
                <a:moveTo>
                  <a:pt x="0" y="0"/>
                </a:moveTo>
                <a:lnTo>
                  <a:pt x="418047" y="0"/>
                </a:lnTo>
                <a:lnTo>
                  <a:pt x="418047" y="230306"/>
                </a:lnTo>
                <a:lnTo>
                  <a:pt x="0" y="23030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6604563" y="9645578"/>
            <a:ext cx="1196609" cy="198099"/>
          </a:xfrm>
          <a:prstGeom prst="rect">
            <a:avLst/>
          </a:prstGeom>
        </p:spPr>
        <p:txBody>
          <a:bodyPr lIns="0" tIns="0" rIns="0" bIns="0" rtlCol="0" anchor="t">
            <a:spAutoFit/>
          </a:bodyPr>
          <a:lstStyle/>
          <a:p>
            <a:pPr algn="r">
              <a:lnSpc>
                <a:spcPts val="1680"/>
              </a:lnSpc>
              <a:spcBef>
                <a:spcPct val="0"/>
              </a:spcBef>
            </a:pPr>
            <a:r>
              <a:rPr lang="en-US" sz="1200">
                <a:solidFill>
                  <a:srgbClr val="1F2020"/>
                </a:solidFill>
                <a:latin typeface="Open Sans"/>
                <a:ea typeface="Open Sans"/>
                <a:cs typeface="Open Sans"/>
                <a:sym typeface="Open Sans"/>
              </a:rPr>
              <a:t>Page | 03</a:t>
            </a:r>
            <a:endParaRPr lang="en-US" sz="1200">
              <a:solidFill>
                <a:srgbClr val="1F2020"/>
              </a:solidFill>
              <a:latin typeface="Open Sans"/>
              <a:ea typeface="Open Sans"/>
              <a:cs typeface="Open Sans"/>
              <a:sym typeface="Open Sans"/>
            </a:endParaRPr>
          </a:p>
        </p:txBody>
      </p:sp>
      <p:grpSp>
        <p:nvGrpSpPr>
          <p:cNvPr id="4" name="Group 4"/>
          <p:cNvGrpSpPr/>
          <p:nvPr/>
        </p:nvGrpSpPr>
        <p:grpSpPr>
          <a:xfrm rot="0">
            <a:off x="-200397" y="0"/>
            <a:ext cx="7219720" cy="4823412"/>
            <a:chOff x="0" y="0"/>
            <a:chExt cx="9626293" cy="6431216"/>
          </a:xfrm>
        </p:grpSpPr>
        <p:pic>
          <p:nvPicPr>
            <p:cNvPr id="5" name="Picture 5"/>
            <p:cNvPicPr>
              <a:picLocks noChangeAspect="1"/>
            </p:cNvPicPr>
            <p:nvPr/>
          </p:nvPicPr>
          <p:blipFill>
            <a:blip r:embed="rId3"/>
            <a:srcRect t="20329" b="20329"/>
            <a:stretch>
              <a:fillRect/>
            </a:stretch>
          </p:blipFill>
          <p:spPr>
            <a:xfrm>
              <a:off x="0" y="0"/>
              <a:ext cx="9626293" cy="6431216"/>
            </a:xfrm>
            <a:prstGeom prst="rect">
              <a:avLst/>
            </a:prstGeom>
          </p:spPr>
        </p:pic>
      </p:grpSp>
      <p:grpSp>
        <p:nvGrpSpPr>
          <p:cNvPr id="6" name="Group 6"/>
          <p:cNvGrpSpPr/>
          <p:nvPr/>
        </p:nvGrpSpPr>
        <p:grpSpPr>
          <a:xfrm rot="0">
            <a:off x="0" y="4772524"/>
            <a:ext cx="6140440" cy="5514476"/>
            <a:chOff x="0" y="0"/>
            <a:chExt cx="8187254" cy="7352635"/>
          </a:xfrm>
        </p:grpSpPr>
        <p:pic>
          <p:nvPicPr>
            <p:cNvPr id="7" name="Picture 7"/>
            <p:cNvPicPr>
              <a:picLocks noChangeAspect="1"/>
            </p:cNvPicPr>
            <p:nvPr/>
          </p:nvPicPr>
          <p:blipFill>
            <a:blip r:embed="rId4"/>
            <a:srcRect t="2261" b="2261"/>
            <a:stretch>
              <a:fillRect/>
            </a:stretch>
          </p:blipFill>
          <p:spPr>
            <a:xfrm>
              <a:off x="0" y="0"/>
              <a:ext cx="8187254" cy="7352635"/>
            </a:xfrm>
            <a:prstGeom prst="rect">
              <a:avLst/>
            </a:prstGeom>
          </p:spPr>
        </p:pic>
      </p:grpSp>
      <p:sp>
        <p:nvSpPr>
          <p:cNvPr id="8" name="TextBox 8"/>
          <p:cNvSpPr txBox="1"/>
          <p:nvPr/>
        </p:nvSpPr>
        <p:spPr>
          <a:xfrm>
            <a:off x="7482436" y="190541"/>
            <a:ext cx="8334818" cy="1581068"/>
          </a:xfrm>
          <a:prstGeom prst="rect">
            <a:avLst/>
          </a:prstGeom>
        </p:spPr>
        <p:txBody>
          <a:bodyPr lIns="0" tIns="0" rIns="0" bIns="0" rtlCol="0" anchor="t">
            <a:spAutoFit/>
          </a:bodyPr>
          <a:lstStyle/>
          <a:p>
            <a:pPr algn="l">
              <a:lnSpc>
                <a:spcPts val="6300"/>
              </a:lnSpc>
              <a:spcBef>
                <a:spcPct val="0"/>
              </a:spcBef>
            </a:pPr>
            <a:r>
              <a:rPr lang="en-US" sz="4500" b="1" u="sng" spc="832">
                <a:solidFill>
                  <a:srgbClr val="1F2020"/>
                </a:solidFill>
                <a:latin typeface="Inter Bold" panose="020B0802030000000004"/>
                <a:ea typeface="Inter Bold" panose="020B0802030000000004"/>
                <a:cs typeface="Inter Bold" panose="020B0802030000000004"/>
                <a:sym typeface="Inter Bold" panose="020B0802030000000004"/>
              </a:rPr>
              <a:t>FLOOR 4 NETWORK OVERVIEW</a:t>
            </a:r>
            <a:endParaRPr lang="en-US" sz="4500" b="1" u="sng" spc="832">
              <a:solidFill>
                <a:srgbClr val="1F2020"/>
              </a:solidFill>
              <a:latin typeface="Inter Bold" panose="020B0802030000000004"/>
              <a:ea typeface="Inter Bold" panose="020B0802030000000004"/>
              <a:cs typeface="Inter Bold" panose="020B0802030000000004"/>
              <a:sym typeface="Inter Bold" panose="020B0802030000000004"/>
            </a:endParaRPr>
          </a:p>
        </p:txBody>
      </p:sp>
      <p:sp>
        <p:nvSpPr>
          <p:cNvPr id="9" name="TextBox 9"/>
          <p:cNvSpPr txBox="1"/>
          <p:nvPr/>
        </p:nvSpPr>
        <p:spPr>
          <a:xfrm>
            <a:off x="7219720" y="1821156"/>
            <a:ext cx="10581452" cy="8654582"/>
          </a:xfrm>
          <a:prstGeom prst="rect">
            <a:avLst/>
          </a:prstGeom>
        </p:spPr>
        <p:txBody>
          <a:bodyPr lIns="0" tIns="0" rIns="0" bIns="0" rtlCol="0" anchor="t">
            <a:spAutoFit/>
          </a:bodyPr>
          <a:lstStyle/>
          <a:p>
            <a:pPr marL="431800" lvl="1" indent="-215900"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Hosts the following critical areas:</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Security Department</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Server Room</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Cybersecurity Operations Center (CSOC)</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431800" lvl="1" indent="-215900"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Each area includes:</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LAN-connected workstations, monitoring systems, and secured servers</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Connected through Layer 2 switches with strict access control policies</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431800" lvl="1" indent="-215900"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Server Room:</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Houses the central DHCP server that assigns IPs to all client devices across the enterprise</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Hosts centralized database servers, application servers, and backup systems</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431800" lvl="1" indent="-215900"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Static IP addressing is used for all devices on this floor to enhance network control and security</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431800" lvl="1" indent="-215900"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CSOC:</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Has complete monitoring and administrative access to all departmental servers across all floors</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Manages network security, threat detection, and incident response</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431800" lvl="1" indent="-215900"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Assigned subnets:</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192.1.10.0/24 – CSOC</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192.1.11.0/24 – Server Room</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863600" lvl="2" indent="-287655"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192.1.12.0/24 – Security Department</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marL="431800" lvl="1" indent="-215900" algn="l">
              <a:lnSpc>
                <a:spcPts val="2800"/>
              </a:lnSpc>
              <a:buFont typeface="Arial" panose="020B0604020202020204"/>
              <a:buChar char="•"/>
            </a:pPr>
            <a:r>
              <a:rPr lang="en-US" sz="2000">
                <a:solidFill>
                  <a:srgbClr val="1F2020"/>
                </a:solidFill>
                <a:latin typeface="Arial" panose="020B0604020202020204"/>
                <a:ea typeface="Arial" panose="020B0604020202020204"/>
                <a:cs typeface="Arial" panose="020B0604020202020204"/>
                <a:sym typeface="Arial" panose="020B0604020202020204"/>
              </a:rPr>
              <a:t>Recognized as the most secured floor of the enterprise network due to its centralized infrastructure, restricted access, and critical role in cybersecurity operations</a:t>
            </a:r>
            <a:endParaRPr lang="en-US" sz="2000">
              <a:solidFill>
                <a:srgbClr val="1F2020"/>
              </a:solidFill>
              <a:latin typeface="Arial" panose="020B0604020202020204"/>
              <a:ea typeface="Arial" panose="020B0604020202020204"/>
              <a:cs typeface="Arial" panose="020B0604020202020204"/>
              <a:sym typeface="Arial" panose="020B0604020202020204"/>
            </a:endParaRPr>
          </a:p>
          <a:p>
            <a:pPr algn="l">
              <a:lnSpc>
                <a:spcPts val="1400"/>
              </a:lnSpc>
            </a:pPr>
          </a:p>
          <a:p>
            <a:pPr algn="l">
              <a:lnSpc>
                <a:spcPts val="28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5752</Words>
  <Application>WPS Presentation</Application>
  <PresentationFormat>On-screen Show (4:3)</PresentationFormat>
  <Paragraphs>171</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Inter Bold</vt:lpstr>
      <vt:lpstr>Open Sans</vt:lpstr>
      <vt:lpstr>Canva Sans Bold</vt:lpstr>
      <vt:lpstr>TAN Tangkiwood</vt:lpstr>
      <vt:lpstr>Arial Bold</vt:lpstr>
      <vt:lpstr>Open Sans Bold</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Clean Architecture Presentation</dc:title>
  <dc:creator/>
  <cp:lastModifiedBy>ZAIN UR RAHMAN</cp:lastModifiedBy>
  <cp:revision>2</cp:revision>
  <dcterms:created xsi:type="dcterms:W3CDTF">2006-08-16T00:00:00Z</dcterms:created>
  <dcterms:modified xsi:type="dcterms:W3CDTF">2025-05-20T18:31:02Z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D5A7DE69F8FF444FA79B4E298AF93625_12</vt:lpwstr>
  </property>
  <property fmtid="{D5CDD505-2E9C-101B-9397-08002B2CF9AE}" pid="3" name="KSOProductBuildVer">
    <vt:lpwstr>1033-12.2.0.21179</vt:lpwstr>
  </property>
</Properties>
</file>