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5ABA7-4711-4647-A627-C765B08018EE}" v="1" dt="2023-01-06T17:06:31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18-BEE-026 3450120000000.00" userId="f51ca539-00e9-4ff9-81af-0f4c40545f77" providerId="ADAL" clId="{3662E1DE-D39E-554D-A068-B7F6A72B77F8}"/>
    <pc:docChg chg="modSld">
      <pc:chgData name="FA18-BEE-026 3450120000000.00" userId="f51ca539-00e9-4ff9-81af-0f4c40545f77" providerId="ADAL" clId="{3662E1DE-D39E-554D-A068-B7F6A72B77F8}" dt="2023-01-06T16:50:59.631" v="62" actId="20577"/>
      <pc:docMkLst>
        <pc:docMk/>
      </pc:docMkLst>
      <pc:sldChg chg="modSp">
        <pc:chgData name="FA18-BEE-026 3450120000000.00" userId="f51ca539-00e9-4ff9-81af-0f4c40545f77" providerId="ADAL" clId="{3662E1DE-D39E-554D-A068-B7F6A72B77F8}" dt="2023-01-06T16:50:59.631" v="62" actId="20577"/>
        <pc:sldMkLst>
          <pc:docMk/>
          <pc:sldMk cId="487698480" sldId="256"/>
        </pc:sldMkLst>
        <pc:spChg chg="mod">
          <ac:chgData name="FA18-BEE-026 3450120000000.00" userId="f51ca539-00e9-4ff9-81af-0f4c40545f77" providerId="ADAL" clId="{3662E1DE-D39E-554D-A068-B7F6A72B77F8}" dt="2023-01-06T16:50:59.631" v="62" actId="20577"/>
          <ac:spMkLst>
            <pc:docMk/>
            <pc:sldMk cId="487698480" sldId="256"/>
            <ac:spMk id="5" creationId="{91BB2841-F0DC-08BB-829D-72F391E4D9E3}"/>
          </ac:spMkLst>
        </pc:spChg>
      </pc:sldChg>
    </pc:docChg>
  </pc:docChgLst>
  <pc:docChgLst>
    <pc:chgData name="Zain Ramzan" userId="f51ca539-00e9-4ff9-81af-0f4c40545f77" providerId="ADAL" clId="{8075ABA7-4711-4647-A627-C765B08018EE}"/>
    <pc:docChg chg="modSld">
      <pc:chgData name="Zain Ramzan" userId="f51ca539-00e9-4ff9-81af-0f4c40545f77" providerId="ADAL" clId="{8075ABA7-4711-4647-A627-C765B08018EE}" dt="2023-01-06T17:06:37.412" v="22" actId="1076"/>
      <pc:docMkLst>
        <pc:docMk/>
      </pc:docMkLst>
      <pc:sldChg chg="modSp mod">
        <pc:chgData name="Zain Ramzan" userId="f51ca539-00e9-4ff9-81af-0f4c40545f77" providerId="ADAL" clId="{8075ABA7-4711-4647-A627-C765B08018EE}" dt="2023-01-06T17:06:37.412" v="22" actId="1076"/>
        <pc:sldMkLst>
          <pc:docMk/>
          <pc:sldMk cId="487698480" sldId="256"/>
        </pc:sldMkLst>
        <pc:spChg chg="mod">
          <ac:chgData name="Zain Ramzan" userId="f51ca539-00e9-4ff9-81af-0f4c40545f77" providerId="ADAL" clId="{8075ABA7-4711-4647-A627-C765B08018EE}" dt="2023-01-06T17:06:37.412" v="22" actId="1076"/>
          <ac:spMkLst>
            <pc:docMk/>
            <pc:sldMk cId="487698480" sldId="256"/>
            <ac:spMk id="5" creationId="{91BB2841-F0DC-08BB-829D-72F391E4D9E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0.16</c:v>
                </c:pt>
                <c:pt idx="1">
                  <c:v>0.18</c:v>
                </c:pt>
                <c:pt idx="2">
                  <c:v>0.19</c:v>
                </c:pt>
                <c:pt idx="3">
                  <c:v>0.19</c:v>
                </c:pt>
                <c:pt idx="4">
                  <c:v>0.2</c:v>
                </c:pt>
                <c:pt idx="5">
                  <c:v>0.24</c:v>
                </c:pt>
                <c:pt idx="6">
                  <c:v>0.25</c:v>
                </c:pt>
                <c:pt idx="7">
                  <c:v>0.27</c:v>
                </c:pt>
                <c:pt idx="8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7-4624-BEF2-729BD4DAF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CMAS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0.21</c:v>
                </c:pt>
                <c:pt idx="1">
                  <c:v>0.24</c:v>
                </c:pt>
                <c:pt idx="2">
                  <c:v>0.25</c:v>
                </c:pt>
                <c:pt idx="3">
                  <c:v>0.25</c:v>
                </c:pt>
                <c:pt idx="4">
                  <c:v>0.27</c:v>
                </c:pt>
                <c:pt idx="5">
                  <c:v>0.3</c:v>
                </c:pt>
                <c:pt idx="6">
                  <c:v>0.32</c:v>
                </c:pt>
                <c:pt idx="7">
                  <c:v>0.34</c:v>
                </c:pt>
                <c:pt idx="8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7-4624-BEF2-729BD4DAF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0.22</c:v>
                </c:pt>
                <c:pt idx="1">
                  <c:v>0.24</c:v>
                </c:pt>
                <c:pt idx="2">
                  <c:v>0.25</c:v>
                </c:pt>
                <c:pt idx="3">
                  <c:v>0.25</c:v>
                </c:pt>
                <c:pt idx="4">
                  <c:v>0.27</c:v>
                </c:pt>
                <c:pt idx="5">
                  <c:v>0.31</c:v>
                </c:pt>
                <c:pt idx="6">
                  <c:v>0.32</c:v>
                </c:pt>
                <c:pt idx="7">
                  <c:v>0.37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7-4624-BEF2-729BD4DAF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Traditional Wi-Fi Networks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0.27</c:v>
                </c:pt>
                <c:pt idx="1">
                  <c:v>0.3</c:v>
                </c:pt>
                <c:pt idx="2">
                  <c:v>0.34</c:v>
                </c:pt>
                <c:pt idx="3">
                  <c:v>0.39</c:v>
                </c:pt>
                <c:pt idx="4">
                  <c:v>0.43</c:v>
                </c:pt>
                <c:pt idx="5">
                  <c:v>0.51</c:v>
                </c:pt>
                <c:pt idx="6">
                  <c:v>0.61</c:v>
                </c:pt>
                <c:pt idx="7">
                  <c:v>0.73</c:v>
                </c:pt>
                <c:pt idx="8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37-4624-BEF2-729BD4DAF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3071856"/>
        <c:axId val="1743067280"/>
      </c:barChart>
      <c:catAx>
        <c:axId val="1743071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Connections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67280"/>
        <c:crosses val="autoZero"/>
        <c:auto val="1"/>
        <c:lblAlgn val="ctr"/>
        <c:lblOffset val="100"/>
        <c:noMultiLvlLbl val="0"/>
      </c:catAx>
      <c:valAx>
        <c:axId val="174306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7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3486-2331-D057-0598-ED57BECD7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22B2D-7D7A-7E26-4BC8-46819D89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ADFB-CBF3-1569-D8F3-99E76DD0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55C19-61AE-E4B2-EE1B-50EDF1A0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D2F6-EAE9-4625-D0F7-99E95887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D086-9AE7-717E-F067-648B24B4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666CC-4122-7229-6C83-427951FFF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3D7F-792D-A6C7-8555-F889B2F2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87FB-A0C1-3749-A872-7ECE9E84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9223-91E1-075D-AF01-40D98318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F7529-F0B2-9959-74D5-4730D6AC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499A9-4247-6C4D-9C29-D8949DC4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61D7-99FB-4430-B0E6-4C7661FD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CC98-D32F-3B15-265A-D56943DF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00C9-9FA1-3ABA-D070-836FD2F7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A012-1DC0-7580-11C9-C6D693E3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63FE-86A7-CF61-F6E4-3669CD6A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371D-CA27-E065-55D4-F4B31B98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4283-A472-8567-F52D-85BF4DB8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95BA-36BE-FFEC-1043-C183138D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CF58-1135-37D4-58C3-6A8A0066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2996-2A3D-5D98-7CE1-75ADD0AD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BC45-684F-7CDB-B600-D1509116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87BF-E990-DE7F-427D-AB59DAB6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BB3B-8B6C-AB6E-CFEF-FFA0D59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9EF-7E27-7A2C-5255-8C5EA3C3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46C1-90CD-8846-48BF-37DA46AD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E6C51-A4B8-3358-E848-5FE7C260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348F-DC04-FDBA-81C8-14781FCF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38C4-8685-CA4A-0F8D-0728E844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79D6-6D78-FCC1-F33D-D98FD2E8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48A1-6BFF-9FEF-F1EC-1A22B74B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1948-BF52-D89A-D621-EF38B246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99A50-013A-3311-C097-BB3543C3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DD2E0-7380-96C6-0059-D46323C13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138F5-6A47-302B-CBCC-1D860072F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AC82A-8F0F-C8BD-5844-76AC1D9A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1A3A9-4E19-AC2B-E619-1C8B9539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D82B0-F0E9-CD2C-E0A2-E742392E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A9D7-C34E-541E-210C-935C879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15FD-F23C-A62B-0009-7E6AED5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60CEF-28B7-442B-A40B-0287D296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6C56-1BC7-E968-1BF4-4E330E42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418DF-3D69-B382-FFCD-6CB9568A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A4208-575A-D254-94CF-DA5A6317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949B-60D6-8628-004A-9CBB1E6D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7EC0-E465-B973-BDF5-063B8F34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0E56-F0D0-6CC9-877F-4C010700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BEF8D-5F3F-F887-98DC-163FBD0B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4B873-27A5-A2F8-4CC0-C1E63A27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CDBB-B04A-3293-FB33-EF9C7A46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7FB5-8915-4163-ACD0-13568D5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61B1-675A-37E4-10A1-834160F1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3375-1A39-B52B-AD9E-C5C71DA4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EB76-1D98-96CD-8167-9F3C282B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50629-8956-3A16-E964-5735FC2C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2E3A8-BB3A-EDCB-302D-CCBF5428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3707-1FCF-9CEB-2207-7017CEB7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3B885-BFD6-AE04-3590-2AC561BD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C84D-CA9B-7B93-456D-A61A1CE1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DC64-4D24-FB1A-0B40-346E96BF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1711-F4C3-4FBA-B623-90AB8F15618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2900-EBE8-7038-2736-9C5B90A3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C897-A9D3-3BD2-8894-0CED313C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7F2F-3BAD-427A-9E86-307CB338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44A7F4-F47D-3722-E558-F2E957E8A7B5}"/>
              </a:ext>
            </a:extLst>
          </p:cNvPr>
          <p:cNvSpPr/>
          <p:nvPr/>
        </p:nvSpPr>
        <p:spPr>
          <a:xfrm>
            <a:off x="1264934" y="5341586"/>
            <a:ext cx="6377812" cy="113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6154AA-1193-C33E-8538-008D4128B11C}"/>
              </a:ext>
            </a:extLst>
          </p:cNvPr>
          <p:cNvSpPr/>
          <p:nvPr/>
        </p:nvSpPr>
        <p:spPr>
          <a:xfrm>
            <a:off x="1264934" y="3813637"/>
            <a:ext cx="6377812" cy="141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B2841-F0DC-08BB-829D-72F391E4D9E3}"/>
              </a:ext>
            </a:extLst>
          </p:cNvPr>
          <p:cNvSpPr txBox="1"/>
          <p:nvPr/>
        </p:nvSpPr>
        <p:spPr>
          <a:xfrm>
            <a:off x="511790" y="2719588"/>
            <a:ext cx="11168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T</a:t>
            </a:r>
            <a:r>
              <a:rPr lang="en-US" sz="2500" b="1" dirty="0"/>
              <a:t>OWARDS REDUCING HANDOFF TIME I</a:t>
            </a:r>
            <a:r>
              <a:rPr lang="en-GB" sz="2500" b="1" dirty="0"/>
              <a:t>N</a:t>
            </a:r>
            <a:r>
              <a:rPr lang="en-US" sz="2500" b="1" dirty="0"/>
              <a:t> </a:t>
            </a:r>
            <a:r>
              <a:rPr lang="en-GB" sz="2500" b="1" dirty="0"/>
              <a:t>NEXT GENERATION WIRELESS NETWORKS</a:t>
            </a:r>
            <a:endParaRPr lang="en-US" sz="25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F7DBA2-4625-9A61-2F48-5EECE360CDCC}"/>
              </a:ext>
            </a:extLst>
          </p:cNvPr>
          <p:cNvGrpSpPr/>
          <p:nvPr/>
        </p:nvGrpSpPr>
        <p:grpSpPr>
          <a:xfrm>
            <a:off x="1424130" y="5346269"/>
            <a:ext cx="3835021" cy="887947"/>
            <a:chOff x="968991" y="1323833"/>
            <a:chExt cx="3835021" cy="8879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B3F329-6A45-50F8-E5C2-4A4F36C42BD6}"/>
                </a:ext>
              </a:extLst>
            </p:cNvPr>
            <p:cNvSpPr txBox="1"/>
            <p:nvPr/>
          </p:nvSpPr>
          <p:spPr>
            <a:xfrm>
              <a:off x="968991" y="1323833"/>
              <a:ext cx="223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Supervisor: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59C61-5F9D-2F11-6508-B404EFE36EEA}"/>
                </a:ext>
              </a:extLst>
            </p:cNvPr>
            <p:cNvSpPr txBox="1"/>
            <p:nvPr/>
          </p:nvSpPr>
          <p:spPr>
            <a:xfrm>
              <a:off x="2565780" y="1842448"/>
              <a:ext cx="223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Dr. Sohaib Manzoor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1EE0F-381A-BA92-7195-6EC75066ACC7}"/>
              </a:ext>
            </a:extLst>
          </p:cNvPr>
          <p:cNvGrpSpPr/>
          <p:nvPr/>
        </p:nvGrpSpPr>
        <p:grpSpPr>
          <a:xfrm>
            <a:off x="1424130" y="3927459"/>
            <a:ext cx="6416723" cy="1164946"/>
            <a:chOff x="968991" y="1323833"/>
            <a:chExt cx="6416723" cy="11649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BF369-1DC0-6CFB-B6B6-A2370CC20777}"/>
                </a:ext>
              </a:extLst>
            </p:cNvPr>
            <p:cNvSpPr txBox="1"/>
            <p:nvPr/>
          </p:nvSpPr>
          <p:spPr>
            <a:xfrm>
              <a:off x="968991" y="1323833"/>
              <a:ext cx="2238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FYP MEMBERS: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F1B0EC-7317-28DC-3B8A-BB0A517732FD}"/>
                </a:ext>
              </a:extLst>
            </p:cNvPr>
            <p:cNvSpPr txBox="1"/>
            <p:nvPr/>
          </p:nvSpPr>
          <p:spPr>
            <a:xfrm>
              <a:off x="2565780" y="1842448"/>
              <a:ext cx="1951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Shoaib Akhtar</a:t>
              </a:r>
            </a:p>
            <a:p>
              <a:r>
                <a:rPr lang="en-US" dirty="0"/>
                <a:t>Zain Ramzan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F0FB1E-40EF-5371-B6A9-DA88425B4ABC}"/>
                </a:ext>
              </a:extLst>
            </p:cNvPr>
            <p:cNvSpPr txBox="1"/>
            <p:nvPr/>
          </p:nvSpPr>
          <p:spPr>
            <a:xfrm>
              <a:off x="5434084" y="1842448"/>
              <a:ext cx="1951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FA18-BEE-021</a:t>
              </a:r>
            </a:p>
            <a:p>
              <a:r>
                <a:rPr lang="en-US" dirty="0"/>
                <a:t>FA18-BEE-026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40979F-5232-B338-9A4F-FDC563F8B948}"/>
              </a:ext>
            </a:extLst>
          </p:cNvPr>
          <p:cNvSpPr txBox="1"/>
          <p:nvPr/>
        </p:nvSpPr>
        <p:spPr>
          <a:xfrm>
            <a:off x="1424130" y="595367"/>
            <a:ext cx="10836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MIRPUR UNIVERSITY OF SCIENCE AND TECHNOLOGY(MUST), MIRPUR AJK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4C71CA96-B433-E761-615C-34CB4404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44B87E-38D2-BCF4-DA0E-4AF27182CF5F}"/>
              </a:ext>
            </a:extLst>
          </p:cNvPr>
          <p:cNvSpPr txBox="1"/>
          <p:nvPr/>
        </p:nvSpPr>
        <p:spPr>
          <a:xfrm>
            <a:off x="3698757" y="1004639"/>
            <a:ext cx="479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8769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02302F6-FE91-8B3E-8C8B-AD504D3B6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04379-BCCA-219C-BB86-FBCBEBF6E6DA}"/>
              </a:ext>
            </a:extLst>
          </p:cNvPr>
          <p:cNvSpPr txBox="1"/>
          <p:nvPr/>
        </p:nvSpPr>
        <p:spPr>
          <a:xfrm>
            <a:off x="1006036" y="1382107"/>
            <a:ext cx="640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CONCLUSION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306ADFC-D193-370B-E6FC-9009CB5B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79537"/>
              </p:ext>
            </p:extLst>
          </p:nvPr>
        </p:nvGraphicFramePr>
        <p:xfrm>
          <a:off x="6096000" y="2305687"/>
          <a:ext cx="5837723" cy="26931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3729">
                  <a:extLst>
                    <a:ext uri="{9D8B030D-6E8A-4147-A177-3AD203B41FA5}">
                      <a16:colId xmlns:a16="http://schemas.microsoft.com/office/drawing/2014/main" val="2913559450"/>
                    </a:ext>
                  </a:extLst>
                </a:gridCol>
                <a:gridCol w="2023841">
                  <a:extLst>
                    <a:ext uri="{9D8B030D-6E8A-4147-A177-3AD203B41FA5}">
                      <a16:colId xmlns:a16="http://schemas.microsoft.com/office/drawing/2014/main" val="2670957982"/>
                    </a:ext>
                  </a:extLst>
                </a:gridCol>
                <a:gridCol w="918569">
                  <a:extLst>
                    <a:ext uri="{9D8B030D-6E8A-4147-A177-3AD203B41FA5}">
                      <a16:colId xmlns:a16="http://schemas.microsoft.com/office/drawing/2014/main" val="1779932487"/>
                    </a:ext>
                  </a:extLst>
                </a:gridCol>
                <a:gridCol w="1701584">
                  <a:extLst>
                    <a:ext uri="{9D8B030D-6E8A-4147-A177-3AD203B41FA5}">
                      <a16:colId xmlns:a16="http://schemas.microsoft.com/office/drawing/2014/main" val="2374404057"/>
                    </a:ext>
                  </a:extLst>
                </a:gridCol>
              </a:tblGrid>
              <a:tr h="476602">
                <a:tc>
                  <a:txBody>
                    <a:bodyPr/>
                    <a:lstStyle/>
                    <a:p>
                      <a:r>
                        <a:rPr lang="en-US" sz="1200" b="1" dirty="0"/>
                        <a:t>TECHNIQUES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SELECTION METHODS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THROUGHPUT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 NUMBER OF RETRANSMISSION</a:t>
                      </a:r>
                    </a:p>
                  </a:txBody>
                  <a:tcPr marL="58582" marR="58582" marT="29291" marB="29291" anchor="ctr"/>
                </a:tc>
                <a:extLst>
                  <a:ext uri="{0D108BD9-81ED-4DB2-BD59-A6C34878D82A}">
                    <a16:rowId xmlns:a16="http://schemas.microsoft.com/office/drawing/2014/main" val="1798762176"/>
                  </a:ext>
                </a:extLst>
              </a:tr>
              <a:tr h="910514">
                <a:tc>
                  <a:txBody>
                    <a:bodyPr/>
                    <a:lstStyle/>
                    <a:p>
                      <a:r>
                        <a:rPr lang="en-US" sz="1200" b="1" dirty="0"/>
                        <a:t>TRADITIONAL WI-FI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RSSI Value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Poor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49% as compared to DiDe</a:t>
                      </a:r>
                    </a:p>
                  </a:txBody>
                  <a:tcPr marL="58582" marR="58582" marT="29291" marB="29291" anchor="ctr"/>
                </a:tc>
                <a:extLst>
                  <a:ext uri="{0D108BD9-81ED-4DB2-BD59-A6C34878D82A}">
                    <a16:rowId xmlns:a16="http://schemas.microsoft.com/office/drawing/2014/main" val="2091264282"/>
                  </a:ext>
                </a:extLst>
              </a:tr>
              <a:tr h="621922">
                <a:tc>
                  <a:txBody>
                    <a:bodyPr/>
                    <a:lstStyle/>
                    <a:p>
                      <a:r>
                        <a:rPr lang="en-US" sz="1200" b="1" dirty="0"/>
                        <a:t>DL-SINR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Downlink to signal noise ratio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Good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7% as compared to DiDe</a:t>
                      </a:r>
                    </a:p>
                  </a:txBody>
                  <a:tcPr marL="58582" marR="58582" marT="29291" marB="29291" anchor="ctr"/>
                </a:tc>
                <a:extLst>
                  <a:ext uri="{0D108BD9-81ED-4DB2-BD59-A6C34878D82A}">
                    <a16:rowId xmlns:a16="http://schemas.microsoft.com/office/drawing/2014/main" val="1901245512"/>
                  </a:ext>
                </a:extLst>
              </a:tr>
              <a:tr h="435346">
                <a:tc>
                  <a:txBody>
                    <a:bodyPr/>
                    <a:lstStyle/>
                    <a:p>
                      <a:r>
                        <a:rPr lang="en-US" sz="1200" b="1" dirty="0"/>
                        <a:t>CMAS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Bandwidth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Better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4%  as compared to DiDe</a:t>
                      </a:r>
                    </a:p>
                  </a:txBody>
                  <a:tcPr marL="58582" marR="58582" marT="29291" marB="29291" anchor="ctr"/>
                </a:tc>
                <a:extLst>
                  <a:ext uri="{0D108BD9-81ED-4DB2-BD59-A6C34878D82A}">
                    <a16:rowId xmlns:a16="http://schemas.microsoft.com/office/drawing/2014/main" val="527623447"/>
                  </a:ext>
                </a:extLst>
              </a:tr>
              <a:tr h="248769">
                <a:tc>
                  <a:txBody>
                    <a:bodyPr/>
                    <a:lstStyle/>
                    <a:p>
                      <a:r>
                        <a:rPr lang="en-US" sz="1200" b="1" dirty="0"/>
                        <a:t>DIDE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RSSI + Traffic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Best</a:t>
                      </a:r>
                    </a:p>
                  </a:txBody>
                  <a:tcPr marL="58582" marR="58582" marT="29291" marB="29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Very Low</a:t>
                      </a:r>
                    </a:p>
                  </a:txBody>
                  <a:tcPr marL="58582" marR="58582" marT="29291" marB="29291" anchor="ctr"/>
                </a:tc>
                <a:extLst>
                  <a:ext uri="{0D108BD9-81ED-4DB2-BD59-A6C34878D82A}">
                    <a16:rowId xmlns:a16="http://schemas.microsoft.com/office/drawing/2014/main" val="378221927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B8C4B29-8F99-98A5-2519-283AC859C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177323"/>
              </p:ext>
            </p:extLst>
          </p:nvPr>
        </p:nvGraphicFramePr>
        <p:xfrm>
          <a:off x="665038" y="2305687"/>
          <a:ext cx="5172075" cy="284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40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3025B-D424-82DD-9EAA-7D4E9846C915}"/>
              </a:ext>
            </a:extLst>
          </p:cNvPr>
          <p:cNvSpPr txBox="1"/>
          <p:nvPr/>
        </p:nvSpPr>
        <p:spPr>
          <a:xfrm>
            <a:off x="1006036" y="1382107"/>
            <a:ext cx="2365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INTRODUCTION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238ECD4-9868-6EA3-359F-4B9B8AE4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DB6D9-81C7-B662-9B5C-1197EE7234D7}"/>
              </a:ext>
            </a:extLst>
          </p:cNvPr>
          <p:cNvSpPr txBox="1"/>
          <p:nvPr/>
        </p:nvSpPr>
        <p:spPr>
          <a:xfrm>
            <a:off x="1487607" y="2061686"/>
            <a:ext cx="9812740" cy="3892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Wi-Fi networks have rapidly grown due to </a:t>
            </a:r>
            <a:r>
              <a:rPr lang="en-US" b="1" dirty="0"/>
              <a:t>low costs</a:t>
            </a:r>
            <a:r>
              <a:rPr lang="en-US" dirty="0"/>
              <a:t> and </a:t>
            </a:r>
            <a:r>
              <a:rPr lang="en-US" b="1" dirty="0"/>
              <a:t>simple Implementation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Wi-Fi networks will be the most used in wireless devices in 2023 (</a:t>
            </a:r>
            <a:r>
              <a:rPr lang="en-US" b="1" dirty="0"/>
              <a:t>70%</a:t>
            </a:r>
            <a:r>
              <a:rPr lang="en-US" dirty="0"/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has become our </a:t>
            </a:r>
            <a:r>
              <a:rPr lang="en-US" b="1" dirty="0"/>
              <a:t>need</a:t>
            </a:r>
            <a:r>
              <a:rPr lang="en-US" dirty="0"/>
              <a:t> like food.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demand </a:t>
            </a:r>
            <a:r>
              <a:rPr lang="en-US" b="1" dirty="0"/>
              <a:t>quick accessibility</a:t>
            </a:r>
            <a:r>
              <a:rPr lang="en-US" dirty="0"/>
              <a:t> when dealing with </a:t>
            </a:r>
            <a:r>
              <a:rPr lang="en-US" b="1" dirty="0"/>
              <a:t>real-time data</a:t>
            </a:r>
            <a:r>
              <a:rPr lang="en-US" dirty="0"/>
              <a:t> like audio &amp; video streaming.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De-associate to one AP and associates to another AP, called </a:t>
            </a:r>
            <a:r>
              <a:rPr lang="en-US" b="1" dirty="0"/>
              <a:t>Handoff time</a:t>
            </a:r>
            <a:r>
              <a:rPr lang="en-US" dirty="0"/>
              <a:t> (AP - </a:t>
            </a:r>
            <a:r>
              <a:rPr lang="en-US" i="1" dirty="0"/>
              <a:t>Access Point</a:t>
            </a:r>
            <a:r>
              <a:rPr lang="en-US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could </a:t>
            </a:r>
            <a:r>
              <a:rPr lang="en-US" b="1" dirty="0"/>
              <a:t>loss</a:t>
            </a:r>
            <a:r>
              <a:rPr lang="en-US" dirty="0"/>
              <a:t> important information when dealing with </a:t>
            </a:r>
            <a:r>
              <a:rPr lang="en-US" b="1" dirty="0"/>
              <a:t>delay sensitive application</a:t>
            </a:r>
            <a:r>
              <a:rPr lang="en-US" dirty="0"/>
              <a:t> </a:t>
            </a:r>
            <a:r>
              <a:rPr lang="en-US" dirty="0" err="1"/>
              <a:t>e.g</a:t>
            </a:r>
            <a:r>
              <a:rPr lang="en-US" dirty="0"/>
              <a:t> OTP(one time password)</a:t>
            </a:r>
          </a:p>
        </p:txBody>
      </p:sp>
    </p:spTree>
    <p:extLst>
      <p:ext uri="{BB962C8B-B14F-4D97-AF65-F5344CB8AC3E}">
        <p14:creationId xmlns:p14="http://schemas.microsoft.com/office/powerpoint/2010/main" val="16584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05ED67F-9F2B-F236-50AE-A9228F05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C5436-77C2-4E3F-D4D7-751532895765}"/>
              </a:ext>
            </a:extLst>
          </p:cNvPr>
          <p:cNvSpPr txBox="1"/>
          <p:nvPr/>
        </p:nvSpPr>
        <p:spPr>
          <a:xfrm>
            <a:off x="1006036" y="1382107"/>
            <a:ext cx="4275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55B63-A694-B652-51C3-23172A8D6BEC}"/>
              </a:ext>
            </a:extLst>
          </p:cNvPr>
          <p:cNvSpPr txBox="1"/>
          <p:nvPr/>
        </p:nvSpPr>
        <p:spPr>
          <a:xfrm>
            <a:off x="1487607" y="2061686"/>
            <a:ext cx="9812740" cy="44467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traditional Wi-Fi networks, Handoff is </a:t>
            </a:r>
            <a:r>
              <a:rPr lang="en-US" b="1" dirty="0"/>
              <a:t>initiated</a:t>
            </a:r>
            <a:r>
              <a:rPr lang="en-US" dirty="0"/>
              <a:t> by the wireless devices like mobile phone etc. In the </a:t>
            </a:r>
            <a:r>
              <a:rPr lang="en-US" b="1" dirty="0"/>
              <a:t>Detection Phase.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Handoff is initiated on the bases of </a:t>
            </a:r>
            <a:r>
              <a:rPr lang="en-US" b="1" dirty="0"/>
              <a:t>RSSI</a:t>
            </a:r>
            <a:r>
              <a:rPr lang="en-US" dirty="0"/>
              <a:t> (Received Signal Strength Indicator) only.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RSSI value is</a:t>
            </a:r>
            <a:r>
              <a:rPr lang="en-US" b="1" dirty="0"/>
              <a:t> low </a:t>
            </a:r>
            <a:r>
              <a:rPr lang="en-US" dirty="0"/>
              <a:t>then the Handoff is initiated which could cause the </a:t>
            </a:r>
            <a:r>
              <a:rPr lang="en-US" b="1" dirty="0"/>
              <a:t>loss</a:t>
            </a:r>
            <a:r>
              <a:rPr lang="en-US" dirty="0"/>
              <a:t> of important information.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contribution to the Handoff delay occurs in the </a:t>
            </a:r>
            <a:r>
              <a:rPr lang="en-US" b="1" dirty="0"/>
              <a:t>Discovery phase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traditional handoff scenario is depicted in Figure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0F898A7-1C5A-9E36-0AE0-7872A5C4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9ED68-1593-1842-EE73-059DA9BC80C1}"/>
              </a:ext>
            </a:extLst>
          </p:cNvPr>
          <p:cNvSpPr txBox="1"/>
          <p:nvPr/>
        </p:nvSpPr>
        <p:spPr>
          <a:xfrm>
            <a:off x="1006036" y="1382107"/>
            <a:ext cx="4275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PROBLEM STATEMENT</a:t>
            </a:r>
          </a:p>
        </p:txBody>
      </p:sp>
      <p:pic>
        <p:nvPicPr>
          <p:cNvPr id="7" name="Picture 6" descr="Graphical user interface, application">
            <a:extLst>
              <a:ext uri="{FF2B5EF4-FFF2-40B4-BE49-F238E27FC236}">
                <a16:creationId xmlns:a16="http://schemas.microsoft.com/office/drawing/2014/main" id="{B39327B1-DC72-8223-39D9-F6B31A7CA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90" y="1620634"/>
            <a:ext cx="6410074" cy="417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D3F71B-F472-94D9-85D1-C42C46DB2A51}"/>
              </a:ext>
            </a:extLst>
          </p:cNvPr>
          <p:cNvSpPr txBox="1"/>
          <p:nvPr/>
        </p:nvSpPr>
        <p:spPr>
          <a:xfrm>
            <a:off x="6063417" y="5798406"/>
            <a:ext cx="38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 Handoffs in Wi-Fi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4B73B-68A9-90C5-F312-79C483A18318}"/>
              </a:ext>
            </a:extLst>
          </p:cNvPr>
          <p:cNvSpPr txBox="1"/>
          <p:nvPr/>
        </p:nvSpPr>
        <p:spPr>
          <a:xfrm>
            <a:off x="1487606" y="2142699"/>
            <a:ext cx="283873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client initiates the handoff and </a:t>
            </a:r>
            <a:r>
              <a:rPr lang="en-US" b="1" dirty="0"/>
              <a:t>lacks the knowledge</a:t>
            </a:r>
            <a:r>
              <a:rPr lang="en-US" dirty="0"/>
              <a:t> of which AP to connect to deteriorating the </a:t>
            </a:r>
            <a:r>
              <a:rPr lang="en-US" b="1" dirty="0"/>
              <a:t>quality of service</a:t>
            </a:r>
            <a:r>
              <a:rPr lang="en-US" dirty="0"/>
              <a:t> (QoS) and resulting in significant </a:t>
            </a:r>
            <a:r>
              <a:rPr lang="en-US" b="1" dirty="0"/>
              <a:t>handoff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4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C618CB1-4B0A-0F73-5436-B144CEE6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86FB1-7FF5-80C3-72A2-FACE6E7F6EC4}"/>
              </a:ext>
            </a:extLst>
          </p:cNvPr>
          <p:cNvSpPr txBox="1"/>
          <p:nvPr/>
        </p:nvSpPr>
        <p:spPr>
          <a:xfrm>
            <a:off x="1006036" y="1382107"/>
            <a:ext cx="640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SOLUTION TO THE PROBLEM – DiDe Theory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20FA-3D0C-8B09-FD02-9F5074021B47}"/>
              </a:ext>
            </a:extLst>
          </p:cNvPr>
          <p:cNvSpPr txBox="1"/>
          <p:nvPr/>
        </p:nvSpPr>
        <p:spPr>
          <a:xfrm>
            <a:off x="1487607" y="2061686"/>
            <a:ext cx="9812740" cy="44467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/>
              <a:t>solution focuses</a:t>
            </a:r>
            <a:r>
              <a:rPr lang="en-US" dirty="0"/>
              <a:t> on reducing the handoff times by considering the </a:t>
            </a:r>
            <a:r>
              <a:rPr lang="en-US" b="1" dirty="0"/>
              <a:t>traffic load</a:t>
            </a:r>
            <a:r>
              <a:rPr lang="en-US" dirty="0"/>
              <a:t> and </a:t>
            </a:r>
            <a:r>
              <a:rPr lang="en-US" b="1" dirty="0"/>
              <a:t>RSSI values </a:t>
            </a:r>
            <a:r>
              <a:rPr lang="en-US" dirty="0"/>
              <a:t>on the APs together.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Considering the </a:t>
            </a:r>
            <a:r>
              <a:rPr lang="en-US" b="1" dirty="0"/>
              <a:t>Traffic Load </a:t>
            </a:r>
            <a:r>
              <a:rPr lang="en-US" dirty="0"/>
              <a:t>minimizes the number of handoffs as the </a:t>
            </a:r>
            <a:r>
              <a:rPr lang="en-US" b="1" dirty="0"/>
              <a:t>Destination AP </a:t>
            </a:r>
            <a:r>
              <a:rPr lang="en-US" dirty="0"/>
              <a:t>selected by the </a:t>
            </a:r>
            <a:r>
              <a:rPr lang="en-US" b="1" dirty="0"/>
              <a:t>Controller</a:t>
            </a:r>
            <a:r>
              <a:rPr lang="en-US" dirty="0"/>
              <a:t> guarantees the QoS.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approach we use the </a:t>
            </a:r>
            <a:r>
              <a:rPr lang="en-US" b="1" dirty="0"/>
              <a:t>centralized controller</a:t>
            </a:r>
            <a:r>
              <a:rPr lang="en-US" dirty="0"/>
              <a:t> which take the </a:t>
            </a:r>
            <a:r>
              <a:rPr lang="en-US" b="1" dirty="0"/>
              <a:t>TWO</a:t>
            </a:r>
            <a:r>
              <a:rPr lang="en-US" dirty="0"/>
              <a:t> important decisions on the bases of </a:t>
            </a:r>
            <a:r>
              <a:rPr lang="en-US" b="1" dirty="0"/>
              <a:t>RSSI Value + Traffic Load.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when the handoff is </a:t>
            </a:r>
            <a:r>
              <a:rPr lang="en-US" b="1" dirty="0"/>
              <a:t>needed</a:t>
            </a:r>
            <a:r>
              <a:rPr lang="en-US" dirty="0"/>
              <a:t> and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which </a:t>
            </a:r>
            <a:r>
              <a:rPr lang="en-US" b="1" dirty="0"/>
              <a:t>destination AP </a:t>
            </a:r>
            <a:r>
              <a:rPr lang="en-US" dirty="0"/>
              <a:t>to associate to</a:t>
            </a:r>
          </a:p>
        </p:txBody>
      </p:sp>
    </p:spTree>
    <p:extLst>
      <p:ext uri="{BB962C8B-B14F-4D97-AF65-F5344CB8AC3E}">
        <p14:creationId xmlns:p14="http://schemas.microsoft.com/office/powerpoint/2010/main" val="179135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0306B85-E15A-8483-F8FE-E15168471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69224-EC4E-1EBF-4950-A98289370271}"/>
              </a:ext>
            </a:extLst>
          </p:cNvPr>
          <p:cNvSpPr txBox="1"/>
          <p:nvPr/>
        </p:nvSpPr>
        <p:spPr>
          <a:xfrm>
            <a:off x="1006036" y="1382107"/>
            <a:ext cx="640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SOLUTION TO THE PROBLEM – DiDe Theory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7B694-A093-78CC-1CA3-8D68369C9DF1}"/>
              </a:ext>
            </a:extLst>
          </p:cNvPr>
          <p:cNvSpPr txBox="1"/>
          <p:nvPr/>
        </p:nvSpPr>
        <p:spPr>
          <a:xfrm>
            <a:off x="1487606" y="2061686"/>
            <a:ext cx="4876615" cy="44467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architecture consists of </a:t>
            </a:r>
            <a:r>
              <a:rPr lang="en-US" b="1" dirty="0"/>
              <a:t>Three</a:t>
            </a:r>
            <a:r>
              <a:rPr lang="en-US" dirty="0"/>
              <a:t> planes: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plane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 Plane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plane</a:t>
            </a:r>
          </a:p>
          <a:p>
            <a:pPr>
              <a:lnSpc>
                <a:spcPct val="200000"/>
              </a:lnSpc>
            </a:pPr>
            <a:r>
              <a:rPr lang="en-US" dirty="0"/>
              <a:t>The Data Plane </a:t>
            </a:r>
            <a:r>
              <a:rPr lang="en-US" b="1" dirty="0"/>
              <a:t>depicts</a:t>
            </a:r>
            <a:r>
              <a:rPr lang="en-US" dirty="0"/>
              <a:t> applications such as smart homes, healthcare, or campus Wi-Fi where the wireless devices connected to a Wi-Fi network </a:t>
            </a:r>
            <a:r>
              <a:rPr lang="en-US" b="1" dirty="0"/>
              <a:t>Undergo Handoffs</a:t>
            </a:r>
            <a:r>
              <a:rPr lang="en-US" dirty="0"/>
              <a:t>.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0FE28BE-E339-D634-9295-18D665117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2" y="1859161"/>
            <a:ext cx="4950454" cy="49504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C8BEC0-1B70-FC7B-FBA5-7665E1AC2C44}"/>
              </a:ext>
            </a:extLst>
          </p:cNvPr>
          <p:cNvSpPr txBox="1"/>
          <p:nvPr/>
        </p:nvSpPr>
        <p:spPr>
          <a:xfrm rot="5400000">
            <a:off x="10072047" y="4103968"/>
            <a:ext cx="331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 Architecture of DiDe</a:t>
            </a:r>
          </a:p>
        </p:txBody>
      </p:sp>
    </p:spTree>
    <p:extLst>
      <p:ext uri="{BB962C8B-B14F-4D97-AF65-F5344CB8AC3E}">
        <p14:creationId xmlns:p14="http://schemas.microsoft.com/office/powerpoint/2010/main" val="300807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C7E5CE3-4289-D12F-4ACF-16A2DB43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DF6EF-14E8-014A-D0B3-DE3446B70EBA}"/>
              </a:ext>
            </a:extLst>
          </p:cNvPr>
          <p:cNvSpPr txBox="1"/>
          <p:nvPr/>
        </p:nvSpPr>
        <p:spPr>
          <a:xfrm>
            <a:off x="1006036" y="1382107"/>
            <a:ext cx="640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SOLUTION TO THE PROBLEM – DiDe Theory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C63AF-DBEA-4CCB-7D48-409664F2ADAC}"/>
              </a:ext>
            </a:extLst>
          </p:cNvPr>
          <p:cNvSpPr txBox="1"/>
          <p:nvPr/>
        </p:nvSpPr>
        <p:spPr>
          <a:xfrm>
            <a:off x="1487607" y="2061686"/>
            <a:ext cx="9812740" cy="27847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Control Plane </a:t>
            </a:r>
            <a:r>
              <a:rPr lang="en-US" dirty="0"/>
              <a:t>SDN Controller chooses a Destination AP for the De-associated Wireless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Application Plane RSSI values</a:t>
            </a:r>
            <a:r>
              <a:rPr lang="en-US" dirty="0"/>
              <a:t> are extracted from the packets exchanged between the </a:t>
            </a:r>
            <a:r>
              <a:rPr lang="en-US" b="1" dirty="0"/>
              <a:t>wireless devices</a:t>
            </a:r>
            <a:r>
              <a:rPr lang="en-US" dirty="0"/>
              <a:t> and the </a:t>
            </a:r>
            <a:r>
              <a:rPr lang="en-US" b="1" dirty="0"/>
              <a:t>APs.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traffic information on the APs is collected by the </a:t>
            </a:r>
            <a:r>
              <a:rPr lang="en-US" b="1" dirty="0"/>
              <a:t>SNMP manager</a:t>
            </a:r>
            <a:r>
              <a:rPr lang="en-US" dirty="0"/>
              <a:t> in the application plane.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information helps the </a:t>
            </a:r>
            <a:r>
              <a:rPr lang="en-US" b="1" dirty="0"/>
              <a:t>SDN controller</a:t>
            </a:r>
            <a:r>
              <a:rPr lang="en-US" dirty="0"/>
              <a:t> in deciding a suitable destination AP.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59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CFAEF0F-28E4-243F-E379-746225369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50BFC-1FFA-AF61-EB3D-DBD523427628}"/>
              </a:ext>
            </a:extLst>
          </p:cNvPr>
          <p:cNvSpPr txBox="1"/>
          <p:nvPr/>
        </p:nvSpPr>
        <p:spPr>
          <a:xfrm>
            <a:off x="1006036" y="1382107"/>
            <a:ext cx="640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OMNET++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89000-466A-7EAF-8B49-F54948A18798}"/>
              </a:ext>
            </a:extLst>
          </p:cNvPr>
          <p:cNvSpPr txBox="1"/>
          <p:nvPr/>
        </p:nvSpPr>
        <p:spPr>
          <a:xfrm>
            <a:off x="1487607" y="2061686"/>
            <a:ext cx="9812740" cy="44449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b="1" dirty="0"/>
              <a:t>OMNeT++ 4.6</a:t>
            </a:r>
            <a:r>
              <a:rPr lang="en-US" dirty="0"/>
              <a:t> for Networking Simulation in this Project.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Basically, </a:t>
            </a:r>
            <a:r>
              <a:rPr lang="en-US" b="1" i="0" dirty="0">
                <a:effectLst/>
              </a:rPr>
              <a:t>OMNeT++ </a:t>
            </a:r>
            <a:r>
              <a:rPr lang="en-US" i="0" dirty="0">
                <a:effectLst/>
              </a:rPr>
              <a:t>is a modular, component-based C++ simulation library and framework, primarily for building </a:t>
            </a:r>
            <a:r>
              <a:rPr lang="en-US" b="1" i="0" dirty="0">
                <a:effectLst/>
              </a:rPr>
              <a:t>network simulators</a:t>
            </a:r>
            <a:r>
              <a:rPr lang="en-US" i="0" dirty="0">
                <a:effectLst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Simulation on OMNet++, we used </a:t>
            </a:r>
            <a:r>
              <a:rPr lang="en-US" b="1" dirty="0"/>
              <a:t>JDK </a:t>
            </a:r>
            <a:r>
              <a:rPr lang="en-US" dirty="0"/>
              <a:t>(Java Development Kit) and </a:t>
            </a:r>
            <a:r>
              <a:rPr lang="en-US" b="1" dirty="0"/>
              <a:t>Eclipse.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JDK</a:t>
            </a:r>
            <a:r>
              <a:rPr lang="en-US" i="0" dirty="0">
                <a:solidFill>
                  <a:srgbClr val="202124"/>
                </a:solidFill>
                <a:effectLst/>
              </a:rPr>
              <a:t> is a development environment for building network applications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</a:rPr>
              <a:t>Eclipse is written mostly in Java and its primary use is for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developing Java applications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but it may also be used to develop applications in other programming languages via plug-ins, including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2A8D23-BBF0-EB84-70E5-0E9EE736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8" y="497586"/>
            <a:ext cx="681996" cy="681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61498-44C3-CF52-39C2-E9F4417594C9}"/>
              </a:ext>
            </a:extLst>
          </p:cNvPr>
          <p:cNvSpPr txBox="1"/>
          <p:nvPr/>
        </p:nvSpPr>
        <p:spPr>
          <a:xfrm>
            <a:off x="1006036" y="1382107"/>
            <a:ext cx="640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F938A-D38F-3BA2-7901-279E118D1222}"/>
              </a:ext>
            </a:extLst>
          </p:cNvPr>
          <p:cNvSpPr txBox="1"/>
          <p:nvPr/>
        </p:nvSpPr>
        <p:spPr>
          <a:xfrm>
            <a:off x="1487607" y="2061686"/>
            <a:ext cx="9894626" cy="33387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simulation results show that the DiDe significantly reduces the handoff times by </a:t>
            </a:r>
            <a:r>
              <a:rPr lang="en-US" b="1" dirty="0"/>
              <a:t>60–70%</a:t>
            </a:r>
            <a:r>
              <a:rPr lang="en-US" dirty="0"/>
              <a:t> and reduces the average number of retransmission by </a:t>
            </a:r>
            <a:r>
              <a:rPr lang="en-US" b="1" dirty="0"/>
              <a:t>4–49%</a:t>
            </a:r>
            <a:r>
              <a:rPr lang="en-US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Hence maintaining the throughput for delay sensitive applications such as OTP, when compared to the </a:t>
            </a:r>
            <a:r>
              <a:rPr lang="en-US" b="1" dirty="0"/>
              <a:t>standard RSSI-based </a:t>
            </a:r>
            <a:r>
              <a:rPr lang="en-US" dirty="0"/>
              <a:t>handoff scheme.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Channel measurement-based access selection scheme (</a:t>
            </a:r>
            <a:r>
              <a:rPr lang="en-US" b="1" dirty="0"/>
              <a:t>CMAS</a:t>
            </a:r>
            <a:r>
              <a:rPr lang="en-US" dirty="0"/>
              <a:t>) and Downlink-signal to interference plus noise ratio(</a:t>
            </a:r>
            <a:r>
              <a:rPr lang="en-US" b="1" dirty="0"/>
              <a:t>DL-SINR</a:t>
            </a:r>
            <a:r>
              <a:rPr lang="en-US" dirty="0"/>
              <a:t>)  AP selection scheme (</a:t>
            </a:r>
            <a:r>
              <a:rPr lang="en-US" b="1" dirty="0"/>
              <a:t>DASA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806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683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Ramzan</dc:creator>
  <cp:lastModifiedBy>Zain Ramzan</cp:lastModifiedBy>
  <cp:revision>2</cp:revision>
  <dcterms:created xsi:type="dcterms:W3CDTF">2022-09-01T18:29:13Z</dcterms:created>
  <dcterms:modified xsi:type="dcterms:W3CDTF">2023-01-06T17:06:43Z</dcterms:modified>
</cp:coreProperties>
</file>