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308" r:id="rId3"/>
    <p:sldId id="267" r:id="rId4"/>
    <p:sldId id="269" r:id="rId5"/>
    <p:sldId id="309" r:id="rId6"/>
    <p:sldId id="310" r:id="rId7"/>
    <p:sldId id="271" r:id="rId8"/>
    <p:sldId id="272" r:id="rId9"/>
    <p:sldId id="311" r:id="rId10"/>
    <p:sldId id="312" r:id="rId11"/>
    <p:sldId id="314" r:id="rId12"/>
    <p:sldId id="315" r:id="rId13"/>
    <p:sldId id="317" r:id="rId14"/>
    <p:sldId id="316" r:id="rId15"/>
    <p:sldId id="313" r:id="rId16"/>
    <p:sldId id="321" r:id="rId17"/>
    <p:sldId id="319" r:id="rId18"/>
    <p:sldId id="322" r:id="rId19"/>
    <p:sldId id="323" r:id="rId20"/>
    <p:sldId id="32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10" d="100"/>
          <a:sy n="110" d="100"/>
        </p:scale>
        <p:origin x="5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1</a:t>
            </a:fld>
            <a:endParaRPr lang="en-US"/>
          </a:p>
        </p:txBody>
      </p:sp>
    </p:spTree>
    <p:extLst>
      <p:ext uri="{BB962C8B-B14F-4D97-AF65-F5344CB8AC3E}">
        <p14:creationId xmlns:p14="http://schemas.microsoft.com/office/powerpoint/2010/main" val="234984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18</a:t>
            </a:fld>
            <a:endParaRPr lang="en-US"/>
          </a:p>
        </p:txBody>
      </p:sp>
    </p:spTree>
    <p:extLst>
      <p:ext uri="{BB962C8B-B14F-4D97-AF65-F5344CB8AC3E}">
        <p14:creationId xmlns:p14="http://schemas.microsoft.com/office/powerpoint/2010/main" val="3842836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21</a:t>
            </a:fld>
            <a:endParaRPr lang="en-US"/>
          </a:p>
        </p:txBody>
      </p:sp>
    </p:spTree>
    <p:extLst>
      <p:ext uri="{BB962C8B-B14F-4D97-AF65-F5344CB8AC3E}">
        <p14:creationId xmlns:p14="http://schemas.microsoft.com/office/powerpoint/2010/main" val="233987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2</a:t>
            </a:fld>
            <a:endParaRPr lang="en-US"/>
          </a:p>
        </p:txBody>
      </p:sp>
    </p:spTree>
    <p:extLst>
      <p:ext uri="{BB962C8B-B14F-4D97-AF65-F5344CB8AC3E}">
        <p14:creationId xmlns:p14="http://schemas.microsoft.com/office/powerpoint/2010/main" val="228078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4</a:t>
            </a:fld>
            <a:endParaRPr lang="en-US"/>
          </a:p>
        </p:txBody>
      </p:sp>
    </p:spTree>
    <p:extLst>
      <p:ext uri="{BB962C8B-B14F-4D97-AF65-F5344CB8AC3E}">
        <p14:creationId xmlns:p14="http://schemas.microsoft.com/office/powerpoint/2010/main" val="176183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6</a:t>
            </a:fld>
            <a:endParaRPr lang="en-US"/>
          </a:p>
        </p:txBody>
      </p:sp>
    </p:spTree>
    <p:extLst>
      <p:ext uri="{BB962C8B-B14F-4D97-AF65-F5344CB8AC3E}">
        <p14:creationId xmlns:p14="http://schemas.microsoft.com/office/powerpoint/2010/main" val="393089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8</a:t>
            </a:fld>
            <a:endParaRPr lang="en-US"/>
          </a:p>
        </p:txBody>
      </p:sp>
    </p:spTree>
    <p:extLst>
      <p:ext uri="{BB962C8B-B14F-4D97-AF65-F5344CB8AC3E}">
        <p14:creationId xmlns:p14="http://schemas.microsoft.com/office/powerpoint/2010/main" val="27251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10</a:t>
            </a:fld>
            <a:endParaRPr lang="en-US"/>
          </a:p>
        </p:txBody>
      </p:sp>
    </p:spTree>
    <p:extLst>
      <p:ext uri="{BB962C8B-B14F-4D97-AF65-F5344CB8AC3E}">
        <p14:creationId xmlns:p14="http://schemas.microsoft.com/office/powerpoint/2010/main" val="268569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13</a:t>
            </a:fld>
            <a:endParaRPr lang="en-US"/>
          </a:p>
        </p:txBody>
      </p:sp>
    </p:spTree>
    <p:extLst>
      <p:ext uri="{BB962C8B-B14F-4D97-AF65-F5344CB8AC3E}">
        <p14:creationId xmlns:p14="http://schemas.microsoft.com/office/powerpoint/2010/main" val="3735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15</a:t>
            </a:fld>
            <a:endParaRPr lang="en-US"/>
          </a:p>
        </p:txBody>
      </p:sp>
    </p:spTree>
    <p:extLst>
      <p:ext uri="{BB962C8B-B14F-4D97-AF65-F5344CB8AC3E}">
        <p14:creationId xmlns:p14="http://schemas.microsoft.com/office/powerpoint/2010/main" val="32509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66A24F-6195-47E6-A359-4CA7A8614B7C}" type="slidenum">
              <a:rPr lang="en-US" smtClean="0"/>
              <a:t>17</a:t>
            </a:fld>
            <a:endParaRPr lang="en-US"/>
          </a:p>
        </p:txBody>
      </p:sp>
    </p:spTree>
    <p:extLst>
      <p:ext uri="{BB962C8B-B14F-4D97-AF65-F5344CB8AC3E}">
        <p14:creationId xmlns:p14="http://schemas.microsoft.com/office/powerpoint/2010/main" val="150013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0CA1DF-3A3A-419A-9B5D-4E8DEB8A7F1A}" type="datetime1">
              <a:rPr lang="en-US" smtClean="0"/>
              <a:t>5/16/2022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ED688C-743A-4AF1-90E9-5CCB8693E61B}" type="datetime1">
              <a:rPr lang="en-US" smtClean="0"/>
              <a:t>5/16/2022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F7144-76FB-4021-83F1-86BD7D3096D2}" type="datetime1">
              <a:rPr lang="en-US" smtClean="0"/>
              <a:t>5/16/2022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17FE6-0EF0-492D-B2BA-43459FF7BAC1}" type="datetime1">
              <a:rPr lang="en-US" smtClean="0"/>
              <a:t>5/16/2022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2EC8D-E1AD-41C4-98DF-2B9982309DD8}" type="datetime1">
              <a:rPr lang="en-US" smtClean="0"/>
              <a:t>5/16/2022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CE49F-FB73-47CA-8341-500226A34D22}" type="datetime1">
              <a:rPr lang="en-US" smtClean="0"/>
              <a:t>5/16/2022</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12BD71-EBAC-47F5-B186-B1058C9E888D}" type="datetime1">
              <a:rPr lang="en-US" smtClean="0"/>
              <a:t>5/16/2022</a:t>
            </a:fld>
            <a:endParaRPr lang="en-US"/>
          </a:p>
        </p:txBody>
      </p:sp>
      <p:sp>
        <p:nvSpPr>
          <p:cNvPr id="8" name="Footer Placeholder 7"/>
          <p:cNvSpPr>
            <a:spLocks noGrp="1"/>
          </p:cNvSpPr>
          <p:nvPr>
            <p:ph type="ftr" sz="quarter" idx="11"/>
          </p:nvPr>
        </p:nvSpPr>
        <p:spPr/>
        <p:txBody>
          <a:bodyPr/>
          <a:lstStyle/>
          <a:p>
            <a:r>
              <a:rPr lang="en-US"/>
              <a:t>Prepared by Bao Nguyen</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48C3BC-55CF-4A0E-A21F-FD1E7BF9C6C1}" type="datetime1">
              <a:rPr lang="en-US" smtClean="0"/>
              <a:t>5/16/2022</a:t>
            </a:fld>
            <a:endParaRPr lang="en-US"/>
          </a:p>
        </p:txBody>
      </p:sp>
      <p:sp>
        <p:nvSpPr>
          <p:cNvPr id="4" name="Footer Placeholder 3"/>
          <p:cNvSpPr>
            <a:spLocks noGrp="1"/>
          </p:cNvSpPr>
          <p:nvPr>
            <p:ph type="ftr" sz="quarter" idx="11"/>
          </p:nvPr>
        </p:nvSpPr>
        <p:spPr/>
        <p:txBody>
          <a:bodyPr/>
          <a:lstStyle/>
          <a:p>
            <a:r>
              <a:rPr lang="en-US"/>
              <a:t>Prepared by Bao Nguyen</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F0CE7-07B3-49FE-A6BC-96AA7D0AA2D6}" type="datetime1">
              <a:rPr lang="en-US" smtClean="0"/>
              <a:t>5/16/2022</a:t>
            </a:fld>
            <a:endParaRPr lang="en-US"/>
          </a:p>
        </p:txBody>
      </p:sp>
      <p:sp>
        <p:nvSpPr>
          <p:cNvPr id="3" name="Footer Placeholder 2"/>
          <p:cNvSpPr>
            <a:spLocks noGrp="1"/>
          </p:cNvSpPr>
          <p:nvPr>
            <p:ph type="ftr" sz="quarter" idx="11"/>
          </p:nvPr>
        </p:nvSpPr>
        <p:spPr/>
        <p:txBody>
          <a:bodyPr/>
          <a:lstStyle/>
          <a:p>
            <a:r>
              <a:rPr lang="en-US"/>
              <a:t>Prepared by Bao Nguyen</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CC3A0-EEA0-4182-BE71-44C6C66310F8}" type="datetime1">
              <a:rPr lang="en-US" smtClean="0"/>
              <a:t>5/16/2022</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46CAFB-7EC1-401B-800D-5FE209391991}" type="datetime1">
              <a:rPr lang="en-US" smtClean="0"/>
              <a:t>5/16/2022</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F24D7-05A5-4F57-B3C3-8821C60BAE79}"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Bao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nguyenkhanhbao8695@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leija.guillermo@gmail.com" TargetMode="External"/><Relationship Id="rId4" Type="http://schemas.openxmlformats.org/officeDocument/2006/relationships/hyperlink" Target="mailto:shosseini@uni-potsdam.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hanhbao8695/HealthCar_D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182628" y="1444298"/>
            <a:ext cx="10982040" cy="3631763"/>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 Healthcare</a:t>
            </a:r>
          </a:p>
          <a:p>
            <a:r>
              <a:rPr lang="en-US" sz="6600" b="0" i="0" dirty="0">
                <a:solidFill>
                  <a:srgbClr val="FF6600"/>
                </a:solidFill>
                <a:effectLst/>
                <a:latin typeface="Lato Extended"/>
              </a:rPr>
              <a:t>Persistency of a drug</a:t>
            </a:r>
          </a:p>
          <a:p>
            <a:r>
              <a:rPr lang="en-US" sz="6600" b="0" i="0" dirty="0">
                <a:solidFill>
                  <a:srgbClr val="FF6600"/>
                </a:solidFill>
                <a:effectLst/>
                <a:latin typeface="Lato Extended"/>
              </a:rPr>
              <a:t>(Group Project)</a:t>
            </a:r>
          </a:p>
          <a:p>
            <a:r>
              <a:rPr lang="en-US" sz="2800" b="1" dirty="0">
                <a:solidFill>
                  <a:schemeClr val="accent2"/>
                </a:solidFill>
              </a:rPr>
              <a:t> </a:t>
            </a:r>
            <a:r>
              <a:rPr lang="en-US" sz="3200" b="1" dirty="0">
                <a:solidFill>
                  <a:schemeClr val="accent2"/>
                </a:solidFill>
              </a:rPr>
              <a:t>Dec 2021</a:t>
            </a:r>
          </a:p>
        </p:txBody>
      </p:sp>
      <p:sp>
        <p:nvSpPr>
          <p:cNvPr id="5" name="Footer Placeholder 3">
            <a:extLst>
              <a:ext uri="{FF2B5EF4-FFF2-40B4-BE49-F238E27FC236}">
                <a16:creationId xmlns:a16="http://schemas.microsoft.com/office/drawing/2014/main" xmlns="" id="{9AA66BD0-CC9A-44EF-8643-27B4C1D4F993}"/>
              </a:ext>
            </a:extLst>
          </p:cNvPr>
          <p:cNvSpPr>
            <a:spLocks noGrp="1"/>
          </p:cNvSpPr>
          <p:nvPr>
            <p:ph type="ftr" sz="quarter" idx="11"/>
          </p:nvPr>
        </p:nvSpPr>
        <p:spPr>
          <a:xfrm>
            <a:off x="4038600" y="6356350"/>
            <a:ext cx="4114800" cy="365125"/>
          </a:xfrm>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12BF4-D811-4325-AFCE-33DCEA114303}"/>
              </a:ext>
            </a:extLst>
          </p:cNvPr>
          <p:cNvSpPr>
            <a:spLocks noGrp="1"/>
          </p:cNvSpPr>
          <p:nvPr>
            <p:ph type="title"/>
          </p:nvPr>
        </p:nvSpPr>
        <p:spPr/>
        <p:txBody>
          <a:bodyPr/>
          <a:lstStyle/>
          <a:p>
            <a:pPr algn="ctr"/>
            <a:r>
              <a:rPr lang="en-US" b="1" dirty="0">
                <a:solidFill>
                  <a:schemeClr val="accent2"/>
                </a:solidFill>
              </a:rPr>
              <a:t>Data Cleaning</a:t>
            </a:r>
            <a:endParaRPr lang="en-US" b="1" dirty="0"/>
          </a:p>
        </p:txBody>
      </p:sp>
      <p:sp>
        <p:nvSpPr>
          <p:cNvPr id="3" name="Content Placeholder 2">
            <a:extLst>
              <a:ext uri="{FF2B5EF4-FFF2-40B4-BE49-F238E27FC236}">
                <a16:creationId xmlns:a16="http://schemas.microsoft.com/office/drawing/2014/main" xmlns="" id="{2E34C64F-E3EC-4786-9533-1A86B2428BC6}"/>
              </a:ext>
            </a:extLst>
          </p:cNvPr>
          <p:cNvSpPr>
            <a:spLocks noGrp="1"/>
          </p:cNvSpPr>
          <p:nvPr>
            <p:ph idx="1"/>
          </p:nvPr>
        </p:nvSpPr>
        <p:spPr/>
        <p:txBody>
          <a:bodyPr/>
          <a:lstStyle/>
          <a:p>
            <a:r>
              <a:rPr lang="en-US" dirty="0"/>
              <a:t>Checking Missing Value/ NAN / Null Data</a:t>
            </a:r>
          </a:p>
          <a:p>
            <a:r>
              <a:rPr lang="en-US" dirty="0"/>
              <a:t>Checking Outliers</a:t>
            </a:r>
          </a:p>
          <a:p>
            <a:r>
              <a:rPr lang="en-US" dirty="0">
                <a:effectLst/>
              </a:rPr>
              <a:t>Data Wrangling , Transformation and Standardization</a:t>
            </a:r>
          </a:p>
          <a:p>
            <a:pPr marL="0" indent="0">
              <a:buNone/>
            </a:pPr>
            <a:endParaRPr lang="en-US" dirty="0">
              <a:effectLst/>
            </a:endParaRPr>
          </a:p>
        </p:txBody>
      </p:sp>
      <p:sp>
        <p:nvSpPr>
          <p:cNvPr id="4" name="Footer Placeholder 3">
            <a:extLst>
              <a:ext uri="{FF2B5EF4-FFF2-40B4-BE49-F238E27FC236}">
                <a16:creationId xmlns:a16="http://schemas.microsoft.com/office/drawing/2014/main" xmlns="" id="{095EEF70-24F3-4B25-A305-ACD53463FD12}"/>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8417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20EF0E-C394-44D2-BE1E-775897D28848}"/>
              </a:ext>
            </a:extLst>
          </p:cNvPr>
          <p:cNvSpPr>
            <a:spLocks noGrp="1"/>
          </p:cNvSpPr>
          <p:nvPr>
            <p:ph type="title"/>
          </p:nvPr>
        </p:nvSpPr>
        <p:spPr/>
        <p:txBody>
          <a:bodyPr/>
          <a:lstStyle/>
          <a:p>
            <a:r>
              <a:rPr lang="en-US" sz="4400" b="1" i="0" dirty="0">
                <a:solidFill>
                  <a:schemeClr val="accent2"/>
                </a:solidFill>
                <a:effectLst/>
              </a:rPr>
              <a:t>Analyzing dependency of variable (Before Transformation)</a:t>
            </a:r>
            <a:endParaRPr lang="en-US" dirty="0"/>
          </a:p>
        </p:txBody>
      </p:sp>
      <p:sp>
        <p:nvSpPr>
          <p:cNvPr id="4" name="Footer Placeholder 3">
            <a:extLst>
              <a:ext uri="{FF2B5EF4-FFF2-40B4-BE49-F238E27FC236}">
                <a16:creationId xmlns:a16="http://schemas.microsoft.com/office/drawing/2014/main" xmlns="" id="{83F56C4C-9EF5-4DD1-9157-E5FF0327EC9A}"/>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
        <p:nvSpPr>
          <p:cNvPr id="5" name="Rectangle 3">
            <a:extLst>
              <a:ext uri="{FF2B5EF4-FFF2-40B4-BE49-F238E27FC236}">
                <a16:creationId xmlns:a16="http://schemas.microsoft.com/office/drawing/2014/main" xmlns="" id="{14351274-11B8-48A3-BBF5-A4853629D6F7}"/>
              </a:ext>
            </a:extLst>
          </p:cNvPr>
          <p:cNvSpPr>
            <a:spLocks noChangeArrowheads="1"/>
          </p:cNvSpPr>
          <p:nvPr/>
        </p:nvSpPr>
        <p:spPr bwMode="auto">
          <a:xfrm>
            <a:off x="934493" y="1713677"/>
            <a:ext cx="48701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Non-Persistent : 62.35 % Persistent : 37.65 %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B4B33769-191C-41FE-B871-C679F6663890}"/>
              </a:ext>
            </a:extLst>
          </p:cNvPr>
          <p:cNvSpPr txBox="1"/>
          <p:nvPr/>
        </p:nvSpPr>
        <p:spPr>
          <a:xfrm>
            <a:off x="838200" y="2692604"/>
            <a:ext cx="4114799" cy="646331"/>
          </a:xfrm>
          <a:prstGeom prst="rect">
            <a:avLst/>
          </a:prstGeom>
          <a:solidFill>
            <a:schemeClr val="accent2">
              <a:lumMod val="40000"/>
              <a:lumOff val="60000"/>
            </a:schemeClr>
          </a:solidFill>
        </p:spPr>
        <p:txBody>
          <a:bodyPr wrap="square" rtlCol="0">
            <a:spAutoFit/>
          </a:bodyPr>
          <a:lstStyle/>
          <a:p>
            <a:r>
              <a:rPr lang="en-US" dirty="0"/>
              <a:t> The analysis showed more non persistence of drugs than persistence </a:t>
            </a:r>
          </a:p>
        </p:txBody>
      </p:sp>
      <p:sp>
        <p:nvSpPr>
          <p:cNvPr id="7" name="Title 1">
            <a:extLst>
              <a:ext uri="{FF2B5EF4-FFF2-40B4-BE49-F238E27FC236}">
                <a16:creationId xmlns:a16="http://schemas.microsoft.com/office/drawing/2014/main" xmlns="" id="{AD75D1BC-58CA-4E45-97D9-A3DA2F073444}"/>
              </a:ext>
            </a:extLst>
          </p:cNvPr>
          <p:cNvSpPr txBox="1">
            <a:spLocks/>
          </p:cNvSpPr>
          <p:nvPr/>
        </p:nvSpPr>
        <p:spPr>
          <a:xfrm>
            <a:off x="838200" y="3380895"/>
            <a:ext cx="10876722" cy="1452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Missing Values</a:t>
            </a:r>
          </a:p>
        </p:txBody>
      </p:sp>
      <p:sp>
        <p:nvSpPr>
          <p:cNvPr id="8" name="TextBox 7">
            <a:extLst>
              <a:ext uri="{FF2B5EF4-FFF2-40B4-BE49-F238E27FC236}">
                <a16:creationId xmlns:a16="http://schemas.microsoft.com/office/drawing/2014/main" xmlns="" id="{3579EFB8-CD0B-434F-84F1-73011EB3F4C8}"/>
              </a:ext>
            </a:extLst>
          </p:cNvPr>
          <p:cNvSpPr txBox="1"/>
          <p:nvPr/>
        </p:nvSpPr>
        <p:spPr>
          <a:xfrm>
            <a:off x="3277615" y="4602024"/>
            <a:ext cx="3759824" cy="369332"/>
          </a:xfrm>
          <a:prstGeom prst="rect">
            <a:avLst/>
          </a:prstGeom>
          <a:solidFill>
            <a:schemeClr val="accent2">
              <a:lumMod val="40000"/>
              <a:lumOff val="60000"/>
            </a:schemeClr>
          </a:solidFill>
        </p:spPr>
        <p:txBody>
          <a:bodyPr wrap="square" rtlCol="0">
            <a:spAutoFit/>
          </a:bodyPr>
          <a:lstStyle/>
          <a:p>
            <a:r>
              <a:rPr lang="en-US" b="1" dirty="0"/>
              <a:t>No missing values were found</a:t>
            </a:r>
          </a:p>
        </p:txBody>
      </p:sp>
      <p:sp>
        <p:nvSpPr>
          <p:cNvPr id="12" name="TextBox 11">
            <a:extLst>
              <a:ext uri="{FF2B5EF4-FFF2-40B4-BE49-F238E27FC236}">
                <a16:creationId xmlns:a16="http://schemas.microsoft.com/office/drawing/2014/main" xmlns="" id="{A83F9399-21F5-4BF8-8874-2EC94A0601A6}"/>
              </a:ext>
            </a:extLst>
          </p:cNvPr>
          <p:cNvSpPr txBox="1"/>
          <p:nvPr/>
        </p:nvSpPr>
        <p:spPr>
          <a:xfrm>
            <a:off x="839429" y="4602024"/>
            <a:ext cx="6398342" cy="1754326"/>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().sum()</a:t>
            </a:r>
          </a:p>
          <a:p>
            <a:r>
              <a:rPr lang="en-US" b="0" dirty="0">
                <a:solidFill>
                  <a:srgbClr val="D4D4D4"/>
                </a:solidFill>
                <a:effectLst/>
                <a:latin typeface="Consolas" panose="020B0609020204030204" pitchFamily="49" charset="0"/>
              </a:rPr>
              <a:t/>
            </a:r>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columns</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mean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format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xmlns="" id="{81559C7B-BBE3-4652-8DEE-6192F8763A00}"/>
              </a:ext>
            </a:extLst>
          </p:cNvPr>
          <p:cNvPicPr>
            <a:picLocks noChangeAspect="1"/>
          </p:cNvPicPr>
          <p:nvPr/>
        </p:nvPicPr>
        <p:blipFill>
          <a:blip r:embed="rId2"/>
          <a:stretch>
            <a:fillRect/>
          </a:stretch>
        </p:blipFill>
        <p:spPr>
          <a:xfrm>
            <a:off x="8147869" y="1465006"/>
            <a:ext cx="3663745" cy="5256469"/>
          </a:xfrm>
          <a:prstGeom prst="rect">
            <a:avLst/>
          </a:prstGeom>
        </p:spPr>
      </p:pic>
    </p:spTree>
    <p:extLst>
      <p:ext uri="{BB962C8B-B14F-4D97-AF65-F5344CB8AC3E}">
        <p14:creationId xmlns:p14="http://schemas.microsoft.com/office/powerpoint/2010/main" val="5159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549D0-1B11-4E3A-84CB-C551FD0B83E1}"/>
              </a:ext>
            </a:extLst>
          </p:cNvPr>
          <p:cNvSpPr>
            <a:spLocks noGrp="1"/>
          </p:cNvSpPr>
          <p:nvPr>
            <p:ph type="title"/>
          </p:nvPr>
        </p:nvSpPr>
        <p:spPr/>
        <p:txBody>
          <a:bodyPr/>
          <a:lstStyle/>
          <a:p>
            <a:pPr algn="ctr"/>
            <a:r>
              <a:rPr lang="en-US" b="1" dirty="0">
                <a:solidFill>
                  <a:schemeClr val="accent2"/>
                </a:solidFill>
              </a:rPr>
              <a:t>Checking Outliers</a:t>
            </a:r>
            <a:endParaRPr lang="en-US"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xmlns="" id="{9F3D6539-28D9-425D-A79D-89C525B65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90688"/>
            <a:ext cx="10515600" cy="2910031"/>
          </a:xfrm>
        </p:spPr>
      </p:pic>
      <p:sp>
        <p:nvSpPr>
          <p:cNvPr id="4" name="Footer Placeholder 3">
            <a:extLst>
              <a:ext uri="{FF2B5EF4-FFF2-40B4-BE49-F238E27FC236}">
                <a16:creationId xmlns:a16="http://schemas.microsoft.com/office/drawing/2014/main" xmlns="" id="{25FEE89B-43A6-46E7-9AFF-02381004FC09}"/>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
        <p:nvSpPr>
          <p:cNvPr id="8" name="TextBox 7">
            <a:extLst>
              <a:ext uri="{FF2B5EF4-FFF2-40B4-BE49-F238E27FC236}">
                <a16:creationId xmlns:a16="http://schemas.microsoft.com/office/drawing/2014/main" xmlns="" id="{7808F7D1-FA33-4601-A29F-D404B337F255}"/>
              </a:ext>
            </a:extLst>
          </p:cNvPr>
          <p:cNvSpPr txBox="1"/>
          <p:nvPr/>
        </p:nvSpPr>
        <p:spPr>
          <a:xfrm>
            <a:off x="727587" y="4982015"/>
            <a:ext cx="10321413" cy="1200329"/>
          </a:xfrm>
          <a:prstGeom prst="rect">
            <a:avLst/>
          </a:prstGeom>
          <a:noFill/>
        </p:spPr>
        <p:txBody>
          <a:bodyPr wrap="square">
            <a:spAutoFit/>
          </a:bodyPr>
          <a:lstStyle/>
          <a:p>
            <a:r>
              <a:rPr lang="en-US" b="0" dirty="0">
                <a:effectLst/>
              </a:rPr>
              <a:t>As we can see on these </a:t>
            </a:r>
            <a:r>
              <a:rPr lang="en-US" b="0" dirty="0">
                <a:effectLst/>
                <a:ea typeface="FangSong" panose="02010609060101010101" pitchFamily="49" charset="-122"/>
              </a:rPr>
              <a:t>graphs, it is clearly to conclude that both </a:t>
            </a:r>
            <a:r>
              <a:rPr lang="en-US" b="0" dirty="0" err="1">
                <a:effectLst/>
                <a:ea typeface="FangSong" panose="02010609060101010101" pitchFamily="49" charset="-122"/>
              </a:rPr>
              <a:t>Dexa_Freq_During_Rx</a:t>
            </a:r>
            <a:r>
              <a:rPr lang="en-US" b="0" dirty="0">
                <a:effectLst/>
                <a:ea typeface="FangSong" panose="02010609060101010101" pitchFamily="49" charset="-122"/>
              </a:rPr>
              <a:t> and </a:t>
            </a:r>
            <a:r>
              <a:rPr lang="en-US" b="0" dirty="0" err="1">
                <a:effectLst/>
                <a:ea typeface="FangSong" panose="02010609060101010101" pitchFamily="49" charset="-122"/>
              </a:rPr>
              <a:t>Count_of_Risks</a:t>
            </a:r>
            <a:r>
              <a:rPr lang="en-US" b="0" dirty="0">
                <a:effectLst/>
                <a:ea typeface="FangSong" panose="02010609060101010101" pitchFamily="49" charset="-122"/>
              </a:rPr>
              <a:t> variables have outliers. Therefore, we will implement solutions to deal with this issue</a:t>
            </a:r>
          </a:p>
          <a:p>
            <a:r>
              <a:rPr lang="en-US" b="0" dirty="0">
                <a:effectLst/>
                <a:ea typeface="FangSong" panose="02010609060101010101" pitchFamily="49" charset="-122"/>
              </a:rPr>
              <a:t/>
            </a:r>
            <a:br>
              <a:rPr lang="en-US" b="0" dirty="0">
                <a:effectLst/>
                <a:ea typeface="FangSong" panose="02010609060101010101" pitchFamily="49" charset="-122"/>
              </a:rPr>
            </a:br>
            <a:endParaRPr lang="en-US" b="0" dirty="0">
              <a:effectLst/>
              <a:ea typeface="FangSong" panose="02010609060101010101" pitchFamily="49" charset="-122"/>
            </a:endParaRPr>
          </a:p>
        </p:txBody>
      </p:sp>
    </p:spTree>
    <p:extLst>
      <p:ext uri="{BB962C8B-B14F-4D97-AF65-F5344CB8AC3E}">
        <p14:creationId xmlns:p14="http://schemas.microsoft.com/office/powerpoint/2010/main" val="16502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069CF-96A8-4BC6-9D18-F555BC490348}"/>
              </a:ext>
            </a:extLst>
          </p:cNvPr>
          <p:cNvSpPr>
            <a:spLocks noGrp="1"/>
          </p:cNvSpPr>
          <p:nvPr>
            <p:ph type="title"/>
          </p:nvPr>
        </p:nvSpPr>
        <p:spPr>
          <a:xfrm>
            <a:off x="216310" y="365125"/>
            <a:ext cx="11975690" cy="1325563"/>
          </a:xfrm>
        </p:spPr>
        <p:txBody>
          <a:bodyPr/>
          <a:lstStyle/>
          <a:p>
            <a:pPr algn="ctr"/>
            <a:r>
              <a:rPr lang="en-US" b="1" dirty="0">
                <a:solidFill>
                  <a:schemeClr val="accent2"/>
                </a:solidFill>
                <a:effectLst/>
                <a:latin typeface="Consolas" panose="020B0609020204030204" pitchFamily="49" charset="0"/>
              </a:rPr>
              <a:t>Data Transformation to resolve outliers </a:t>
            </a:r>
            <a:endParaRPr lang="en-US" b="0" dirty="0">
              <a:solidFill>
                <a:schemeClr val="accent2"/>
              </a:solidFill>
              <a:effectLst/>
              <a:latin typeface="Consolas" panose="020B0609020204030204" pitchFamily="49" charset="0"/>
            </a:endParaRPr>
          </a:p>
        </p:txBody>
      </p:sp>
      <p:sp>
        <p:nvSpPr>
          <p:cNvPr id="3" name="Content Placeholder 2">
            <a:extLst>
              <a:ext uri="{FF2B5EF4-FFF2-40B4-BE49-F238E27FC236}">
                <a16:creationId xmlns:a16="http://schemas.microsoft.com/office/drawing/2014/main" xmlns="" id="{C85D9331-3E7A-4BCC-97AD-7ADA47FE4D6E}"/>
              </a:ext>
            </a:extLst>
          </p:cNvPr>
          <p:cNvSpPr>
            <a:spLocks noGrp="1"/>
          </p:cNvSpPr>
          <p:nvPr>
            <p:ph idx="1"/>
          </p:nvPr>
        </p:nvSpPr>
        <p:spPr>
          <a:xfrm>
            <a:off x="216310" y="1838837"/>
            <a:ext cx="11206316" cy="5019163"/>
          </a:xfrm>
        </p:spPr>
        <p:txBody>
          <a:bodyPr>
            <a:normAutofit/>
          </a:bodyPr>
          <a:lstStyle/>
          <a:p>
            <a:r>
              <a:rPr lang="en-US" sz="2400" b="0" dirty="0">
                <a:effectLst/>
              </a:rPr>
              <a:t>Our approach to deal with the skewness and outliers for these variables is using IQR Score. To remove outliers, this approach uses the IQR values calculated before. Anything outside of the range of (Q1 - 1.5 IQR) and (Q3 + 1.5 IQR) is considered an outlier and should be eliminated.</a:t>
            </a:r>
          </a:p>
          <a:p>
            <a:r>
              <a:rPr lang="en-US" sz="2400" b="0" dirty="0">
                <a:effectLst/>
              </a:rPr>
              <a:t>In this project, for </a:t>
            </a:r>
            <a:r>
              <a:rPr lang="en-US" sz="2400" b="0" dirty="0" err="1">
                <a:effectLst/>
              </a:rPr>
              <a:t>Dexa_Freq_During_Rx</a:t>
            </a:r>
            <a:r>
              <a:rPr lang="en-US" sz="2400" b="0" dirty="0">
                <a:effectLst/>
              </a:rPr>
              <a:t> and </a:t>
            </a:r>
            <a:r>
              <a:rPr lang="en-US" sz="2400" b="0" dirty="0" err="1">
                <a:effectLst/>
              </a:rPr>
              <a:t>Count_of_Risks</a:t>
            </a:r>
            <a:r>
              <a:rPr lang="en-US" sz="2400" b="0" dirty="0">
                <a:effectLst/>
              </a:rPr>
              <a:t>, we will remove any data outside of the range of (Q1 - 1.5 IQR) and (Q3 + 1.5 IQR) or two whiskers. </a:t>
            </a:r>
          </a:p>
          <a:p>
            <a:endParaRPr lang="en-US" sz="2400" dirty="0"/>
          </a:p>
          <a:p>
            <a:r>
              <a:rPr lang="en-US" sz="2400" i="0" dirty="0">
                <a:solidFill>
                  <a:srgbClr val="000000"/>
                </a:solidFill>
                <a:effectLst/>
              </a:rPr>
              <a:t>For the Old Shape (3424,69) for both of Count of Risk" and “</a:t>
            </a:r>
            <a:r>
              <a:rPr lang="en-US" sz="2400" i="0" dirty="0" err="1">
                <a:solidFill>
                  <a:srgbClr val="000000"/>
                </a:solidFill>
                <a:effectLst/>
              </a:rPr>
              <a:t>Dexa</a:t>
            </a:r>
            <a:r>
              <a:rPr lang="en-US" sz="2400" i="0" dirty="0">
                <a:solidFill>
                  <a:srgbClr val="000000"/>
                </a:solidFill>
                <a:effectLst/>
              </a:rPr>
              <a:t> Freq During Rx" variable but after removed the outliers with this method, the new shape only (2964,69), which remove 460 data outside of the range of (Q1 - 1.5 IQR) and (Q3 + 1.5 IQR).</a:t>
            </a:r>
            <a:r>
              <a:rPr lang="en-US" sz="2400" dirty="0"/>
              <a:t> </a:t>
            </a:r>
            <a:br>
              <a:rPr lang="en-US" sz="2400" dirty="0"/>
            </a:br>
            <a:endParaRPr lang="en-US" sz="2400" b="0" dirty="0">
              <a:effectLst/>
            </a:endParaRPr>
          </a:p>
          <a:p>
            <a:endParaRPr lang="en-US" sz="2400" dirty="0"/>
          </a:p>
        </p:txBody>
      </p:sp>
      <p:sp>
        <p:nvSpPr>
          <p:cNvPr id="4" name="Footer Placeholder 3">
            <a:extLst>
              <a:ext uri="{FF2B5EF4-FFF2-40B4-BE49-F238E27FC236}">
                <a16:creationId xmlns:a16="http://schemas.microsoft.com/office/drawing/2014/main" xmlns="" id="{BFA3DA6F-1155-4632-B261-1B582263DFE1}"/>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31719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DD039-087D-4586-A812-9E69B4F90651}"/>
              </a:ext>
            </a:extLst>
          </p:cNvPr>
          <p:cNvSpPr>
            <a:spLocks noGrp="1"/>
          </p:cNvSpPr>
          <p:nvPr>
            <p:ph type="title"/>
          </p:nvPr>
        </p:nvSpPr>
        <p:spPr/>
        <p:txBody>
          <a:bodyPr>
            <a:normAutofit fontScale="90000"/>
          </a:bodyPr>
          <a:lstStyle/>
          <a:p>
            <a:pPr algn="ctr"/>
            <a:r>
              <a:rPr lang="en-US" b="1" i="0" dirty="0">
                <a:solidFill>
                  <a:schemeClr val="accent2"/>
                </a:solidFill>
                <a:effectLst/>
              </a:rPr>
              <a:t/>
            </a:r>
            <a:br>
              <a:rPr lang="en-US" b="1" i="0" dirty="0">
                <a:solidFill>
                  <a:schemeClr val="accent2"/>
                </a:solidFill>
                <a:effectLst/>
              </a:rPr>
            </a:br>
            <a:r>
              <a:rPr lang="en-US" b="1" i="0" dirty="0">
                <a:solidFill>
                  <a:schemeClr val="accent2"/>
                </a:solidFill>
                <a:effectLst/>
              </a:rPr>
              <a:t>LABEL Encoding for categorical variables</a:t>
            </a:r>
            <a:r>
              <a:rPr lang="en-US" b="0" i="0" dirty="0">
                <a:solidFill>
                  <a:schemeClr val="accent2"/>
                </a:solidFill>
                <a:effectLst/>
              </a:rPr>
              <a:t/>
            </a:r>
            <a:br>
              <a:rPr lang="en-US" b="0" i="0" dirty="0">
                <a:solidFill>
                  <a:schemeClr val="accent2"/>
                </a:solidFill>
                <a:effectLst/>
              </a:rPr>
            </a:br>
            <a:endParaRPr lang="en-US" dirty="0">
              <a:solidFill>
                <a:schemeClr val="accent2"/>
              </a:solidFill>
            </a:endParaRPr>
          </a:p>
        </p:txBody>
      </p:sp>
      <p:sp>
        <p:nvSpPr>
          <p:cNvPr id="3" name="Content Placeholder 2">
            <a:extLst>
              <a:ext uri="{FF2B5EF4-FFF2-40B4-BE49-F238E27FC236}">
                <a16:creationId xmlns:a16="http://schemas.microsoft.com/office/drawing/2014/main" xmlns="" id="{8B0F69A3-0EB9-4725-A24B-157C6930C20C}"/>
              </a:ext>
            </a:extLst>
          </p:cNvPr>
          <p:cNvSpPr>
            <a:spLocks noGrp="1"/>
          </p:cNvSpPr>
          <p:nvPr>
            <p:ph idx="1"/>
          </p:nvPr>
        </p:nvSpPr>
        <p:spPr>
          <a:xfrm>
            <a:off x="344129" y="1825625"/>
            <a:ext cx="11847871" cy="4351338"/>
          </a:xfrm>
        </p:spPr>
        <p:txBody>
          <a:bodyPr/>
          <a:lstStyle/>
          <a:p>
            <a:r>
              <a:rPr lang="en-US" b="0" dirty="0">
                <a:effectLst/>
              </a:rPr>
              <a:t> We  need to pre-process our categorical data from words to number to make it easier for the computer to understands. To do this we will use </a:t>
            </a:r>
            <a:r>
              <a:rPr lang="en-US" b="0" dirty="0" err="1">
                <a:effectLst/>
              </a:rPr>
              <a:t>LabelEncoder</a:t>
            </a:r>
            <a:r>
              <a:rPr lang="en-US" b="0" dirty="0">
                <a:effectLst/>
              </a:rPr>
              <a:t>() provided by </a:t>
            </a:r>
            <a:r>
              <a:rPr lang="en-US" b="0" dirty="0" err="1">
                <a:effectLst/>
              </a:rPr>
              <a:t>sklearn</a:t>
            </a:r>
            <a:r>
              <a:rPr lang="en-US" b="0" dirty="0">
                <a:effectLst/>
              </a:rPr>
              <a:t>. Basically, it will transform a categorical column from this (example to describe this approach):</a:t>
            </a:r>
          </a:p>
          <a:p>
            <a:endParaRPr lang="en-US" dirty="0"/>
          </a:p>
        </p:txBody>
      </p:sp>
      <p:sp>
        <p:nvSpPr>
          <p:cNvPr id="4" name="Footer Placeholder 3">
            <a:extLst>
              <a:ext uri="{FF2B5EF4-FFF2-40B4-BE49-F238E27FC236}">
                <a16:creationId xmlns:a16="http://schemas.microsoft.com/office/drawing/2014/main" xmlns="" id="{754BBFDF-ABD1-4179-BCF0-6643AB0E1E70}"/>
              </a:ext>
            </a:extLst>
          </p:cNvPr>
          <p:cNvSpPr>
            <a:spLocks noGrp="1"/>
          </p:cNvSpPr>
          <p:nvPr>
            <p:ph type="ftr" sz="quarter" idx="11"/>
          </p:nvPr>
        </p:nvSpPr>
        <p:spPr>
          <a:xfrm>
            <a:off x="4038600" y="6492875"/>
            <a:ext cx="4114800" cy="365125"/>
          </a:xfrm>
        </p:spPr>
        <p:txBody>
          <a:bodyPr/>
          <a:lstStyle/>
          <a:p>
            <a:r>
              <a:rPr lang="en-US" dirty="0"/>
              <a:t>Prepared by </a:t>
            </a:r>
            <a:r>
              <a:rPr lang="en-US" dirty="0" smtClean="0"/>
              <a:t>Zain </a:t>
            </a:r>
            <a:r>
              <a:rPr lang="en-US" dirty="0" err="1" smtClean="0"/>
              <a:t>Ul</a:t>
            </a:r>
            <a:r>
              <a:rPr lang="en-US" dirty="0" smtClean="0"/>
              <a:t> Haq</a:t>
            </a:r>
            <a:endParaRPr lang="en-US" dirty="0"/>
          </a:p>
        </p:txBody>
      </p:sp>
      <p:pic>
        <p:nvPicPr>
          <p:cNvPr id="10" name="Picture 9">
            <a:extLst>
              <a:ext uri="{FF2B5EF4-FFF2-40B4-BE49-F238E27FC236}">
                <a16:creationId xmlns:a16="http://schemas.microsoft.com/office/drawing/2014/main" xmlns="" id="{FAB50E85-1B2A-4141-8EE1-95F8A28B0FF0}"/>
              </a:ext>
            </a:extLst>
          </p:cNvPr>
          <p:cNvPicPr>
            <a:picLocks noChangeAspect="1"/>
          </p:cNvPicPr>
          <p:nvPr/>
        </p:nvPicPr>
        <p:blipFill>
          <a:blip r:embed="rId2"/>
          <a:stretch>
            <a:fillRect/>
          </a:stretch>
        </p:blipFill>
        <p:spPr>
          <a:xfrm>
            <a:off x="2462602" y="3415782"/>
            <a:ext cx="5823106" cy="3077093"/>
          </a:xfrm>
          <a:prstGeom prst="rect">
            <a:avLst/>
          </a:prstGeom>
        </p:spPr>
      </p:pic>
    </p:spTree>
    <p:extLst>
      <p:ext uri="{BB962C8B-B14F-4D97-AF65-F5344CB8AC3E}">
        <p14:creationId xmlns:p14="http://schemas.microsoft.com/office/powerpoint/2010/main" val="1350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9BE8E-7094-46FC-B36C-BFBA3AD2FE1A}"/>
              </a:ext>
            </a:extLst>
          </p:cNvPr>
          <p:cNvSpPr>
            <a:spLocks noGrp="1"/>
          </p:cNvSpPr>
          <p:nvPr>
            <p:ph type="title"/>
          </p:nvPr>
        </p:nvSpPr>
        <p:spPr>
          <a:xfrm>
            <a:off x="838200" y="136525"/>
            <a:ext cx="10515600" cy="1325563"/>
          </a:xfrm>
        </p:spPr>
        <p:txBody>
          <a:bodyPr/>
          <a:lstStyle/>
          <a:p>
            <a:pPr algn="ctr"/>
            <a:r>
              <a:rPr lang="en-US" b="1" dirty="0">
                <a:solidFill>
                  <a:schemeClr val="accent2"/>
                </a:solidFill>
              </a:rPr>
              <a:t>EDA (1): Correlation after transformation</a:t>
            </a:r>
            <a:endParaRPr lang="en-US" dirty="0"/>
          </a:p>
        </p:txBody>
      </p:sp>
      <p:pic>
        <p:nvPicPr>
          <p:cNvPr id="6" name="Content Placeholder 5" descr="Chart&#10;&#10;Description automatically generated">
            <a:extLst>
              <a:ext uri="{FF2B5EF4-FFF2-40B4-BE49-F238E27FC236}">
                <a16:creationId xmlns:a16="http://schemas.microsoft.com/office/drawing/2014/main" xmlns="" id="{B0113395-4AF5-4112-962E-009CD545B09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82757" y="1302026"/>
            <a:ext cx="9243391" cy="5198165"/>
          </a:xfrm>
        </p:spPr>
      </p:pic>
      <p:sp>
        <p:nvSpPr>
          <p:cNvPr id="4" name="Footer Placeholder 3">
            <a:extLst>
              <a:ext uri="{FF2B5EF4-FFF2-40B4-BE49-F238E27FC236}">
                <a16:creationId xmlns:a16="http://schemas.microsoft.com/office/drawing/2014/main" xmlns="" id="{A90B9C55-A7D9-4B41-8125-CB2C1684B58C}"/>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11608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465AF-8B6F-4AC3-9775-3B3EE343B80D}"/>
              </a:ext>
            </a:extLst>
          </p:cNvPr>
          <p:cNvSpPr>
            <a:spLocks noGrp="1"/>
          </p:cNvSpPr>
          <p:nvPr>
            <p:ph type="title"/>
          </p:nvPr>
        </p:nvSpPr>
        <p:spPr/>
        <p:txBody>
          <a:bodyPr/>
          <a:lstStyle/>
          <a:p>
            <a:r>
              <a:rPr lang="en-US" b="1" dirty="0">
                <a:solidFill>
                  <a:schemeClr val="accent2"/>
                </a:solidFill>
              </a:rPr>
              <a:t>EDA (2): Gender</a:t>
            </a:r>
            <a:endParaRPr lang="en-US" dirty="0"/>
          </a:p>
        </p:txBody>
      </p:sp>
      <p:pic>
        <p:nvPicPr>
          <p:cNvPr id="6" name="Content Placeholder 5" descr="Chart, bar chart&#10;&#10;Description automatically generated">
            <a:extLst>
              <a:ext uri="{FF2B5EF4-FFF2-40B4-BE49-F238E27FC236}">
                <a16:creationId xmlns:a16="http://schemas.microsoft.com/office/drawing/2014/main" xmlns="" id="{9DDC8ADB-0F5E-45B8-8680-F92907B63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42" y="1348547"/>
            <a:ext cx="9240009" cy="4351338"/>
          </a:xfrm>
        </p:spPr>
      </p:pic>
      <p:sp>
        <p:nvSpPr>
          <p:cNvPr id="4" name="Footer Placeholder 3">
            <a:extLst>
              <a:ext uri="{FF2B5EF4-FFF2-40B4-BE49-F238E27FC236}">
                <a16:creationId xmlns:a16="http://schemas.microsoft.com/office/drawing/2014/main" xmlns="" id="{F3B5CCBA-46EE-430A-8309-5BB84FD4E9BA}"/>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
        <p:nvSpPr>
          <p:cNvPr id="7" name="TextBox 6">
            <a:extLst>
              <a:ext uri="{FF2B5EF4-FFF2-40B4-BE49-F238E27FC236}">
                <a16:creationId xmlns:a16="http://schemas.microsoft.com/office/drawing/2014/main" xmlns="" id="{D5F7DD92-DFF9-459D-8EC2-9F2D70AD124A}"/>
              </a:ext>
            </a:extLst>
          </p:cNvPr>
          <p:cNvSpPr txBox="1"/>
          <p:nvPr/>
        </p:nvSpPr>
        <p:spPr>
          <a:xfrm>
            <a:off x="1981200" y="5699885"/>
            <a:ext cx="8385313"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females are most persistent with drug compliance</a:t>
            </a:r>
            <a:endParaRPr lang="en-US" b="1" dirty="0"/>
          </a:p>
        </p:txBody>
      </p:sp>
    </p:spTree>
    <p:extLst>
      <p:ext uri="{BB962C8B-B14F-4D97-AF65-F5344CB8AC3E}">
        <p14:creationId xmlns:p14="http://schemas.microsoft.com/office/powerpoint/2010/main" val="21072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02C9F-0F4E-4DFC-B4DE-BBAEED599ABD}"/>
              </a:ext>
            </a:extLst>
          </p:cNvPr>
          <p:cNvSpPr>
            <a:spLocks noGrp="1"/>
          </p:cNvSpPr>
          <p:nvPr>
            <p:ph type="title"/>
          </p:nvPr>
        </p:nvSpPr>
        <p:spPr>
          <a:xfrm>
            <a:off x="0" y="-22501"/>
            <a:ext cx="12093677" cy="1325563"/>
          </a:xfrm>
        </p:spPr>
        <p:txBody>
          <a:bodyPr/>
          <a:lstStyle/>
          <a:p>
            <a:pPr algn="ctr"/>
            <a:r>
              <a:rPr lang="en-US" sz="4400" b="1" kern="1200" dirty="0">
                <a:solidFill>
                  <a:schemeClr val="accent2"/>
                </a:solidFill>
                <a:latin typeface="+mj-lt"/>
                <a:ea typeface="+mj-ea"/>
                <a:cs typeface="+mj-cs"/>
              </a:rPr>
              <a:t>EDA (3): Age</a:t>
            </a:r>
            <a:endParaRPr lang="en-US" dirty="0"/>
          </a:p>
        </p:txBody>
      </p:sp>
      <p:pic>
        <p:nvPicPr>
          <p:cNvPr id="6" name="Content Placeholder 5" descr="Chart, bar chart&#10;&#10;Description automatically generated">
            <a:extLst>
              <a:ext uri="{FF2B5EF4-FFF2-40B4-BE49-F238E27FC236}">
                <a16:creationId xmlns:a16="http://schemas.microsoft.com/office/drawing/2014/main" xmlns="" id="{79977993-A7FC-48A3-B250-B689699925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6199" y="1017959"/>
            <a:ext cx="11221278" cy="5091458"/>
          </a:xfrm>
        </p:spPr>
      </p:pic>
      <p:sp>
        <p:nvSpPr>
          <p:cNvPr id="4" name="Footer Placeholder 3">
            <a:extLst>
              <a:ext uri="{FF2B5EF4-FFF2-40B4-BE49-F238E27FC236}">
                <a16:creationId xmlns:a16="http://schemas.microsoft.com/office/drawing/2014/main" xmlns="" id="{D9880C78-9532-4CDB-A082-129B2292FB8B}"/>
              </a:ext>
            </a:extLst>
          </p:cNvPr>
          <p:cNvSpPr>
            <a:spLocks noGrp="1"/>
          </p:cNvSpPr>
          <p:nvPr>
            <p:ph type="ftr" sz="quarter" idx="11"/>
          </p:nvPr>
        </p:nvSpPr>
        <p:spPr/>
        <p:txBody>
          <a:bodyPr/>
          <a:lstStyle/>
          <a:p>
            <a:r>
              <a:rPr lang="en-US" dirty="0"/>
              <a:t>Prepared </a:t>
            </a:r>
            <a:r>
              <a:rPr lang="en-US" dirty="0" smtClean="0"/>
              <a:t>by Zain </a:t>
            </a:r>
            <a:r>
              <a:rPr lang="en-US" dirty="0" err="1" smtClean="0"/>
              <a:t>Ul</a:t>
            </a:r>
            <a:r>
              <a:rPr lang="en-US" dirty="0" smtClean="0"/>
              <a:t> Haq</a:t>
            </a:r>
            <a:endParaRPr lang="en-US" dirty="0"/>
          </a:p>
        </p:txBody>
      </p:sp>
      <p:sp>
        <p:nvSpPr>
          <p:cNvPr id="7" name="TextBox 6">
            <a:extLst>
              <a:ext uri="{FF2B5EF4-FFF2-40B4-BE49-F238E27FC236}">
                <a16:creationId xmlns:a16="http://schemas.microsoft.com/office/drawing/2014/main" xmlns="" id="{3DEE21B6-91FD-44B0-89CF-C1982D80DA3C}"/>
              </a:ext>
            </a:extLst>
          </p:cNvPr>
          <p:cNvSpPr txBox="1"/>
          <p:nvPr/>
        </p:nvSpPr>
        <p:spPr>
          <a:xfrm>
            <a:off x="963561" y="6017894"/>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Group of people under 55 years old tend to have higher persistent compared to other groups</a:t>
            </a:r>
          </a:p>
        </p:txBody>
      </p:sp>
    </p:spTree>
    <p:extLst>
      <p:ext uri="{BB962C8B-B14F-4D97-AF65-F5344CB8AC3E}">
        <p14:creationId xmlns:p14="http://schemas.microsoft.com/office/powerpoint/2010/main" val="233203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A0BBB-DA71-4931-9113-2C8C83FB8DB2}"/>
              </a:ext>
            </a:extLst>
          </p:cNvPr>
          <p:cNvSpPr>
            <a:spLocks noGrp="1"/>
          </p:cNvSpPr>
          <p:nvPr>
            <p:ph type="title"/>
          </p:nvPr>
        </p:nvSpPr>
        <p:spPr/>
        <p:txBody>
          <a:bodyPr/>
          <a:lstStyle/>
          <a:p>
            <a:r>
              <a:rPr lang="en-US" sz="4400" b="1" kern="1200" dirty="0">
                <a:solidFill>
                  <a:schemeClr val="accent2"/>
                </a:solidFill>
                <a:latin typeface="+mj-lt"/>
                <a:ea typeface="+mj-ea"/>
                <a:cs typeface="+mj-cs"/>
              </a:rPr>
              <a:t>EDA (4): Number of Risks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xmlns="" id="{4E79F993-D1F4-4F65-91D2-E537A09595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57268"/>
            <a:ext cx="10095564" cy="4351338"/>
          </a:xfrm>
        </p:spPr>
      </p:pic>
      <p:sp>
        <p:nvSpPr>
          <p:cNvPr id="4" name="Footer Placeholder 3">
            <a:extLst>
              <a:ext uri="{FF2B5EF4-FFF2-40B4-BE49-F238E27FC236}">
                <a16:creationId xmlns:a16="http://schemas.microsoft.com/office/drawing/2014/main" xmlns="" id="{340116B5-3B51-4D5A-8585-156474EA1177}"/>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
        <p:nvSpPr>
          <p:cNvPr id="7" name="TextBox 6">
            <a:extLst>
              <a:ext uri="{FF2B5EF4-FFF2-40B4-BE49-F238E27FC236}">
                <a16:creationId xmlns:a16="http://schemas.microsoft.com/office/drawing/2014/main" xmlns="" id="{4EF9A2D5-C311-4007-B874-75CFD248D3B3}"/>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the number of risk arises when patients are not persistent with their drugs</a:t>
            </a:r>
          </a:p>
        </p:txBody>
      </p:sp>
    </p:spTree>
    <p:extLst>
      <p:ext uri="{BB962C8B-B14F-4D97-AF65-F5344CB8AC3E}">
        <p14:creationId xmlns:p14="http://schemas.microsoft.com/office/powerpoint/2010/main" val="9881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01E6B-C0EA-4A7B-86B1-42861CAAEF36}"/>
              </a:ext>
            </a:extLst>
          </p:cNvPr>
          <p:cNvSpPr>
            <a:spLocks noGrp="1"/>
          </p:cNvSpPr>
          <p:nvPr>
            <p:ph type="title"/>
          </p:nvPr>
        </p:nvSpPr>
        <p:spPr/>
        <p:txBody>
          <a:bodyPr/>
          <a:lstStyle/>
          <a:p>
            <a:r>
              <a:rPr lang="en-US" sz="4400" b="1" kern="1200" dirty="0">
                <a:solidFill>
                  <a:schemeClr val="accent2"/>
                </a:solidFill>
                <a:latin typeface="+mj-lt"/>
                <a:ea typeface="+mj-ea"/>
                <a:cs typeface="+mj-cs"/>
              </a:rPr>
              <a:t>EDA (5): Regions and Persistent with drugs</a:t>
            </a:r>
            <a:endParaRPr lang="en-US" dirty="0"/>
          </a:p>
        </p:txBody>
      </p:sp>
      <p:pic>
        <p:nvPicPr>
          <p:cNvPr id="6" name="Content Placeholder 5" descr="Chart, bar chart&#10;&#10;Description automatically generated">
            <a:extLst>
              <a:ext uri="{FF2B5EF4-FFF2-40B4-BE49-F238E27FC236}">
                <a16:creationId xmlns:a16="http://schemas.microsoft.com/office/drawing/2014/main" xmlns="" id="{05B395AF-C55F-457A-8D20-75BB5146F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105" y="1447938"/>
            <a:ext cx="8692764" cy="4351338"/>
          </a:xfrm>
        </p:spPr>
      </p:pic>
      <p:sp>
        <p:nvSpPr>
          <p:cNvPr id="4" name="Footer Placeholder 3">
            <a:extLst>
              <a:ext uri="{FF2B5EF4-FFF2-40B4-BE49-F238E27FC236}">
                <a16:creationId xmlns:a16="http://schemas.microsoft.com/office/drawing/2014/main" xmlns="" id="{2DA14E94-F746-4C96-AB14-5B05BCF91F29}"/>
              </a:ext>
            </a:extLst>
          </p:cNvPr>
          <p:cNvSpPr>
            <a:spLocks noGrp="1"/>
          </p:cNvSpPr>
          <p:nvPr>
            <p:ph type="ftr" sz="quarter" idx="11"/>
          </p:nvPr>
        </p:nvSpPr>
        <p:spPr/>
        <p:txBody>
          <a:bodyPr/>
          <a:lstStyle/>
          <a:p>
            <a:r>
              <a:rPr lang="en-US" dirty="0"/>
              <a:t>Prepared </a:t>
            </a:r>
            <a:r>
              <a:rPr lang="en-US" dirty="0" smtClean="0"/>
              <a:t>by Zain </a:t>
            </a:r>
            <a:r>
              <a:rPr lang="en-US" dirty="0" err="1" smtClean="0"/>
              <a:t>Ul</a:t>
            </a:r>
            <a:r>
              <a:rPr lang="en-US" dirty="0" smtClean="0"/>
              <a:t> Haq</a:t>
            </a:r>
            <a:endParaRPr lang="en-US" dirty="0"/>
          </a:p>
        </p:txBody>
      </p:sp>
      <p:sp>
        <p:nvSpPr>
          <p:cNvPr id="7" name="TextBox 6">
            <a:extLst>
              <a:ext uri="{FF2B5EF4-FFF2-40B4-BE49-F238E27FC236}">
                <a16:creationId xmlns:a16="http://schemas.microsoft.com/office/drawing/2014/main" xmlns="" id="{8CE82A75-B765-49E9-9573-4B55F6D3FD4B}"/>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South and Midwest Regions have both higher Persistent and Non-Persistent Drugs</a:t>
            </a:r>
          </a:p>
        </p:txBody>
      </p:sp>
    </p:spTree>
    <p:extLst>
      <p:ext uri="{BB962C8B-B14F-4D97-AF65-F5344CB8AC3E}">
        <p14:creationId xmlns:p14="http://schemas.microsoft.com/office/powerpoint/2010/main" val="5802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DCAA0-17A3-41F6-AF9E-946507B75A2F}"/>
              </a:ext>
            </a:extLst>
          </p:cNvPr>
          <p:cNvSpPr>
            <a:spLocks noGrp="1"/>
          </p:cNvSpPr>
          <p:nvPr>
            <p:ph type="title"/>
          </p:nvPr>
        </p:nvSpPr>
        <p:spPr/>
        <p:txBody>
          <a:bodyPr/>
          <a:lstStyle/>
          <a:p>
            <a:r>
              <a:rPr lang="en-US" b="1" dirty="0">
                <a:solidFill>
                  <a:schemeClr val="accent2"/>
                </a:solidFill>
              </a:rPr>
              <a:t>Team Members</a:t>
            </a:r>
          </a:p>
        </p:txBody>
      </p:sp>
      <p:graphicFrame>
        <p:nvGraphicFramePr>
          <p:cNvPr id="7" name="Table 7">
            <a:extLst>
              <a:ext uri="{FF2B5EF4-FFF2-40B4-BE49-F238E27FC236}">
                <a16:creationId xmlns:a16="http://schemas.microsoft.com/office/drawing/2014/main" xmlns="" id="{C94E8642-62C2-43CB-ACC4-5A778FCB3EAB}"/>
              </a:ext>
            </a:extLst>
          </p:cNvPr>
          <p:cNvGraphicFramePr>
            <a:graphicFrameLocks noGrp="1"/>
          </p:cNvGraphicFramePr>
          <p:nvPr>
            <p:ph idx="1"/>
            <p:extLst>
              <p:ext uri="{D42A27DB-BD31-4B8C-83A1-F6EECF244321}">
                <p14:modId xmlns:p14="http://schemas.microsoft.com/office/powerpoint/2010/main" val="2971292606"/>
              </p:ext>
            </p:extLst>
          </p:nvPr>
        </p:nvGraphicFramePr>
        <p:xfrm>
          <a:off x="838200" y="1825625"/>
          <a:ext cx="10515600" cy="38506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1322216954"/>
                    </a:ext>
                  </a:extLst>
                </a:gridCol>
                <a:gridCol w="2103120">
                  <a:extLst>
                    <a:ext uri="{9D8B030D-6E8A-4147-A177-3AD203B41FA5}">
                      <a16:colId xmlns:a16="http://schemas.microsoft.com/office/drawing/2014/main" xmlns="" val="1212963864"/>
                    </a:ext>
                  </a:extLst>
                </a:gridCol>
                <a:gridCol w="2103120">
                  <a:extLst>
                    <a:ext uri="{9D8B030D-6E8A-4147-A177-3AD203B41FA5}">
                      <a16:colId xmlns:a16="http://schemas.microsoft.com/office/drawing/2014/main" xmlns="" val="2211308722"/>
                    </a:ext>
                  </a:extLst>
                </a:gridCol>
                <a:gridCol w="2103120">
                  <a:extLst>
                    <a:ext uri="{9D8B030D-6E8A-4147-A177-3AD203B41FA5}">
                      <a16:colId xmlns:a16="http://schemas.microsoft.com/office/drawing/2014/main" xmlns="" val="3375938767"/>
                    </a:ext>
                  </a:extLst>
                </a:gridCol>
                <a:gridCol w="2103120">
                  <a:extLst>
                    <a:ext uri="{9D8B030D-6E8A-4147-A177-3AD203B41FA5}">
                      <a16:colId xmlns:a16="http://schemas.microsoft.com/office/drawing/2014/main" xmlns="" val="2918532401"/>
                    </a:ext>
                  </a:extLst>
                </a:gridCol>
              </a:tblGrid>
              <a:tr h="370840">
                <a:tc>
                  <a:txBody>
                    <a:bodyPr/>
                    <a:lstStyle/>
                    <a:p>
                      <a:r>
                        <a:rPr lang="en-US" dirty="0"/>
                        <a:t>Team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303326166"/>
                  </a:ext>
                </a:extLst>
              </a:tr>
              <a:tr h="370840">
                <a:tc>
                  <a:txBody>
                    <a:bodyPr/>
                    <a:lstStyle/>
                    <a:p>
                      <a:r>
                        <a:rPr lang="en-US" dirty="0"/>
                        <a:t>Name</a:t>
                      </a:r>
                    </a:p>
                  </a:txBody>
                  <a:tcPr/>
                </a:tc>
                <a:tc>
                  <a:txBody>
                    <a:bodyPr/>
                    <a:lstStyle/>
                    <a:p>
                      <a:r>
                        <a:rPr lang="en-US" dirty="0"/>
                        <a:t>Email</a:t>
                      </a:r>
                    </a:p>
                  </a:txBody>
                  <a:tcPr/>
                </a:tc>
                <a:tc>
                  <a:txBody>
                    <a:bodyPr/>
                    <a:lstStyle/>
                    <a:p>
                      <a:r>
                        <a:rPr lang="en-US" dirty="0"/>
                        <a:t>Country</a:t>
                      </a:r>
                    </a:p>
                  </a:txBody>
                  <a:tcPr/>
                </a:tc>
                <a:tc>
                  <a:txBody>
                    <a:bodyPr/>
                    <a:lstStyle/>
                    <a:p>
                      <a:r>
                        <a:rPr lang="en-US" dirty="0"/>
                        <a:t>College/Company</a:t>
                      </a:r>
                    </a:p>
                  </a:txBody>
                  <a:tcPr/>
                </a:tc>
                <a:tc>
                  <a:txBody>
                    <a:bodyPr/>
                    <a:lstStyle/>
                    <a:p>
                      <a:r>
                        <a:rPr lang="en-US" dirty="0"/>
                        <a:t>Specialization</a:t>
                      </a:r>
                    </a:p>
                  </a:txBody>
                  <a:tcPr/>
                </a:tc>
                <a:extLst>
                  <a:ext uri="{0D108BD9-81ED-4DB2-BD59-A6C34878D82A}">
                    <a16:rowId xmlns:a16="http://schemas.microsoft.com/office/drawing/2014/main" xmlns="" val="2767016513"/>
                  </a:ext>
                </a:extLst>
              </a:tr>
              <a:tr h="370840">
                <a:tc>
                  <a:txBody>
                    <a:bodyPr/>
                    <a:lstStyle/>
                    <a:p>
                      <a:r>
                        <a:rPr lang="en-US" dirty="0"/>
                        <a:t>Bao Khanh Nguyen</a:t>
                      </a:r>
                    </a:p>
                  </a:txBody>
                  <a:tcPr/>
                </a:tc>
                <a:tc>
                  <a:txBody>
                    <a:bodyPr/>
                    <a:lstStyle/>
                    <a:p>
                      <a:r>
                        <a:rPr lang="en-US" sz="1800" kern="1200" dirty="0">
                          <a:solidFill>
                            <a:schemeClr val="dk1"/>
                          </a:solidFill>
                          <a:effectLst/>
                          <a:latin typeface="+mn-lt"/>
                          <a:ea typeface="+mn-ea"/>
                          <a:cs typeface="+mn-cs"/>
                          <a:hlinkClick r:id="rId3"/>
                        </a:rPr>
                        <a:t>nguyenkhanhbao8695@gmail.com</a:t>
                      </a:r>
                      <a:endParaRPr lang="en-US" sz="1800" kern="1200" dirty="0">
                        <a:solidFill>
                          <a:schemeClr val="dk1"/>
                        </a:solidFill>
                        <a:effectLst/>
                        <a:latin typeface="+mn-lt"/>
                        <a:ea typeface="+mn-ea"/>
                        <a:cs typeface="+mn-cs"/>
                      </a:endParaRPr>
                    </a:p>
                  </a:txBody>
                  <a:tcPr/>
                </a:tc>
                <a:tc>
                  <a:txBody>
                    <a:bodyPr/>
                    <a:lstStyle/>
                    <a:p>
                      <a:r>
                        <a:rPr lang="en-US" dirty="0"/>
                        <a:t>USA</a:t>
                      </a:r>
                    </a:p>
                  </a:txBody>
                  <a:tcPr/>
                </a:tc>
                <a:tc>
                  <a:txBody>
                    <a:bodyPr/>
                    <a:lstStyle/>
                    <a:p>
                      <a:r>
                        <a:rPr lang="en-US" dirty="0">
                          <a:effectLst/>
                        </a:rPr>
                        <a:t>American Energy Project</a:t>
                      </a:r>
                    </a:p>
                  </a:txBody>
                  <a:tcPr anchor="ctr"/>
                </a:tc>
                <a:tc>
                  <a:txBody>
                    <a:bodyPr/>
                    <a:lstStyle/>
                    <a:p>
                      <a:r>
                        <a:rPr lang="en-US" dirty="0"/>
                        <a:t>Data Science</a:t>
                      </a:r>
                    </a:p>
                  </a:txBody>
                  <a:tcPr/>
                </a:tc>
                <a:extLst>
                  <a:ext uri="{0D108BD9-81ED-4DB2-BD59-A6C34878D82A}">
                    <a16:rowId xmlns:a16="http://schemas.microsoft.com/office/drawing/2014/main" xmlns="" val="3367808056"/>
                  </a:ext>
                </a:extLst>
              </a:tr>
              <a:tr h="370840">
                <a:tc>
                  <a:txBody>
                    <a:bodyPr/>
                    <a:lstStyle/>
                    <a:p>
                      <a:r>
                        <a:rPr lang="en-US" sz="1800" b="0" i="0" dirty="0" err="1">
                          <a:solidFill>
                            <a:srgbClr val="000000"/>
                          </a:solidFill>
                          <a:effectLst/>
                          <a:latin typeface="Calibri (Body)"/>
                        </a:rPr>
                        <a:t>Seyedeh</a:t>
                      </a:r>
                      <a:r>
                        <a:rPr lang="en-US" sz="1800" b="0" i="0" dirty="0">
                          <a:solidFill>
                            <a:srgbClr val="000000"/>
                          </a:solidFill>
                          <a:effectLst/>
                          <a:latin typeface="Calibri (Body)"/>
                        </a:rPr>
                        <a:t> Marzieh</a:t>
                      </a:r>
                      <a:br>
                        <a:rPr lang="en-US" sz="1800" b="0" i="0" dirty="0">
                          <a:solidFill>
                            <a:srgbClr val="000000"/>
                          </a:solidFill>
                          <a:effectLst/>
                          <a:latin typeface="Calibri (Body)"/>
                        </a:rPr>
                      </a:br>
                      <a:r>
                        <a:rPr lang="en-US" sz="1800" b="0" i="0" dirty="0">
                          <a:solidFill>
                            <a:srgbClr val="000000"/>
                          </a:solidFill>
                          <a:effectLst/>
                          <a:latin typeface="Calibri (Body)"/>
                        </a:rPr>
                        <a:t>Hosseini</a:t>
                      </a:r>
                      <a:endParaRPr lang="en-US" sz="2800" dirty="0">
                        <a:effectLst/>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hlinkClick r:id="rId4"/>
                        </a:rPr>
                        <a:t>shosseini@uni-potsdam.de</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Germany</a:t>
                      </a:r>
                      <a:endParaRPr lang="en-US" dirty="0"/>
                    </a:p>
                  </a:txBody>
                  <a:tcPr/>
                </a:tc>
                <a:tc>
                  <a:txBody>
                    <a:bodyPr/>
                    <a:lstStyle/>
                    <a:p>
                      <a:r>
                        <a:rPr lang="en-US" sz="1800" kern="1200" dirty="0">
                          <a:solidFill>
                            <a:schemeClr val="dk1"/>
                          </a:solidFill>
                          <a:effectLst/>
                          <a:latin typeface="+mn-lt"/>
                          <a:ea typeface="+mn-ea"/>
                          <a:cs typeface="+mn-cs"/>
                        </a:rPr>
                        <a:t>University of Potsdam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xmlns="" val="580325745"/>
                  </a:ext>
                </a:extLst>
              </a:tr>
              <a:tr h="370840">
                <a:tc>
                  <a:txBody>
                    <a:bodyPr/>
                    <a:lstStyle/>
                    <a:p>
                      <a:r>
                        <a:rPr lang="en-US" sz="1800" kern="1200" dirty="0">
                          <a:solidFill>
                            <a:schemeClr val="dk1"/>
                          </a:solidFill>
                          <a:effectLst/>
                          <a:latin typeface="+mn-lt"/>
                          <a:ea typeface="+mn-ea"/>
                          <a:cs typeface="+mn-cs"/>
                        </a:rPr>
                        <a:t>Guillermo </a:t>
                      </a:r>
                      <a:r>
                        <a:rPr lang="en-US" sz="1800" kern="1200" dirty="0" err="1">
                          <a:solidFill>
                            <a:schemeClr val="dk1"/>
                          </a:solidFill>
                          <a:effectLst/>
                          <a:latin typeface="+mn-lt"/>
                          <a:ea typeface="+mn-ea"/>
                          <a:cs typeface="+mn-cs"/>
                        </a:rPr>
                        <a:t>Leija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5"/>
                        </a:rPr>
                        <a:t>leija.guillermo@gmail.com</a:t>
                      </a:r>
                      <a:endParaRPr lang="en-US" sz="1800" kern="1200" dirty="0">
                        <a:solidFill>
                          <a:schemeClr val="dk1"/>
                        </a:solidFill>
                        <a:effectLst/>
                        <a:latin typeface="+mn-lt"/>
                        <a:ea typeface="+mn-ea"/>
                        <a:cs typeface="+mn-cs"/>
                      </a:endParaRPr>
                    </a:p>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xmlns="" val="2432716974"/>
                  </a:ext>
                </a:extLst>
              </a:tr>
              <a:tr h="370840">
                <a:tc>
                  <a:txBody>
                    <a:bodyPr/>
                    <a:lstStyle/>
                    <a:p>
                      <a:r>
                        <a:rPr lang="en-US" dirty="0"/>
                        <a:t>Zain Ul </a:t>
                      </a:r>
                      <a:r>
                        <a:rPr lang="en-US" dirty="0" err="1"/>
                        <a:t>Haq</a:t>
                      </a:r>
                      <a:endParaRPr lang="en-US" dirty="0"/>
                    </a:p>
                  </a:txBody>
                  <a:tcPr/>
                </a:tc>
                <a:tc>
                  <a:txBody>
                    <a:bodyPr/>
                    <a:lstStyle/>
                    <a:p>
                      <a:r>
                        <a:rPr lang="en-US" dirty="0" smtClean="0"/>
                        <a:t>zainulhaq904@gmail.com</a:t>
                      </a:r>
                      <a:endParaRPr lang="en-US" dirty="0"/>
                    </a:p>
                  </a:txBody>
                  <a:tcPr/>
                </a:tc>
                <a:tc>
                  <a:txBody>
                    <a:bodyPr/>
                    <a:lstStyle/>
                    <a:p>
                      <a:r>
                        <a:rPr lang="en-US" dirty="0"/>
                        <a:t>Germany</a:t>
                      </a:r>
                    </a:p>
                  </a:txBody>
                  <a:tcPr/>
                </a:tc>
                <a:tc>
                  <a:txBody>
                    <a:bodyPr/>
                    <a:lstStyle/>
                    <a:p>
                      <a:r>
                        <a:rPr lang="en-US" dirty="0"/>
                        <a:t>University of Rostock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a16="http://schemas.microsoft.com/office/drawing/2014/main" xmlns="" val="4155948579"/>
                  </a:ext>
                </a:extLst>
              </a:tr>
            </a:tbl>
          </a:graphicData>
        </a:graphic>
      </p:graphicFrame>
      <p:sp>
        <p:nvSpPr>
          <p:cNvPr id="8" name="Footer Placeholder 3">
            <a:extLst>
              <a:ext uri="{FF2B5EF4-FFF2-40B4-BE49-F238E27FC236}">
                <a16:creationId xmlns:a16="http://schemas.microsoft.com/office/drawing/2014/main" xmlns="" id="{E956903D-1DB4-48C6-A641-6AA735C712EF}"/>
              </a:ext>
            </a:extLst>
          </p:cNvPr>
          <p:cNvSpPr>
            <a:spLocks noGrp="1"/>
          </p:cNvSpPr>
          <p:nvPr>
            <p:ph type="ftr" sz="quarter" idx="11"/>
          </p:nvPr>
        </p:nvSpPr>
        <p:spPr>
          <a:xfrm>
            <a:off x="4038600" y="6356350"/>
            <a:ext cx="4114800" cy="365125"/>
          </a:xfrm>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C3668-BCBE-4825-A547-FD623A76A6B9}"/>
              </a:ext>
            </a:extLst>
          </p:cNvPr>
          <p:cNvSpPr>
            <a:spLocks noGrp="1"/>
          </p:cNvSpPr>
          <p:nvPr>
            <p:ph type="title"/>
          </p:nvPr>
        </p:nvSpPr>
        <p:spPr/>
        <p:txBody>
          <a:bodyPr/>
          <a:lstStyle/>
          <a:p>
            <a:pPr algn="ctr"/>
            <a:r>
              <a:rPr lang="en-US" b="1" dirty="0">
                <a:solidFill>
                  <a:schemeClr val="accent2"/>
                </a:solidFill>
              </a:rPr>
              <a:t>Model Suggestion</a:t>
            </a:r>
          </a:p>
        </p:txBody>
      </p:sp>
      <p:sp>
        <p:nvSpPr>
          <p:cNvPr id="3" name="Content Placeholder 2">
            <a:extLst>
              <a:ext uri="{FF2B5EF4-FFF2-40B4-BE49-F238E27FC236}">
                <a16:creationId xmlns:a16="http://schemas.microsoft.com/office/drawing/2014/main" xmlns="" id="{5E02CA21-7F97-445B-A23E-6927957CD9B0}"/>
              </a:ext>
            </a:extLst>
          </p:cNvPr>
          <p:cNvSpPr>
            <a:spLocks noGrp="1"/>
          </p:cNvSpPr>
          <p:nvPr>
            <p:ph idx="1"/>
          </p:nvPr>
        </p:nvSpPr>
        <p:spPr/>
        <p:txBody>
          <a:bodyPr/>
          <a:lstStyle/>
          <a:p>
            <a:r>
              <a:rPr lang="en-US" dirty="0"/>
              <a:t>We will develop four different classification models:</a:t>
            </a:r>
          </a:p>
          <a:p>
            <a:pPr lvl="1"/>
            <a:r>
              <a:rPr lang="en-US" dirty="0"/>
              <a:t>Linear Models: Logistic Regression</a:t>
            </a:r>
          </a:p>
          <a:p>
            <a:pPr lvl="1"/>
            <a:r>
              <a:rPr lang="en-US" dirty="0"/>
              <a:t>Model for Ensemble: </a:t>
            </a:r>
            <a:r>
              <a:rPr lang="en-US" dirty="0" err="1"/>
              <a:t>XGBoost</a:t>
            </a:r>
            <a:r>
              <a:rPr lang="en-US" dirty="0"/>
              <a:t> Classifier</a:t>
            </a:r>
          </a:p>
          <a:p>
            <a:pPr lvl="1"/>
            <a:r>
              <a:rPr lang="en-US" dirty="0"/>
              <a:t>Model for boosting: AdaBoost Classifier</a:t>
            </a:r>
          </a:p>
          <a:p>
            <a:pPr lvl="1"/>
            <a:r>
              <a:rPr lang="en-US" dirty="0"/>
              <a:t>Other models: SVM</a:t>
            </a:r>
          </a:p>
        </p:txBody>
      </p:sp>
      <p:sp>
        <p:nvSpPr>
          <p:cNvPr id="4" name="Footer Placeholder 3">
            <a:extLst>
              <a:ext uri="{FF2B5EF4-FFF2-40B4-BE49-F238E27FC236}">
                <a16:creationId xmlns:a16="http://schemas.microsoft.com/office/drawing/2014/main" xmlns="" id="{7772BC7E-672C-4F77-AFA3-2BC29EE99E8D}"/>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281690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7" name="Footer Placeholder 3">
            <a:extLst>
              <a:ext uri="{FF2B5EF4-FFF2-40B4-BE49-F238E27FC236}">
                <a16:creationId xmlns:a16="http://schemas.microsoft.com/office/drawing/2014/main" xmlns="" id="{888B7B6F-9F3D-44EF-B3A6-355769556A90}"/>
              </a:ext>
            </a:extLst>
          </p:cNvPr>
          <p:cNvSpPr>
            <a:spLocks noGrp="1"/>
          </p:cNvSpPr>
          <p:nvPr>
            <p:ph type="ftr" sz="quarter" idx="11"/>
          </p:nvPr>
        </p:nvSpPr>
        <p:spPr>
          <a:xfrm>
            <a:off x="4038600" y="6356350"/>
            <a:ext cx="4114800" cy="365125"/>
          </a:xfrm>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400" b="1" dirty="0">
                <a:solidFill>
                  <a:schemeClr val="accent2"/>
                </a:solidFill>
              </a:rPr>
              <a:t>Executive Summary</a:t>
            </a:r>
          </a:p>
          <a:p>
            <a:pPr marL="914400" lvl="1" indent="-457200" algn="just">
              <a:buFont typeface="Wingdings" panose="05000000000000000000" pitchFamily="2" charset="2"/>
              <a:buChar char="Ø"/>
            </a:pPr>
            <a:r>
              <a:rPr lang="en-US" sz="2400" b="1" dirty="0">
                <a:solidFill>
                  <a:schemeClr val="accent2"/>
                </a:solidFill>
              </a:rPr>
              <a:t> Problem Statement</a:t>
            </a:r>
          </a:p>
          <a:p>
            <a:pPr marL="914400" lvl="1" indent="-457200" algn="just">
              <a:buFont typeface="Wingdings" panose="05000000000000000000" pitchFamily="2" charset="2"/>
              <a:buChar char="Ø"/>
            </a:pPr>
            <a:r>
              <a:rPr lang="en-US" sz="2400" b="1" dirty="0">
                <a:solidFill>
                  <a:schemeClr val="accent2"/>
                </a:solidFill>
              </a:rPr>
              <a:t>Approach</a:t>
            </a:r>
          </a:p>
          <a:p>
            <a:pPr marL="914400" lvl="1" indent="-457200" algn="just">
              <a:buFont typeface="Wingdings" panose="05000000000000000000" pitchFamily="2" charset="2"/>
              <a:buChar char="Ø"/>
            </a:pPr>
            <a:r>
              <a:rPr lang="en-US" sz="2400" b="1" dirty="0">
                <a:solidFill>
                  <a:schemeClr val="accent2"/>
                </a:solidFill>
              </a:rPr>
              <a:t>EDA</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Development</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Selection</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Evaluation</a:t>
            </a:r>
          </a:p>
          <a:p>
            <a:pPr marL="914400" lvl="1" indent="-457200" algn="l">
              <a:buFont typeface="Wingdings" panose="05000000000000000000" pitchFamily="2" charset="2"/>
              <a:buChar char="Ø"/>
            </a:pPr>
            <a:r>
              <a:rPr lang="en-US" sz="24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Footer Placeholder 3">
            <a:extLst>
              <a:ext uri="{FF2B5EF4-FFF2-40B4-BE49-F238E27FC236}">
                <a16:creationId xmlns:a16="http://schemas.microsoft.com/office/drawing/2014/main" xmlns="" id="{9E0C4346-A65F-4286-962B-D5CC4D74F8DE}"/>
              </a:ext>
            </a:extLst>
          </p:cNvPr>
          <p:cNvSpPr>
            <a:spLocks noGrp="1"/>
          </p:cNvSpPr>
          <p:nvPr>
            <p:ph type="ftr" sz="quarter" idx="11"/>
          </p:nvPr>
        </p:nvSpPr>
        <p:spPr>
          <a:xfrm>
            <a:off x="4038600" y="6356350"/>
            <a:ext cx="4114800" cy="365125"/>
          </a:xfrm>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0CBFD-E43D-4A42-955F-8C8FADB375EB}"/>
              </a:ext>
            </a:extLst>
          </p:cNvPr>
          <p:cNvSpPr>
            <a:spLocks noGrp="1"/>
          </p:cNvSpPr>
          <p:nvPr>
            <p:ph type="title"/>
          </p:nvPr>
        </p:nvSpPr>
        <p:spPr/>
        <p:txBody>
          <a:bodyPr/>
          <a:lstStyle/>
          <a:p>
            <a:pPr algn="ctr"/>
            <a:r>
              <a:rPr lang="en-US" sz="4400" b="1" dirty="0">
                <a:solidFill>
                  <a:srgbClr val="FF6600"/>
                </a:solidFill>
              </a:rPr>
              <a:t>Executive Summary</a:t>
            </a:r>
            <a:endParaRPr lang="en-US" b="1" dirty="0"/>
          </a:p>
        </p:txBody>
      </p:sp>
      <p:sp>
        <p:nvSpPr>
          <p:cNvPr id="3" name="Content Placeholder 2">
            <a:extLst>
              <a:ext uri="{FF2B5EF4-FFF2-40B4-BE49-F238E27FC236}">
                <a16:creationId xmlns:a16="http://schemas.microsoft.com/office/drawing/2014/main" xmlns="" id="{A2B7A31E-467B-445A-9161-36534AD2FEC9}"/>
              </a:ext>
            </a:extLst>
          </p:cNvPr>
          <p:cNvSpPr>
            <a:spLocks noGrp="1"/>
          </p:cNvSpPr>
          <p:nvPr>
            <p:ph idx="1"/>
          </p:nvPr>
        </p:nvSpPr>
        <p:spPr>
          <a:xfrm>
            <a:off x="838200" y="1474839"/>
            <a:ext cx="10515600" cy="4702124"/>
          </a:xfrm>
        </p:spPr>
        <p:txBody>
          <a:bodyPr>
            <a:noAutofit/>
          </a:bodyPr>
          <a:lstStyle/>
          <a:p>
            <a:pPr marL="0" indent="0" algn="l">
              <a:buNone/>
            </a:pPr>
            <a:endParaRPr lang="en-US" sz="2400" b="0" i="0" dirty="0">
              <a:solidFill>
                <a:srgbClr val="2D3B45"/>
              </a:solidFill>
              <a:effectLst/>
              <a:latin typeface="Lato Extended"/>
            </a:endParaRPr>
          </a:p>
          <a:p>
            <a:pPr marL="0" indent="0">
              <a:buNone/>
            </a:pPr>
            <a:r>
              <a:rPr lang="en-US" sz="2400" b="0" i="0" dirty="0">
                <a:effectLst/>
                <a:latin typeface="Lato Extended"/>
              </a:rPr>
              <a:t>ABC company also one of pharmaceutical companies, wants to know how long a medicine will last in a patient's system (persistency of a drug). Based on prescription data, the ABC corporation needs to determine whether a patient is persistent or not. ABC pharma would manufacture medicines in that number based on the persistency count so that they could operate their firm effectively and avoid the risks of NTM infections.</a:t>
            </a:r>
            <a:endParaRPr lang="en-US" sz="2400" kern="150" dirty="0">
              <a:effectLst/>
              <a:latin typeface="Lato Extended"/>
              <a:ea typeface="Songti SC"/>
              <a:cs typeface="Arial Unicode MS"/>
            </a:endParaRPr>
          </a:p>
          <a:p>
            <a:pPr marL="0" indent="0" algn="l">
              <a:buNone/>
            </a:pPr>
            <a:r>
              <a:rPr lang="en-US" sz="2400" b="1" i="0" dirty="0">
                <a:solidFill>
                  <a:srgbClr val="2D3B45"/>
                </a:solidFill>
                <a:effectLst/>
                <a:latin typeface="Lato Extended"/>
              </a:rPr>
              <a:t>ML Problem:</a:t>
            </a:r>
            <a:endParaRPr lang="en-US" sz="2400" b="0" i="0" dirty="0">
              <a:solidFill>
                <a:srgbClr val="2D3B45"/>
              </a:solidFill>
              <a:effectLst/>
              <a:latin typeface="Lato Extended"/>
            </a:endParaRPr>
          </a:p>
          <a:p>
            <a:pPr marL="0" indent="0" algn="l">
              <a:buNone/>
            </a:pPr>
            <a:r>
              <a:rPr lang="en-US" sz="2400" b="0" i="0" dirty="0">
                <a:solidFill>
                  <a:srgbClr val="2D3B45"/>
                </a:solidFill>
                <a:effectLst/>
                <a:latin typeface="Lato Extended"/>
              </a:rPr>
              <a:t>With an objective to gather insights on the factors that are impacting the persistency, build a classification for the given dataset</a:t>
            </a:r>
          </a:p>
          <a:p>
            <a:pPr marL="0" indent="0" algn="l">
              <a:buNone/>
            </a:pPr>
            <a:endParaRPr lang="en-US" sz="2400" dirty="0"/>
          </a:p>
          <a:p>
            <a:pPr marL="0" indent="0" algn="l">
              <a:buNone/>
            </a:pPr>
            <a:r>
              <a:rPr lang="en-US" sz="2400" b="1" i="0" dirty="0">
                <a:solidFill>
                  <a:srgbClr val="2D3B45"/>
                </a:solidFill>
                <a:effectLst/>
                <a:latin typeface="Lato Extended"/>
              </a:rPr>
              <a:t>Target Variable:</a:t>
            </a:r>
            <a:r>
              <a:rPr lang="en-US" sz="2400" b="0" i="0" dirty="0">
                <a:solidFill>
                  <a:srgbClr val="2D3B45"/>
                </a:solidFill>
                <a:effectLst/>
                <a:latin typeface="Lato Extended"/>
              </a:rPr>
              <a:t> </a:t>
            </a:r>
            <a:r>
              <a:rPr lang="en-US" sz="2400" b="0" i="0" dirty="0" err="1">
                <a:solidFill>
                  <a:srgbClr val="2D3B45"/>
                </a:solidFill>
                <a:effectLst/>
                <a:latin typeface="Lato Extended"/>
              </a:rPr>
              <a:t>Persistency_Flag</a:t>
            </a:r>
            <a:endParaRPr lang="en-US" sz="2400" b="0" i="0" dirty="0">
              <a:solidFill>
                <a:srgbClr val="2D3B45"/>
              </a:solidFill>
              <a:effectLst/>
              <a:latin typeface="Lato Extended"/>
            </a:endParaRPr>
          </a:p>
          <a:p>
            <a:pPr algn="l"/>
            <a:endParaRPr lang="en-US" sz="1200" b="0" i="0" dirty="0">
              <a:solidFill>
                <a:srgbClr val="2D3B45"/>
              </a:solidFill>
              <a:effectLst/>
              <a:latin typeface="Lato Extended"/>
            </a:endParaRPr>
          </a:p>
        </p:txBody>
      </p:sp>
      <p:sp>
        <p:nvSpPr>
          <p:cNvPr id="4" name="Footer Placeholder 3">
            <a:extLst>
              <a:ext uri="{FF2B5EF4-FFF2-40B4-BE49-F238E27FC236}">
                <a16:creationId xmlns:a16="http://schemas.microsoft.com/office/drawing/2014/main" xmlns="" id="{F2D25560-FDCA-4546-9D96-A014BAE60DFB}"/>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39244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47D6B-2A8C-41B7-8D39-2E07D3F5B0BF}"/>
              </a:ext>
            </a:extLst>
          </p:cNvPr>
          <p:cNvSpPr>
            <a:spLocks noGrp="1"/>
          </p:cNvSpPr>
          <p:nvPr>
            <p:ph type="title"/>
          </p:nvPr>
        </p:nvSpPr>
        <p:spPr/>
        <p:txBody>
          <a:bodyPr/>
          <a:lstStyle/>
          <a:p>
            <a:pPr algn="ctr"/>
            <a:r>
              <a:rPr lang="en-US" b="1" dirty="0">
                <a:solidFill>
                  <a:schemeClr val="accent2"/>
                </a:solidFill>
              </a:rPr>
              <a:t>Problem Description</a:t>
            </a:r>
          </a:p>
        </p:txBody>
      </p:sp>
      <p:sp>
        <p:nvSpPr>
          <p:cNvPr id="3" name="Content Placeholder 2">
            <a:extLst>
              <a:ext uri="{FF2B5EF4-FFF2-40B4-BE49-F238E27FC236}">
                <a16:creationId xmlns:a16="http://schemas.microsoft.com/office/drawing/2014/main" xmlns="" id="{1E7C0134-2995-4292-84A2-2B9ECBEE2FE5}"/>
              </a:ext>
            </a:extLst>
          </p:cNvPr>
          <p:cNvSpPr>
            <a:spLocks noGrp="1"/>
          </p:cNvSpPr>
          <p:nvPr>
            <p:ph idx="1"/>
          </p:nvPr>
        </p:nvSpPr>
        <p:spPr/>
        <p:txBody>
          <a:bodyPr/>
          <a:lstStyle/>
          <a:p>
            <a:pPr marL="0" indent="0" algn="l">
              <a:buNone/>
            </a:pPr>
            <a:r>
              <a:rPr lang="en-US" sz="2800" b="0" i="0" dirty="0">
                <a:effectLst/>
                <a:latin typeface="Lato Extended"/>
              </a:rPr>
              <a:t>ABC is a pharmaceutical business that wants to know the persistency of a drug after a physician has prescribed it for a patient. This company has approached an analytics firm to automate the identifying procedure. This analytics firm has entrusted our team with the task of developing a solution to automate the persistence of a medicine for the client ABC.</a:t>
            </a:r>
            <a:endParaRPr lang="en-US" sz="2800" dirty="0">
              <a:solidFill>
                <a:srgbClr val="C9D1D9"/>
              </a:solidFill>
              <a:latin typeface="Lato Extended"/>
            </a:endParaRPr>
          </a:p>
        </p:txBody>
      </p:sp>
      <p:sp>
        <p:nvSpPr>
          <p:cNvPr id="4" name="Footer Placeholder 3">
            <a:extLst>
              <a:ext uri="{FF2B5EF4-FFF2-40B4-BE49-F238E27FC236}">
                <a16:creationId xmlns:a16="http://schemas.microsoft.com/office/drawing/2014/main" xmlns="" id="{8BFDDB30-982D-4F16-A9C9-4C771DE75E8A}"/>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6543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F6BA7-A35D-445D-A94E-9EE4E342575D}"/>
              </a:ext>
            </a:extLst>
          </p:cNvPr>
          <p:cNvSpPr>
            <a:spLocks noGrp="1"/>
          </p:cNvSpPr>
          <p:nvPr>
            <p:ph type="title"/>
          </p:nvPr>
        </p:nvSpPr>
        <p:spPr/>
        <p:txBody>
          <a:bodyPr/>
          <a:lstStyle/>
          <a:p>
            <a:pPr algn="ctr"/>
            <a:r>
              <a:rPr lang="en-US" b="1" dirty="0">
                <a:solidFill>
                  <a:schemeClr val="accent2"/>
                </a:solidFill>
              </a:rPr>
              <a:t>Business Understanding</a:t>
            </a:r>
          </a:p>
        </p:txBody>
      </p:sp>
      <p:sp>
        <p:nvSpPr>
          <p:cNvPr id="3" name="Content Placeholder 2">
            <a:extLst>
              <a:ext uri="{FF2B5EF4-FFF2-40B4-BE49-F238E27FC236}">
                <a16:creationId xmlns:a16="http://schemas.microsoft.com/office/drawing/2014/main" xmlns="" id="{A3403485-8B08-4756-A9DE-11FF8F4F332E}"/>
              </a:ext>
            </a:extLst>
          </p:cNvPr>
          <p:cNvSpPr>
            <a:spLocks noGrp="1"/>
          </p:cNvSpPr>
          <p:nvPr>
            <p:ph idx="1"/>
          </p:nvPr>
        </p:nvSpPr>
        <p:spPr>
          <a:xfrm>
            <a:off x="631723" y="1324180"/>
            <a:ext cx="10515600" cy="4351338"/>
          </a:xfrm>
        </p:spPr>
        <p:txBody>
          <a:bodyPr>
            <a:noAutofit/>
          </a:bodyPr>
          <a:lstStyle/>
          <a:p>
            <a:pPr marL="0" indent="0">
              <a:buNone/>
            </a:pPr>
            <a:endParaRPr lang="en-GB" sz="2400" kern="150" dirty="0">
              <a:effectLst/>
              <a:latin typeface="Lato Extended"/>
              <a:ea typeface="Songti SC"/>
              <a:cs typeface="Arial Unicode MS"/>
            </a:endParaRPr>
          </a:p>
          <a:p>
            <a:pPr marL="0" indent="0">
              <a:buNone/>
            </a:pPr>
            <a:r>
              <a:rPr lang="en-GB" sz="2400" kern="150" dirty="0">
                <a:effectLst/>
                <a:latin typeface="Lato Extended"/>
                <a:ea typeface="Songti SC"/>
                <a:cs typeface="Arial Unicode MS"/>
              </a:rPr>
              <a:t>One of the long-lasting business issues in the world of pharmaceutical companies is the persistency of drugs which can significantly affect the outcome of medical treatments. One of the important factors that is related to persistency is the adherence of the patient to the prescribed regimens, meaning if the patient is committed to the prescribed regimens or not. There is a lot of information about Non-Tuberculous Mycobacterial (NTM) infections. In fact, related studies show that around 50%-60% of the patients with different illnesses in US miss doses, take the wrong doses, or drop off treatment in the first year. Additionally, the illness, either chronic or acute can be related to the adherence and persistency of drugs.</a:t>
            </a:r>
            <a:endParaRPr lang="en-GB" sz="2400" kern="150" dirty="0">
              <a:latin typeface="Lato Extended"/>
              <a:ea typeface="Songti SC"/>
              <a:cs typeface="Arial Unicode MS"/>
            </a:endParaRPr>
          </a:p>
        </p:txBody>
      </p:sp>
      <p:sp>
        <p:nvSpPr>
          <p:cNvPr id="4" name="Footer Placeholder 3">
            <a:extLst>
              <a:ext uri="{FF2B5EF4-FFF2-40B4-BE49-F238E27FC236}">
                <a16:creationId xmlns:a16="http://schemas.microsoft.com/office/drawing/2014/main" xmlns="" id="{4187D0FB-7698-4F44-96A5-1F7CB73304FC}"/>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3869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003E4-155D-436C-8EE6-CED2F0363E85}"/>
              </a:ext>
            </a:extLst>
          </p:cNvPr>
          <p:cNvSpPr>
            <a:spLocks noGrp="1"/>
          </p:cNvSpPr>
          <p:nvPr>
            <p:ph type="title"/>
          </p:nvPr>
        </p:nvSpPr>
        <p:spPr/>
        <p:txBody>
          <a:bodyPr/>
          <a:lstStyle/>
          <a:p>
            <a:pPr algn="ctr"/>
            <a:r>
              <a:rPr lang="en-US" b="1" dirty="0">
                <a:solidFill>
                  <a:schemeClr val="accent2"/>
                </a:solidFill>
              </a:rPr>
              <a:t>Project’s Steps</a:t>
            </a:r>
          </a:p>
        </p:txBody>
      </p:sp>
      <p:sp>
        <p:nvSpPr>
          <p:cNvPr id="3" name="Content Placeholder 2">
            <a:extLst>
              <a:ext uri="{FF2B5EF4-FFF2-40B4-BE49-F238E27FC236}">
                <a16:creationId xmlns:a16="http://schemas.microsoft.com/office/drawing/2014/main" xmlns="" id="{E4DA4C89-0B54-40F3-9139-97468C99DB09}"/>
              </a:ext>
            </a:extLst>
          </p:cNvPr>
          <p:cNvSpPr>
            <a:spLocks noGrp="1"/>
          </p:cNvSpPr>
          <p:nvPr>
            <p:ph idx="1"/>
          </p:nvPr>
        </p:nvSpPr>
        <p:spPr/>
        <p:txBody>
          <a:bodyPr>
            <a:normAutofit fontScale="77500" lnSpcReduction="2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Cleaning and Feature engineering</a:t>
            </a: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variable</a:t>
            </a:r>
          </a:p>
          <a:p>
            <a:pPr algn="l">
              <a:buFont typeface="Arial" panose="020B0604020202020204" pitchFamily="34" charset="0"/>
              <a:buChar char="•"/>
            </a:pPr>
            <a:r>
              <a:rPr lang="en-US" sz="2800" b="0" i="0" dirty="0">
                <a:solidFill>
                  <a:srgbClr val="2D3B45"/>
                </a:solidFill>
                <a:effectLst/>
                <a:latin typeface="Lato Extended"/>
              </a:rPr>
              <a:t>Report ROC-AUC as well</a:t>
            </a:r>
          </a:p>
          <a:p>
            <a:pPr algn="l">
              <a:buFont typeface="Arial" panose="020B0604020202020204" pitchFamily="34" charset="0"/>
              <a:buChar char="•"/>
            </a:pPr>
            <a:r>
              <a:rPr lang="en-US" sz="2800" b="0" i="0" dirty="0">
                <a:solidFill>
                  <a:srgbClr val="2D3B45"/>
                </a:solidFill>
                <a:effectLst/>
                <a:latin typeface="Lato Extended"/>
              </a:rPr>
              <a:t>Deploy the model</a:t>
            </a:r>
          </a:p>
          <a:p>
            <a:pPr algn="l">
              <a:buFont typeface="Arial" panose="020B0604020202020204" pitchFamily="34" charset="0"/>
              <a:buChar char="•"/>
            </a:pPr>
            <a:r>
              <a:rPr lang="en-US" sz="2800" b="0" i="0" dirty="0">
                <a:solidFill>
                  <a:srgbClr val="2D3B45"/>
                </a:solidFill>
                <a:effectLst/>
                <a:latin typeface="Lato Extended"/>
              </a:rPr>
              <a:t>Explain the challenges and model selection</a:t>
            </a:r>
            <a:endParaRPr lang="en-US" dirty="0"/>
          </a:p>
        </p:txBody>
      </p:sp>
      <p:sp>
        <p:nvSpPr>
          <p:cNvPr id="4" name="Footer Placeholder 3">
            <a:extLst>
              <a:ext uri="{FF2B5EF4-FFF2-40B4-BE49-F238E27FC236}">
                <a16:creationId xmlns:a16="http://schemas.microsoft.com/office/drawing/2014/main" xmlns="" id="{CFD004E2-A671-4647-8936-C11DE968B382}"/>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21405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418B3-6A5C-4E16-BECA-0BE95E5F26A0}"/>
              </a:ext>
            </a:extLst>
          </p:cNvPr>
          <p:cNvSpPr>
            <a:spLocks noGrp="1"/>
          </p:cNvSpPr>
          <p:nvPr>
            <p:ph type="title"/>
          </p:nvPr>
        </p:nvSpPr>
        <p:spPr/>
        <p:txBody>
          <a:bodyPr/>
          <a:lstStyle/>
          <a:p>
            <a:pPr algn="ctr"/>
            <a:r>
              <a:rPr lang="en-US" b="1" dirty="0">
                <a:solidFill>
                  <a:schemeClr val="accent2"/>
                </a:solidFill>
              </a:rPr>
              <a:t>Methodologies </a:t>
            </a:r>
          </a:p>
        </p:txBody>
      </p:sp>
      <p:sp>
        <p:nvSpPr>
          <p:cNvPr id="3" name="Content Placeholder 2">
            <a:extLst>
              <a:ext uri="{FF2B5EF4-FFF2-40B4-BE49-F238E27FC236}">
                <a16:creationId xmlns:a16="http://schemas.microsoft.com/office/drawing/2014/main" xmlns="" id="{565C75F2-B10A-4B02-A82C-2F126AD03707}"/>
              </a:ext>
            </a:extLst>
          </p:cNvPr>
          <p:cNvSpPr>
            <a:spLocks noGrp="1"/>
          </p:cNvSpPr>
          <p:nvPr>
            <p:ph idx="1"/>
          </p:nvPr>
        </p:nvSpPr>
        <p:spPr/>
        <p:txBody>
          <a:bodyPr/>
          <a:lstStyle/>
          <a:p>
            <a:pPr>
              <a:buFont typeface="Wingdings" panose="05000000000000000000" pitchFamily="2" charset="2"/>
              <a:buChar char="Ø"/>
            </a:pPr>
            <a:r>
              <a:rPr lang="en-US" sz="2000" dirty="0"/>
              <a:t>Data was taken from </a:t>
            </a:r>
            <a:r>
              <a:rPr lang="en-US" sz="2000" dirty="0" err="1"/>
              <a:t>github</a:t>
            </a:r>
            <a:r>
              <a:rPr lang="en-US" sz="2000" dirty="0"/>
              <a:t> and </a:t>
            </a:r>
            <a:r>
              <a:rPr lang="en-US" sz="2000" dirty="0" err="1"/>
              <a:t>analysed</a:t>
            </a:r>
            <a:endParaRPr lang="en-US" sz="2000" dirty="0"/>
          </a:p>
          <a:p>
            <a:pPr algn="l">
              <a:buFont typeface="Wingdings" panose="05000000000000000000" pitchFamily="2" charset="2"/>
              <a:buChar char="Ø"/>
            </a:pPr>
            <a:r>
              <a:rPr lang="en-US" sz="2000" dirty="0"/>
              <a:t> </a:t>
            </a:r>
            <a:r>
              <a:rPr lang="en-US" sz="2000" b="0" i="0" dirty="0">
                <a:solidFill>
                  <a:srgbClr val="2D3B45"/>
                </a:solidFill>
                <a:effectLst/>
                <a:latin typeface="Lato Extended"/>
              </a:rPr>
              <a:t>Problem understanding</a:t>
            </a:r>
          </a:p>
          <a:p>
            <a:pPr algn="l">
              <a:buFont typeface="Wingdings" panose="05000000000000000000" pitchFamily="2" charset="2"/>
              <a:buChar char="Ø"/>
            </a:pPr>
            <a:r>
              <a:rPr lang="en-US" sz="2000" b="0" i="0" dirty="0">
                <a:solidFill>
                  <a:srgbClr val="2D3B45"/>
                </a:solidFill>
                <a:effectLst/>
                <a:latin typeface="Lato Extended"/>
              </a:rPr>
              <a:t>Data Understanding</a:t>
            </a:r>
          </a:p>
          <a:p>
            <a:pPr algn="l">
              <a:buFont typeface="Wingdings" panose="05000000000000000000" pitchFamily="2" charset="2"/>
              <a:buChar char="Ø"/>
            </a:pPr>
            <a:r>
              <a:rPr lang="en-US" sz="2000" b="0" i="0" dirty="0">
                <a:solidFill>
                  <a:srgbClr val="2D3B45"/>
                </a:solidFill>
                <a:effectLst/>
                <a:latin typeface="Lato Extended"/>
              </a:rPr>
              <a:t>Data Cleaning and Feature engineering</a:t>
            </a:r>
          </a:p>
          <a:p>
            <a:pPr algn="l">
              <a:buFont typeface="Wingdings" panose="05000000000000000000" pitchFamily="2" charset="2"/>
              <a:buChar char="Ø"/>
            </a:pPr>
            <a:r>
              <a:rPr lang="en-US" sz="2000" b="0" i="0" dirty="0">
                <a:solidFill>
                  <a:srgbClr val="2D3B45"/>
                </a:solidFill>
                <a:effectLst/>
                <a:latin typeface="Lato Extended"/>
              </a:rPr>
              <a:t>Model Development</a:t>
            </a:r>
          </a:p>
          <a:p>
            <a:pPr algn="l">
              <a:buFont typeface="Wingdings" panose="05000000000000000000" pitchFamily="2" charset="2"/>
              <a:buChar char="Ø"/>
            </a:pPr>
            <a:r>
              <a:rPr lang="en-US" sz="2000" b="0" i="0" dirty="0">
                <a:solidFill>
                  <a:srgbClr val="2D3B45"/>
                </a:solidFill>
                <a:effectLst/>
                <a:latin typeface="Lato Extended"/>
              </a:rPr>
              <a:t>Model Selection</a:t>
            </a:r>
          </a:p>
          <a:p>
            <a:pPr algn="l">
              <a:buFont typeface="Wingdings" panose="05000000000000000000" pitchFamily="2" charset="2"/>
              <a:buChar char="Ø"/>
            </a:pPr>
            <a:r>
              <a:rPr lang="en-US" sz="2000" b="0" i="0" dirty="0">
                <a:solidFill>
                  <a:srgbClr val="2D3B45"/>
                </a:solidFill>
                <a:effectLst/>
                <a:latin typeface="Lato Extended"/>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a16="http://schemas.microsoft.com/office/drawing/2014/main" xmlns="" id="{A0D168D5-90ED-4CE7-B7F0-2E281987EF3A}"/>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31640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519CF-1754-487F-BFE7-29B64A64C05A}"/>
              </a:ext>
            </a:extLst>
          </p:cNvPr>
          <p:cNvSpPr>
            <a:spLocks noGrp="1"/>
          </p:cNvSpPr>
          <p:nvPr>
            <p:ph type="title"/>
          </p:nvPr>
        </p:nvSpPr>
        <p:spPr/>
        <p:txBody>
          <a:bodyPr/>
          <a:lstStyle/>
          <a:p>
            <a:pPr algn="ctr"/>
            <a:r>
              <a:rPr lang="en-US" b="1" dirty="0">
                <a:solidFill>
                  <a:schemeClr val="accent2"/>
                </a:solidFill>
              </a:rPr>
              <a:t>Data Intake Report</a:t>
            </a:r>
          </a:p>
        </p:txBody>
      </p:sp>
      <p:sp>
        <p:nvSpPr>
          <p:cNvPr id="3" name="Content Placeholder 2">
            <a:extLst>
              <a:ext uri="{FF2B5EF4-FFF2-40B4-BE49-F238E27FC236}">
                <a16:creationId xmlns:a16="http://schemas.microsoft.com/office/drawing/2014/main" xmlns="" id="{4CAFD1FB-A480-447E-81DA-5F9481793B9C}"/>
              </a:ext>
            </a:extLst>
          </p:cNvPr>
          <p:cNvSpPr>
            <a:spLocks noGrp="1"/>
          </p:cNvSpPr>
          <p:nvPr>
            <p:ph idx="1"/>
          </p:nvPr>
        </p:nvSpPr>
        <p:spPr/>
        <p:txBody>
          <a:bodyPr>
            <a:normAutofit/>
          </a:bodyPr>
          <a:lstStyle/>
          <a:p>
            <a:r>
              <a:rPr lang="en-US" dirty="0"/>
              <a:t>Name: Healthcare – Data Science Report date: 25th April 2021 </a:t>
            </a:r>
          </a:p>
          <a:p>
            <a:r>
              <a:rPr lang="en-US" dirty="0"/>
              <a:t>Data storage location: </a:t>
            </a:r>
            <a:r>
              <a:rPr lang="en-US" dirty="0">
                <a:hlinkClick r:id="rId2"/>
              </a:rPr>
              <a:t>https://github.com/Khanhbao8695/HealthCar_DS2021</a:t>
            </a:r>
            <a:endParaRPr lang="en-US" dirty="0"/>
          </a:p>
          <a:p>
            <a:r>
              <a:rPr lang="en-US" dirty="0"/>
              <a:t>Total number of files 1</a:t>
            </a:r>
          </a:p>
          <a:p>
            <a:r>
              <a:rPr lang="en-US" dirty="0"/>
              <a:t>Total number of features 26 </a:t>
            </a:r>
          </a:p>
          <a:p>
            <a:r>
              <a:rPr lang="en-US" dirty="0"/>
              <a:t>Base format of the file .xlsx </a:t>
            </a:r>
          </a:p>
          <a:p>
            <a:r>
              <a:rPr lang="en-US" dirty="0"/>
              <a:t>Size of the data 898 KB </a:t>
            </a:r>
          </a:p>
          <a:p>
            <a:pPr marL="0" indent="0">
              <a:buNone/>
            </a:pPr>
            <a:endParaRPr lang="en-US" dirty="0"/>
          </a:p>
        </p:txBody>
      </p:sp>
      <p:sp>
        <p:nvSpPr>
          <p:cNvPr id="4" name="Footer Placeholder 3">
            <a:extLst>
              <a:ext uri="{FF2B5EF4-FFF2-40B4-BE49-F238E27FC236}">
                <a16:creationId xmlns:a16="http://schemas.microsoft.com/office/drawing/2014/main" xmlns="" id="{A6456D8C-0687-4138-B76C-A96098304E44}"/>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Tree>
    <p:extLst>
      <p:ext uri="{BB962C8B-B14F-4D97-AF65-F5344CB8AC3E}">
        <p14:creationId xmlns:p14="http://schemas.microsoft.com/office/powerpoint/2010/main" val="4188164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1086</TotalTime>
  <Words>981</Words>
  <Application>Microsoft Office PowerPoint</Application>
  <PresentationFormat>Widescreen</PresentationFormat>
  <Paragraphs>155</Paragraphs>
  <Slides>21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 Unicode MS</vt:lpstr>
      <vt:lpstr>Arial</vt:lpstr>
      <vt:lpstr>Calibri</vt:lpstr>
      <vt:lpstr>Calibri (Body)</vt:lpstr>
      <vt:lpstr>Calibri Light</vt:lpstr>
      <vt:lpstr>Consolas</vt:lpstr>
      <vt:lpstr>Courier New</vt:lpstr>
      <vt:lpstr>FangSong</vt:lpstr>
      <vt:lpstr>Lato Extended</vt:lpstr>
      <vt:lpstr>Songti SC</vt:lpstr>
      <vt:lpstr>var(--jp-content-font-family)</vt:lpstr>
      <vt:lpstr>Wingdings</vt:lpstr>
      <vt:lpstr>Office Theme</vt:lpstr>
      <vt:lpstr>PowerPoint Presentation</vt:lpstr>
      <vt:lpstr>Team Members</vt:lpstr>
      <vt:lpstr>   Agenda</vt:lpstr>
      <vt:lpstr>Executive Summary</vt:lpstr>
      <vt:lpstr>Problem Description</vt:lpstr>
      <vt:lpstr>Business Understanding</vt:lpstr>
      <vt:lpstr>Project’s Steps</vt:lpstr>
      <vt:lpstr>Methodologies </vt:lpstr>
      <vt:lpstr>Data Intake Report</vt:lpstr>
      <vt:lpstr>Data Cleaning</vt:lpstr>
      <vt:lpstr>Analyzing dependency of variable (Before Transformation)</vt:lpstr>
      <vt:lpstr>Checking Outliers</vt:lpstr>
      <vt:lpstr>Data Transformation to resolve outliers </vt:lpstr>
      <vt:lpstr> LABEL Encoding for categorical variables </vt:lpstr>
      <vt:lpstr>EDA (1): Correlation after transformation</vt:lpstr>
      <vt:lpstr>EDA (2): Gender</vt:lpstr>
      <vt:lpstr>EDA (3): Age</vt:lpstr>
      <vt:lpstr>EDA (4): Number of Risks and Persistent with drugs</vt:lpstr>
      <vt:lpstr>EDA (5): Regions and Persistent with drugs</vt:lpstr>
      <vt:lpstr>Model Suggestion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Microsoft account</cp:lastModifiedBy>
  <cp:revision>231</cp:revision>
  <dcterms:created xsi:type="dcterms:W3CDTF">2021-02-21T18:57:37Z</dcterms:created>
  <dcterms:modified xsi:type="dcterms:W3CDTF">2022-05-16T18:19:28Z</dcterms:modified>
</cp:coreProperties>
</file>