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75D57D-A992-4D35-9D45-523C9D1EEEA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94312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D57D-A992-4D35-9D45-523C9D1EEEA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283719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D57D-A992-4D35-9D45-523C9D1EEEA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177715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5D57D-A992-4D35-9D45-523C9D1EEEA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413405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5D57D-A992-4D35-9D45-523C9D1EEEA3}"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153445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75D57D-A992-4D35-9D45-523C9D1EEEA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325718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75D57D-A992-4D35-9D45-523C9D1EEEA3}"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336033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75D57D-A992-4D35-9D45-523C9D1EEEA3}"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225712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5D57D-A992-4D35-9D45-523C9D1EEEA3}"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353764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5D57D-A992-4D35-9D45-523C9D1EEEA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160776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5D57D-A992-4D35-9D45-523C9D1EEEA3}"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EAFFE-3894-483D-86DF-37472C63BBE1}" type="slidenum">
              <a:rPr lang="en-US" smtClean="0"/>
              <a:t>‹#›</a:t>
            </a:fld>
            <a:endParaRPr lang="en-US"/>
          </a:p>
        </p:txBody>
      </p:sp>
    </p:spTree>
    <p:extLst>
      <p:ext uri="{BB962C8B-B14F-4D97-AF65-F5344CB8AC3E}">
        <p14:creationId xmlns:p14="http://schemas.microsoft.com/office/powerpoint/2010/main" val="74150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5D57D-A992-4D35-9D45-523C9D1EEEA3}" type="datetimeFigureOut">
              <a:rPr lang="en-US" smtClean="0"/>
              <a:t>3/12/2022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AFFE-3894-483D-86DF-37472C63BBE1}" type="slidenum">
              <a:rPr lang="en-US" smtClean="0"/>
              <a:t>‹#›</a:t>
            </a:fld>
            <a:endParaRPr lang="en-US"/>
          </a:p>
        </p:txBody>
      </p:sp>
    </p:spTree>
    <p:extLst>
      <p:ext uri="{BB962C8B-B14F-4D97-AF65-F5344CB8AC3E}">
        <p14:creationId xmlns:p14="http://schemas.microsoft.com/office/powerpoint/2010/main" val="234022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EDA Cab Investment</a:t>
            </a:r>
            <a:br>
              <a:rPr lang="en-US" dirty="0" smtClean="0"/>
            </a:br>
            <a:endParaRPr lang="en-US" dirty="0"/>
          </a:p>
        </p:txBody>
      </p:sp>
      <p:sp>
        <p:nvSpPr>
          <p:cNvPr id="3" name="Subtitle 2"/>
          <p:cNvSpPr>
            <a:spLocks noGrp="1"/>
          </p:cNvSpPr>
          <p:nvPr>
            <p:ph type="subTitle" idx="1"/>
          </p:nvPr>
        </p:nvSpPr>
        <p:spPr/>
        <p:txBody>
          <a:bodyPr>
            <a:normAutofit lnSpcReduction="10000"/>
          </a:bodyPr>
          <a:lstStyle/>
          <a:p>
            <a:r>
              <a:rPr lang="en-US" dirty="0" smtClean="0"/>
              <a:t>Zain </a:t>
            </a:r>
            <a:r>
              <a:rPr lang="en-US" dirty="0" err="1" smtClean="0"/>
              <a:t>Ul</a:t>
            </a:r>
            <a:r>
              <a:rPr lang="en-US" dirty="0" smtClean="0"/>
              <a:t> Haq</a:t>
            </a:r>
          </a:p>
          <a:p>
            <a:r>
              <a:rPr lang="en-US" dirty="0" smtClean="0"/>
              <a:t>Group </a:t>
            </a:r>
            <a:r>
              <a:rPr lang="en-US" dirty="0" smtClean="0"/>
              <a:t>ID:LIAUM07</a:t>
            </a:r>
            <a:endParaRPr lang="en-US" dirty="0" smtClean="0"/>
          </a:p>
          <a:p>
            <a:r>
              <a:rPr lang="en-US" dirty="0" smtClean="0"/>
              <a:t>Data Glacier Internship</a:t>
            </a:r>
            <a:br>
              <a:rPr lang="en-US" dirty="0" smtClean="0"/>
            </a:br>
            <a:endParaRPr lang="en-US" dirty="0" smtClean="0"/>
          </a:p>
        </p:txBody>
      </p:sp>
    </p:spTree>
    <p:extLst>
      <p:ext uri="{BB962C8B-B14F-4D97-AF65-F5344CB8AC3E}">
        <p14:creationId xmlns:p14="http://schemas.microsoft.com/office/powerpoint/2010/main" val="338080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a:t>
            </a:r>
            <a:endParaRPr lang="en-US" dirty="0"/>
          </a:p>
        </p:txBody>
      </p:sp>
      <p:sp>
        <p:nvSpPr>
          <p:cNvPr id="3" name="Content Placeholder 2"/>
          <p:cNvSpPr>
            <a:spLocks noGrp="1"/>
          </p:cNvSpPr>
          <p:nvPr>
            <p:ph idx="1"/>
          </p:nvPr>
        </p:nvSpPr>
        <p:spPr>
          <a:xfrm>
            <a:off x="838200" y="1499286"/>
            <a:ext cx="10515600" cy="4677677"/>
          </a:xfrm>
        </p:spPr>
        <p:txBody>
          <a:bodyPr>
            <a:normAutofit/>
          </a:bodyPr>
          <a:lstStyle/>
          <a:p>
            <a:r>
              <a:rPr lang="en-US" sz="1800" dirty="0"/>
              <a:t>The results show yellow Cab </a:t>
            </a:r>
            <a:r>
              <a:rPr lang="en-US" sz="1800" dirty="0" smtClean="0"/>
              <a:t>company </a:t>
            </a:r>
            <a:r>
              <a:rPr lang="en-US" sz="1800" dirty="0"/>
              <a:t>has the largest profit share</a:t>
            </a:r>
            <a:r>
              <a:rPr lang="en-US" sz="1800" dirty="0" smtClean="0"/>
              <a:t>.</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438" y="1919416"/>
            <a:ext cx="5180952" cy="4650259"/>
          </a:xfrm>
          <a:prstGeom prst="rect">
            <a:avLst/>
          </a:prstGeom>
        </p:spPr>
      </p:pic>
    </p:spTree>
    <p:extLst>
      <p:ext uri="{BB962C8B-B14F-4D97-AF65-F5344CB8AC3E}">
        <p14:creationId xmlns:p14="http://schemas.microsoft.com/office/powerpoint/2010/main" val="74421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lstStyle/>
          <a:p>
            <a:r>
              <a:rPr lang="en-US" dirty="0" smtClean="0"/>
              <a:t>Month Profit and Ride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304" y="1449860"/>
            <a:ext cx="5603788" cy="4628250"/>
          </a:xfrm>
        </p:spPr>
      </p:pic>
      <p:pic>
        <p:nvPicPr>
          <p:cNvPr id="5" name="Picture 4"/>
          <p:cNvPicPr>
            <a:picLocks noChangeAspect="1"/>
          </p:cNvPicPr>
          <p:nvPr/>
        </p:nvPicPr>
        <p:blipFill>
          <a:blip r:embed="rId3"/>
          <a:stretch>
            <a:fillRect/>
          </a:stretch>
        </p:blipFill>
        <p:spPr>
          <a:xfrm>
            <a:off x="6278959" y="1202896"/>
            <a:ext cx="5779509" cy="5114987"/>
          </a:xfrm>
          <a:prstGeom prst="rect">
            <a:avLst/>
          </a:prstGeom>
        </p:spPr>
      </p:pic>
    </p:spTree>
    <p:extLst>
      <p:ext uri="{BB962C8B-B14F-4D97-AF65-F5344CB8AC3E}">
        <p14:creationId xmlns:p14="http://schemas.microsoft.com/office/powerpoint/2010/main" val="369195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of Year and Month</a:t>
            </a:r>
            <a:endParaRPr lang="en-US" dirty="0"/>
          </a:p>
        </p:txBody>
      </p:sp>
      <p:sp>
        <p:nvSpPr>
          <p:cNvPr id="3" name="Content Placeholder 2"/>
          <p:cNvSpPr>
            <a:spLocks noGrp="1"/>
          </p:cNvSpPr>
          <p:nvPr>
            <p:ph idx="1"/>
          </p:nvPr>
        </p:nvSpPr>
        <p:spPr>
          <a:xfrm>
            <a:off x="838200" y="1383957"/>
            <a:ext cx="10515600" cy="4793006"/>
          </a:xfrm>
        </p:spPr>
        <p:txBody>
          <a:bodyPr>
            <a:normAutofit/>
          </a:bodyPr>
          <a:lstStyle/>
          <a:p>
            <a:r>
              <a:rPr lang="en-US" sz="1800" dirty="0"/>
              <a:t>Both Companies has highest profit at the last month of the year (December</a:t>
            </a:r>
            <a:r>
              <a:rPr lang="en-US" sz="1800" dirty="0" smtClean="0"/>
              <a:t>)</a:t>
            </a:r>
          </a:p>
          <a:p>
            <a:r>
              <a:rPr lang="en-US" sz="1800" dirty="0" smtClean="0"/>
              <a:t>Most of the users prefer in travelling with Yellow cab company</a:t>
            </a:r>
          </a:p>
          <a:p>
            <a:r>
              <a:rPr lang="en-US" sz="1800" dirty="0" smtClean="0"/>
              <a:t>Pink cab company has the lowest number of users in through out the year. While, Yellow cab company has more customers in every month of year and double in the number of customers as compared to Pink cab company.</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109" y="2800136"/>
            <a:ext cx="9507507" cy="3905463"/>
          </a:xfrm>
          <a:prstGeom prst="rect">
            <a:avLst/>
          </a:prstGeom>
        </p:spPr>
      </p:pic>
    </p:spTree>
    <p:extLst>
      <p:ext uri="{BB962C8B-B14F-4D97-AF65-F5344CB8AC3E}">
        <p14:creationId xmlns:p14="http://schemas.microsoft.com/office/powerpoint/2010/main" val="241033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in Year</a:t>
            </a:r>
            <a:endParaRPr lang="en-US" dirty="0"/>
          </a:p>
        </p:txBody>
      </p:sp>
      <p:sp>
        <p:nvSpPr>
          <p:cNvPr id="3" name="Content Placeholder 2"/>
          <p:cNvSpPr>
            <a:spLocks noGrp="1"/>
          </p:cNvSpPr>
          <p:nvPr>
            <p:ph idx="1"/>
          </p:nvPr>
        </p:nvSpPr>
        <p:spPr/>
        <p:txBody>
          <a:bodyPr>
            <a:normAutofit/>
          </a:bodyPr>
          <a:lstStyle/>
          <a:p>
            <a:r>
              <a:rPr lang="en-US" sz="1800" dirty="0" smtClean="0"/>
              <a:t>Yellow cab company accumulates the 89% of the profit while the Pink cab company only accumulate the 19% of the total profit and has also lowest number of users</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89" y="2436218"/>
            <a:ext cx="11403174" cy="4030484"/>
          </a:xfrm>
          <a:prstGeom prst="rect">
            <a:avLst/>
          </a:prstGeom>
        </p:spPr>
      </p:pic>
    </p:spTree>
    <p:extLst>
      <p:ext uri="{BB962C8B-B14F-4D97-AF65-F5344CB8AC3E}">
        <p14:creationId xmlns:p14="http://schemas.microsoft.com/office/powerpoint/2010/main" val="3548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in 10 Cities</a:t>
            </a:r>
            <a:endParaRPr lang="en-US" dirty="0"/>
          </a:p>
        </p:txBody>
      </p:sp>
      <p:sp>
        <p:nvSpPr>
          <p:cNvPr id="3" name="Content Placeholder 2"/>
          <p:cNvSpPr>
            <a:spLocks noGrp="1"/>
          </p:cNvSpPr>
          <p:nvPr>
            <p:ph idx="1"/>
          </p:nvPr>
        </p:nvSpPr>
        <p:spPr>
          <a:xfrm>
            <a:off x="838200" y="1309816"/>
            <a:ext cx="10515600" cy="4867147"/>
          </a:xfrm>
        </p:spPr>
        <p:txBody>
          <a:bodyPr>
            <a:normAutofit/>
          </a:bodyPr>
          <a:lstStyle/>
          <a:p>
            <a:r>
              <a:rPr lang="en-US" sz="1800" dirty="0" smtClean="0"/>
              <a:t>The graph shows that the 10 cities with users and NYC accumulates the highest number of users which NYC is profitable city in all over the US for cab companies  </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642" y="1946061"/>
            <a:ext cx="4951158" cy="4757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287" y="2320691"/>
            <a:ext cx="4850243" cy="4127157"/>
          </a:xfrm>
          <a:prstGeom prst="rect">
            <a:avLst/>
          </a:prstGeom>
        </p:spPr>
      </p:pic>
    </p:spTree>
    <p:extLst>
      <p:ext uri="{BB962C8B-B14F-4D97-AF65-F5344CB8AC3E}">
        <p14:creationId xmlns:p14="http://schemas.microsoft.com/office/powerpoint/2010/main" val="283899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of EDA</a:t>
            </a:r>
            <a:endParaRPr lang="en-US" dirty="0"/>
          </a:p>
        </p:txBody>
      </p:sp>
      <p:sp>
        <p:nvSpPr>
          <p:cNvPr id="3" name="Content Placeholder 2"/>
          <p:cNvSpPr>
            <a:spLocks noGrp="1"/>
          </p:cNvSpPr>
          <p:nvPr>
            <p:ph idx="1"/>
          </p:nvPr>
        </p:nvSpPr>
        <p:spPr/>
        <p:txBody>
          <a:bodyPr/>
          <a:lstStyle/>
          <a:p>
            <a:r>
              <a:rPr lang="en-US" sz="1800" dirty="0" smtClean="0"/>
              <a:t>Yellow Cab company is the most popular in the users.</a:t>
            </a:r>
          </a:p>
          <a:p>
            <a:r>
              <a:rPr lang="en-US" sz="1800" dirty="0" smtClean="0"/>
              <a:t>Yellow cab company aggregates of 89% of profit per year as compared to nearly 12% of profit by Pink cab company</a:t>
            </a:r>
          </a:p>
          <a:p>
            <a:r>
              <a:rPr lang="en-US" sz="1800" dirty="0" smtClean="0"/>
              <a:t>New York is the most preferable city of Cab users.</a:t>
            </a:r>
          </a:p>
          <a:p>
            <a:r>
              <a:rPr lang="en-US" sz="1800" dirty="0" smtClean="0"/>
              <a:t>According to EDA, the Yellow cab company is most preferable option for investment.</a:t>
            </a:r>
          </a:p>
          <a:p>
            <a:pPr marL="0" indent="0">
              <a:buNone/>
            </a:pPr>
            <a:endParaRPr lang="en-US" sz="1800" dirty="0" smtClean="0"/>
          </a:p>
          <a:p>
            <a:endParaRPr lang="en-US" dirty="0"/>
          </a:p>
        </p:txBody>
      </p:sp>
    </p:spTree>
    <p:extLst>
      <p:ext uri="{BB962C8B-B14F-4D97-AF65-F5344CB8AC3E}">
        <p14:creationId xmlns:p14="http://schemas.microsoft.com/office/powerpoint/2010/main" val="257764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p:txBody>
          <a:bodyPr/>
          <a:lstStyle/>
          <a:p>
            <a:r>
              <a:rPr lang="en-US" sz="1800" dirty="0" smtClean="0"/>
              <a:t>XYZ is a private equity firm in US. Due to remarkable growth in the Cab Industry in last few years and multiple key players in the market, it is planning for an investment in Cab industry. </a:t>
            </a:r>
          </a:p>
          <a:p>
            <a:pPr marL="0" indent="0">
              <a:buNone/>
            </a:pPr>
            <a:endParaRPr lang="en-US" sz="1800" dirty="0" smtClean="0"/>
          </a:p>
          <a:p>
            <a:r>
              <a:rPr lang="en-US" sz="1800" dirty="0" smtClean="0"/>
              <a:t>Objective: Provide actionable insights to help XYZ firm in identifying the right company for making investment</a:t>
            </a:r>
            <a:r>
              <a:rPr lang="en-US" dirty="0" smtClean="0"/>
              <a:t>.</a:t>
            </a:r>
          </a:p>
          <a:p>
            <a:pPr marL="0" indent="0">
              <a:buNone/>
            </a:pPr>
            <a:r>
              <a:rPr lang="en-US" sz="1800" dirty="0" smtClean="0"/>
              <a:t>The analysis will provide the information about the following:</a:t>
            </a:r>
          </a:p>
          <a:p>
            <a:r>
              <a:rPr lang="en-US" sz="1800" dirty="0" smtClean="0"/>
              <a:t>Data Understanding</a:t>
            </a:r>
          </a:p>
          <a:p>
            <a:r>
              <a:rPr lang="en-US" sz="1800" dirty="0" smtClean="0"/>
              <a:t>Forecasting Profit and number of users per each cab</a:t>
            </a:r>
          </a:p>
          <a:p>
            <a:r>
              <a:rPr lang="en-US" sz="1800" dirty="0" smtClean="0"/>
              <a:t>Analysis for the most profitable company </a:t>
            </a:r>
          </a:p>
          <a:p>
            <a:r>
              <a:rPr lang="en-US" sz="1800" dirty="0" smtClean="0"/>
              <a:t>Recommendation for Investment</a:t>
            </a:r>
          </a:p>
          <a:p>
            <a:endParaRPr lang="en-US" dirty="0" smtClean="0"/>
          </a:p>
          <a:p>
            <a:endParaRPr lang="en-US" dirty="0"/>
          </a:p>
        </p:txBody>
      </p:sp>
    </p:spTree>
    <p:extLst>
      <p:ext uri="{BB962C8B-B14F-4D97-AF65-F5344CB8AC3E}">
        <p14:creationId xmlns:p14="http://schemas.microsoft.com/office/powerpoint/2010/main" val="82728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Data Exploratory Analysis</a:t>
            </a:r>
            <a:br>
              <a:rPr lang="en-US" dirty="0" smtClean="0"/>
            </a:br>
            <a:r>
              <a:rPr lang="en-US" dirty="0"/>
              <a:t/>
            </a:r>
            <a:br>
              <a:rPr lang="en-US" dirty="0"/>
            </a:br>
            <a:endParaRPr lang="en-US" dirty="0"/>
          </a:p>
        </p:txBody>
      </p:sp>
      <p:sp>
        <p:nvSpPr>
          <p:cNvPr id="4" name="AutoShape 2" descr="data:image/png;base64,iVBORw0KGgoAAAANSUhEUgAAA8oAAANsCAYAAACDKlHHAAAAOXRFWHRTb2Z0d2FyZQBNYXRwbG90bGliIHZlcnNpb24zLjMuNCwgaHR0cHM6Ly9tYXRwbG90bGliLm9yZy8QVMy6AAAACXBIWXMAAAsTAAALEwEAmpwYAACaD0lEQVR4nOzdeZiXVf3/8edbxyUExQ1FRx0VEBiWESjELUlxKZdQFEdy37L8mrh/U7/xKw333SxLA8kAd0gNxYVccollRCARlUlAElFRkGQ9vz8+N9PNMMCAwLA8H9c1l5/7bPc5Y3X1mnPu+xMpJSRJkiRJUsFGdT0BSZIkSZLWJgZlSZIkSZJyDMqSJEmSJOUYlCVJkiRJyjEoS5IkSZKUY1CWJEmSJCnHoCxJklapiPhtRFy9msbuERHPLqP+gIgYvzruLUnacITfoyxJ0vonIhLQNKX0Xq6sF9AkpfSjOptYLUTEYcCVwN7A18A44OaU0uAa2i6xTkmSvil3lCVJ0kqLiKJVPF434GHgAaAY2AH4P+CoVXkfSZKWxaAsSdIGKCK2i4gnI2JGRHwWES9HxEZZ3U4R8WhEfBIREyPigly/XhHxSET8KSK+BE6rYew+EXFN9vmgiJgcERdHxLSImBoRpy9lTgHcAvwqpfSHlNIXKaWFKaW/pZTOztqcFhGvZJ9fyrq+FRGzIqL7ovvlxlzWWr4TEcMj4suI+DgibvmGv1ZJ0nrCoCxJ0obpYmAysD2FXdufAykLy38B3gJ2Bg4GLsyOQy9yDPAI0BB4sBb32hHYKhvvTODuiNi6hnZ7AbtkYy9XSunA7GPblFL9lNLAfH0t1nI7cHtKaUtgT+ChXN/REXFSbeYhSVr/GJQlSdowzQMaA7ullOallF5OhReXfBvYPqX0y5TS3JTSB8DvgRNzfV9LKT2R7fb+p5b3+mV2n6eBWRRCcXXbZv+cutKrWtzy1jIPaBIR26WUZqWUXl/UMaXUJqX051U0D0nSOsagLEnS+mkBsEm1sk0ohEOAG4H3gGcj4oOIuCIr3w3YKTuSPSMiZlDYbd4hN86kFZzLpyml+bnr2UD9mtpl/2y8guMvzfLWcibQDHgnIv4REUeuovtKktZxq/QFHJIkaa3xIVAC/DNXtjvwLkBKaSaF49cXR0Qp8GJE/INCCJ6YUmq6jLFX11dmjM/ufxxw0yoYb5lrSSlNAMqzI9rHAo9ExLYppa9Wwb0lSeswd5QlSVo/DQSuiojiiNgoIg6h8OboRwAi4siIaJK9QOtLCjvQC4A3gS8j4vKI+FZEbBwRrSLi26t7wtnR74uAqyPi9IjYMpv7/hFx71K6fQzssZS6Za4lIn4UEdunlBYCM7I+C1bhkiRJ6yiDsiRJ66dfAn8HXgE+B24AeqSUxmT1TYHnKDwv/Brwm5TSsJTSAgqBugyYCEwH/kDhZVyrXUrpEaA7cAbwEYUgfA0waCldegF9s6PVJ1Qba3lrORwYGxGzKLzY68SU0tcAETE2InqsupVJktYlUfjjrSRJkiRJAneUJUmSJElajEFZkiRJkqQcg7IkSZIkSTkGZUmSJEmScvwe5Q3Udtttl0pKSup6GpIkSZJUJ0aMGDE9pbR9TXUG5Q1USUkJw4cPr+tpSJIkSVKdiIh/La3Oo9eSJEmSJOUYlCVJkiRJyvHo9QZq/ief8ck9f6rraUiSJElaT21/3o/qegorzR1lSZIkSZJyDMqSJEmSJOUYlCVJkiRJyjEoS5IkSZKUY1CWJEmSJCnHoCxJkiRJUo5BWZIkSZKkHIOyJEmSJEk5BmVJkiRJknIMypIkSZKk1eLrr7/mO9/5Dm3btqW0tJRf/OIXAHz22Wd06dKFpk2b0qVLFz7//HMAhg4dSvv27WndujXt27fnhRdeqBrryiuvZJdddqF+/fo13uuRRx4hIhg+fHhV2eWXX06rVq1o1aoVAwcOrPW8DcqSJEmSpNVis80244UXXuCtt96ioqKCIUOG8Prrr3Pddddx8MEHM2HCBA4++GCuu+46ALbbbjv+8pe/8Pbbb9O3b19OPvnkqrGOOuoo3nzzzRrvM3PmTO644w46duxYVfbUU08xcuRIKioqeOONN7jxxhv58ssvazVvg7IkSZIkabWIiKod4Hnz5jFv3jwigkGDBnHqqacCcOqpp/LEE08AsPfee7PTTjsBUFpaytdff82cOXMA2GeffWjcuHGN97n66qu57LLL2HzzzavKxo0bx3e/+12KiorYYostaNu2LUOGDKnVvA3KkiRJkqTVZsGCBZSVldGoUSO6dOlCx44d+fjjj6tCb+PGjZk2bdoS/R599FH23ntvNttss2WOP2rUKCZNmsSRRx65WHnbtm3561//yuzZs5k+fTovvvgikyZNqtWc15ugHBEpIm7OXV8SEb2yz70iYkpEVOR+GkbEqIgoy9oURcRXEfGj3BgjIqJd7rpRREyMiB1zZb+JiCsiYtOIuC0i3o+ICRExKCKKc+0WZPcdExF/iYiGWXlJRIzJtTs7IkZGxNbV1tcrImZHRKNc2awoeCUijsiVnxARtftTiSRJkiStRhtvvDEVFRVMnjyZN998kzFjxiy3z9ixY7n88sv53e9+t8x2CxcupGfPntx8881L1B166KF8//vfZ99996W8vJxOnTpRVFRUqzmvN0EZmAMcGxHbLaX+1pRSWe5nBvB3YN+svi0wftF1RGwB7AG8tWiAlNI04HrgpqxNO2B/4Gbg10ADoFlKqSnwBPBYRETW/T/ZfVsBnwE/rT7BiDgZ+B/g0JTS5zWsYTpwcb4gpZSAHwO3RMTm2byvrWl8SZIkSaorDRs25KCDDmLIkCHssMMOTJ06FYCpU6fSqFHVfiCTJ0+ma9euPPDAA+y5557LHHPmzJmMGTOGgw46iJKSEl5//XWOPvroqhd6XXnllVRUVDB06FBSSjRt2rRWc12fgvJ84F6g5wr0eZX/BuV9gd8CZdn1d4CRKaUF1frcC+wZEZ2Bu4DzgU2A04Gei9qnlP5IIbx/r4b7vgbsnC+IiBOAKyiE5OlLme/9QPeI2CZfmFIaA/wFuBz4BfBASun9pS9bkiRJkla/Tz75hBkzZgDwn//8h+eee47mzZtz9NFH07dvXwD69u3LMcccA8CMGTP4wQ9+QO/evdlvv/2WO/5WW23F9OnTqayspLKykn322YfBgwfToUMHFixYwKeffgrA6NGjGT16NIceemit5r0+BWWAu4EeEbFVDXU9c8euX8zK8jvK+wIvAXMiokF2/Wr1QVJKC4HzgEeBd1NKLwFNgA9TStVfoTYcKM0XRMTGwMHA4FzxbhRC96EppX8vY32zKITln9VQ9/+Ak4AjgBtq6hwR50TE8IgY/ums2r3tTZIkSZJW1tSpU+ncuTNt2rTh29/+Nl26dOHII4/kiiuuYOjQoTRt2pShQ4dyxRVXAHDXXXfx3nvv8atf/YqysjLKysqqnl++7LLLKC4uZvbs2RQXF9OrV69l3nvevHkccMABtGzZknPOOYc//elPtT56HYWTu+u+iJiVUqofEb8E5gH/AeqnlHplzyrPSindVEO/yUAH4K9AOwpHq5+lsDN9Z0qpxmd9I+Il4JKU0psR0Rb4Y0qpXbU2twHvp5TujIgFwNtACTCCQiheEBElwAsUjmM/mFK6dSn360UhKP8BqADaAB+llOrn2vwyW2eNQTmvbLc90tArfrm8ZpIkSZK0UrY/70fLb1SHImJESqlDTXXr244ywG3AmcAWtWz/GtANmJo97/s6sB+Fo9evL6PfwuwH4D1gt2wnOq8dMC77/J+UUhmF3eNNWfwZ4tkUdoJ/HBE9ljXZ7NnqPwM/Wc6cJEmSJEkrYb0Lyimlz4CHKITl2niVwu7xa9n1a8ApwL+zUFqbe34F9KXwQq2NASLiFKAehd3ifNsvgAuASyJik1z5J8DhwK8j4rDl3PIW4FygducGJEmSJEm1tt4F5czNQPW3X+efUa7IjjxDISjvQRaUU0pTgY0pPL+8Iv4X+Bp4NyImAMcDXVMNZ9tTSqMovE37xGrlE4GjgfsjouPSbpS97OtxYNlfKCZJkiRJWmHrzTPKWjE+oyxJkiRpdfIZZUmSJEmS1hMGZUmSJEmScgzKkiRJkiTlGJQlSZIkScoxKEuSJEmSlGNQliRJkiQpx6AsSZIkSVKOQVmSJEmSpByDsiRJkiRJOQZlSZIkSZJyiup6AqobRdtvw/bn/aiupyFJkiRJax13lCVJkiRJyjEoS5IkSZKUY1CWJEmSJCnHoCxJkiRJUo5BWZIkSZKkHIOyJEmSJEk5BmVJkiRJknL8HuUN1LxPpvLve66p62lIkiSttB3Pu6qupyBpPeWOsiRJkiRJOQZlSZIkSZJyDMqSJEmSJOUYlCVJkiRJyjEoS5IkSZKUY1CWJEmSJCnHoCxJkiRJUo5BWZIkSZKkHIOyJEmS1lmTJk2ic+fOtGjRgtLSUm6//XYAHn74YUpLS9loo40YPnx4Vfs333yTsrIyysrKaNu2LY8//nhV3dy5cznnnHNo1qwZzZs359FHHwVgzpw5dO/enSZNmtCxY0cqKyur+lx++eW0atWKVq1aMXDgwDWzaEmrXVFdT0CSJElaWUVFRdx88820a9eOmTNn0r59e7p06UKrVq147LHHOPfccxdr36pVK4YPH05RURFTp06lbdu2HHXUURQVFXHttdfSqFEj3n33XRYuXMhnn30GwH333cfWW2/Ne++9x4ABA7j88ssZOHAgTz31FCNHjqSiooI5c+bw3e9+lyOOOIItt9yyLn4VklYhd5QlSZK0zmrcuDHt2rUDoEGDBrRo0YIpU6bQokUL9tprryXa16tXj6Kiwl7R119/TURU1d1///387//+LwAbbbQR2223HQCDBg3i1FNPBaBbt248//zzpJQYN24c3/3udykqKmKLLbagbdu2DBkyZLWuV9KaYVCWJEnSeqGyspJRo0bRsWPHZbZ74403KC0tpXXr1vz2t7+lqKiIGTNmAHD11VfTrl07jj/+eD7++GMApkyZwi677AIUdrC32morPv30U9q2bctf//pXZs+ezfTp03nxxReZNGnSal2jpDVjtQXliLgyIsZGxOiIqIiIjrm6ooiYHhG9q/UZFhHDc9cdImJYDWOXRMR/snEX/WwaEadFxCfZ9TsR0bNav70jIkXEYdXKU0TcnLu+JCJ65a5PiYgx2XrGRcQlWXmfiOiWfT4yIkZFxFtZm3Nr0T8i4qqImBAR70bEixFRupTf5yYRcV3WdkxEvBkRRyxvbZIkSRuCWbNmcdxxx3Hbbbct9+hzx44dGTt2LP/4xz/o3bs3X3/9NfPnz2fy5Mnst99+jBw5kk6dOnHJJZcAkFJaYoyI4NBDD+X73/8+++67L+Xl5XTq1Klqt1rSum21BOWI6AQcCbRLKbUBDgHyf147FBgPnBD58y4FjfIBcBneTymV5X7mZuUDU0plwH7AlRGxS65POfBK9s+8OcCxEbFdDWs5ArgQODSlVAq0A76o1mYT4F7gqJRSW2BvYFgt+v8U2Bdom1JqBvQGBkfE5jWs91dAY6BVSqkVcBTQoBZrkyRJWq/NmzeP4447jh49enDsscfWul+LFi3YYostGDNmDNtuuy316tWja9euABx//PGMHDkSgOLi4qqd4vnz5/PFF1+wzTbbAHDllVdSUVHB0KFDSSnRtGnTVbw6SXVhde0oNwamp5TmAKSUpqeUPsrVlwO3Ax8C+1TreyNw1TedQErpU+C9bC5kgbwbcBpwaLUwOp9C0O3Jkv4XuGTR/FNKX6eUfl+tTQMKL0b7NGszJ6U0vhb9Lwf+J6U0O6t7Fvg70CM/eETUA87O2i76nX6cUnqoFmuTJElab6WUOPPMM2nRogUXXXTRcttPnDiR+fPnA/Cvf/2L8ePHU1JSQkRw1FFHMWzYMACef/55WrZsCcDRRx9N3759AXjkkUf43ve+R0SwYMECPv30UwBGjx7N6NGjOfTQQ1fDKiWtaavrbMizwP9FxLvAcxR2ef8GEBHfAg4GzgUaUgjNr+X6vgZ0jYjOwMxl3GPPiKjIPr+aUvppvjIidgU2B0ZnRfsBE1NK72fHub8PPJbrcjcwOiJuqHafVsCIZS02pfRZRAwG/hURzwNPAv1TSguX1j8itgS2SCm9X61qOFD9+HUT4MOU0pdLmcLy1iZJkrReevXVV+nXrx+tW7emrKwMgF//+tfMmTOH//mf/+GTTz7hBz/4AWVlZTzzzDO88sorXHfddWyyySZstNFG/OY3v6l6adf111/PySefzIUXXsj222/PH//4RwDOPPNMTj75ZJo0acI222zDgAEDgMJO9gEHHADAlltuyZ/+9CePXkvridXy3+SU0qyIaA8cAHQGBkbEFSmlPhSOZL+YUpodEY8CV0dEz5TSgtwQ11DYVb58Gbd5PztiXV33LGTvBZydUvo6Ky8HBmSfBwAnkwuTKaUvI+IB4ALgPyu2YkgpnRURrSkcM78E6EJhh3dFBbDkgzDLtsy1VQ0ccQ5wDsDO22y1ElOTJElau+y///41PkMMVB2jzjv55JM5+eSTa2y/22678dJLLy1Rvvnmm/Pwww/XWD5u3LgVnLGkdcFqe5lXSmlBSmlYSukXwPnAcVlVOXBIRFRS2GndlkKYzvd9gcJucPVj2bUxMHsW+ADg5ojYMSI2zu7/f9l97wSOiIgG1freBpwJbJErGwu0r82NU0pvp5RupRCSF623xv7Z7vBXEbFHtap2QPX/xX0P2LWG+bICayOldG9KqUNKqcO29beoXi1JkiRJYvW9zGuviMi/yaCMwrHkLYH9gV1TSiUppRIKL7Sq6QVU1wKXrewcUkqvAf2An1HY5X0rpbRLdt/dgEeBH1br8xnwEIWwvEhv4IaI2DFb22YRcUG+X0TUj4iDckVlwL9q0f9G4I7sODoRcQiF38+fq81rNnBf1nbTrG3jiPhRbdcmSZIkSaqd1fUQRX3gzohoSOFFWe9ROPJ7LPDCohdSZQZRCJKb5QdIKT0dEZ98w3lcD4wEmgGPV6t7FDiPQpjOu5nCDnh+HjsAz2UvzUrA/dX6BHBZRPyOwrHtr8iOXS+n/53A1sDbEbEA+DdwTEqppqPfV1E4kj4uIr7O7vF/FP7IUNu1SZIkSZKWI5b2TIfWb2132zk9c8V5dT0NSZKklbbjed/4i1IkbcAiYkRKqUNNdavtGWVJkiRJktZFBmVJkiRJknIMypIkSZIk5RiUJUmSJEnKMShLkiRJkpRjUJYkSZIkKcegLEmSJElSjkFZkiRJkqQcg7IkSZIkSTkGZUmSJEmScgzKkiRJkiTlFNX1BFQ3Ntm+MTued1VdT0OSJEmS1jruKEuSJEmSlGNQliRJkiQpx6AsSZIkSVKOQVmSJEmSpByDsiRJkiRJOQZlSZIkSZJyDMqSJEmSJOX4PcobqK+nvcc7dx9T19OQJGmlNP/poLqegiRpPeaOsiRJkiRJOQZlSZIkSZJyDMqSJEmSJOUYlCVJkiRJyjEoS5IkSZKUY1CWJEmSJCnHoCxJkiRJUo5BWZIkSZKkHIOyJElaJ51xxhk0atSIVq1aLVZ+5513stdee1FaWspll122WN2HH35I/fr1uemmm5YY7+ijj15irIceeoiWLVtSWlrKSSedVFV+2WWXUVpaSosWLbjgggtIKa3ClUmS6lpRXU9AkiRpZZx22mmcf/75nHLKKVVlL774IoMGDWL06NFsttlmTJs2bbE+PXv25IgjjlhirMcee4z69esvVjZhwgR69+7Nq6++ytZbb1011t///ndeffVVRo8eDcD+++/P3/72Nw466KBVvEJJUl1xR1mSJK2TDjzwQLbZZpvFyu655x6uuOIKNttsMwAaNWpUVffEE0+wxx57UFpaulifWbNmccstt3DVVVctVv773/+en/70p2y99daLjRURfP3118ydO5c5c+Ywb948dthhh1W+PklS3TEoS5Kk9ca7777Lyy+/TMeOHfnud7/LP/7xDwC++uorrr/+en7xi18s0efqq6/m4osvpl69ekuM9e6777Lffvuxzz77MGTIEAA6depE586dady4MY0bN+awww6jRYsWq39xkqQ1ZoMNyhGxY0QMiIj3I2JcRDwdEc0ioiQixlRr2ysiLsk+94mIbtnnTSLiuoiYEBFjIuLNiDgi12/viEgRcVi18ZpGxJPZvUdExIsRcWCu/ocRMToi3omItyPih0tZQ43zkiRpQzV//nw+//xzXn/9dW688UZOOOEEUkr84he/oGfPnkscr66oqOC9996ja9euNY41YcIEhg0bRv/+/TnrrLOYMWMG7733Hv/85z+ZPHkyU6ZM4YUXXuCll15aU0uUJK0BG+QzyhERwONA35TSiVlZGbADMGkFhvoV0BholVKaExE7AN/N1ZcDr2T/fCa7z+bAU8AlKaXBWVkroAPwUkS0BW4CuqSUJkbE7sDQiPggpTR6ZdcsSdKGoLi4mGOPPZaI4Dvf+Q4bbbQR06dP54033uCRRx7hsssuY8aMGWy00UZsvvnmbLzxxowYMYKSkhLmz5/PtGnTOOiggxg2bBjFxcXss88+bLLJJuy+++7stddeVcF5n332qQrdRxxxBK+//joHHnjgcmYnSVpXbKg7yp2BeSml3y4qSClVpJReru0AEVEPOBv4n5TSnGyMj1NKD2X1AXQDTgMOzQIyQA/gtUUhOes3JqXUJ7u8BPh1SmliVjcR6A1cujILlSRpQ/LDH/6QF154ASgcnZ47dy7bbbcdL7/8MpWVlVRWVnLhhRfy85//nPPPP5/zzjuPjz76iMrKSl555RWaNWvGsGHDqsZ68cUXAZg+fTrvvvsue+yxB7vuuit/+9vfmD9/PvPmzeNvf/ubR68laT2zoQblVsCIZdTvGREVi36AH9fQpgnwYUrpy6WMsR8wMaX0PjAM+H5WXgqMXMa9S2uY2/Cs/BuJiHMiYnhEDP981txvOpwkSXWqvLycTp06MX78eIqLi7nvvvs444wz+OCDD2jVqhUnnngiffv2pfC36xV32GGHse2229KyZUs6d+7MjTfeyLbbbku3bt3Yc889ad26NW3btqVt27YcddRRq3h1kqS6tEEeva6F91NKZYsuIqLXSoxRDgzIPg8ATgYeq94oIh4HmgLvppSOBQKo/mWMNZWtsJTSvcC9AK12begXPkqS1mn9+/evsfxPf/rTMvv16tWrxvKSkhLGjPnva0oigltuuYVbbrllsXYbb7wxv/vd71ZsspKkdcqGuqM8Fmj/Dcd4D9g1IhpUr4iIjYHjgP+LiErgTuCIrO1YoN2itimlrhSOZy/6fouxFJ5XzmsHjPuG85UkSZIk1cKGGpRfADaLiLMXFUTEtyPiu8vos5iU0mzgPuCOiNg0G6NxRPwIOAR4K6W0S0qpJKW0G/Ao8EPgz8B+EXF0brj891HcBPxvRJRkY5YAPwduXuFVSpIkSZJW2AYZlFNKCegKdMm+omks0Av4aAWHugr4BBiXfaXUE9l1OYW3auc9CpyUUvoPcCTw44j4ICJey8a5JptbBXA58JeIeAf4C3BZVr48v4uIydnPayu4FkmSJEkSEIXMqA1Nq10bpkcur/UGuiRJa5XmPx1U11OQJK3jImJESqn6Y6/ABrqjLEmSJEnS0hiUJUmSJEnKMShLkiRJkpRjUJYkSZIkKcegLEmSJElSjkFZkiRJkqQcg7IkSZIkSTkGZUmSJEmScgzKkiRJkiTlGJQlSZIkScoxKEuSJEmSlFNU1xNQ3di8UROa/3RQXU9DkiRJktY67ihLkiRJkpRjUJYkSZIkKcegLEmSJElSjkFZkiRJkqQcg7IkSZIkSTkGZUmSJEmScgzKkiRJkiTl+D3KG6iZ0ycw7Pc/qOtpSJJWs4POfqqupyBJ0jrHHWVJkiRJknIMypIkSZIk5RiUJUmSJEnKMShLkiRJkpRjUJYkSZIkKcegLEmSJElSjkFZkiRJkqQcg7IkSZIkSTkGZUmSNgBnnHEGjRo1olWrVkvU3XTTTUQE06dPX6z8ww8/pH79+tx0001VZVdeeSW77LIL9evXX6ztb3/7W1q3bk1ZWRn7778/48aNA6CiooJOnTpRWlpKmzZtGDhw4GpYnSRJq5ZBWZKkDcBpp53GkCFDliifNGkSQ4cOZdddd12irmfPnhxxxBGLlR111FG8+eabS7Q96aSTePvtt6moqOCyyy7joosuAqBevXo88MADjB07liFDhnDhhRcyY8aMVbMoSZJWE4OyJEkbgAMPPJBtttlmifKePXtyww03EBGLlT/xxBPssccelJaWLla+zz770Lhx4yXG2XLLLas+f/XVV1XjNWvWjKZNmwKw00470ahRIz755JNvvB5JklanorqegCRJqhuDBw9m5513pm3btouVf/XVV1x//fUMHTp0sWPXy3P33Xdzyy23MHfuXF544YUl6t98803mzp3Lnnvu+Y3nLknS6rRW7ShHxKwayraKiAci4v3s54GI2Cqr2ygi7oiIMRHxdkT8IyJ2X8rY20fEvIg4t1p5ZUQ8mrvuFhF9cteHR8SbEfFORFRExMCI2DWr6xMRE7Pyioj4e1Z+WkTcVcMcKrN5Lmp/R1a+T0S8kZX9MyJ6LWUN34mIlyJifDafP0REvVz9oIh4bVm/Y0mSAGbPns21117LL3/5yyXqfvGLX9CzZ88lnkNenp/+9Ke8//77XH/99VxzzTWL1U2dOpWTTz6ZP/7xj2y00Vr1fz8kSVrCurCjfB8wJqV0CkBE/D/gD8DxQHdgJ6BNSmlhRBQDXy1lnOOB14Fy4HfV6jpERGlKaWy+MCJaAXcCR6eU/pmVHQ2UAB9mzS5NKT2yAuvpnFKaXq2sL3BCSumtiNgY2Kt6p4jYAXgYODGl9FoUzrQdBzQAZkdEQ6AdMCsidk8pTVyBOUmSNjDvv/8+EydOrNpNnjx5Mu3atePNN9/kjTfe4JFHHuGyyy5jxowZbLTRRmy++eacf/75tRr7xBNP5Lzzzqu6/vLLL/nBD37ANddcwz777LNa1iNJ0qq0VgfliGgCtKcQiBf5JfBeROwJNAamppQWAqSUJi9juHLgYuDPEbFzSmlKru4m4OdAj2p9Lgd+vSgkZ/cYvLLrWYZGwNRs/AXAuBra/BTom1J6LWuXgHxAPw74C/AxcCLQezXMU5K0nmjdujXTpk2rui4pKWH48OFst912vPzyy1XlvXr1on79+ssNyRMmTKh6Fvmpp56q+jx37ly6du3KKaecwvHHH78aViJJ0qq3tp99aglUZOERqAqSFUAp8BBwVHZk+eaI2LumQSJiF2DHlNKbWZ/u1Zo8BLTLgnleKTByOXO8MXeU+sFarOnFXPueWdmtwPiIeDwizo2IzWvo1woYsYxxy4H+2U95TQ0i4pyIGB4Rw7+YObcWU5UkrS/Ky8vp1KkT48ePp7i4mPvuu2+lxrnssssoLi5m9uzZFBcX06tXLwDuuusuSktLKSsr45ZbbqFv374APPTQQ7z00kv06dOHsrIyysrKqKioWEWrkiRp9YjCxuTaISJmpZTq566PAU5NKR1brd0TwH0ppb9ExGbA97KfM4HjU0rPV2t/KdAwpXRlRLTJ+n47q6sEOgBHA/sBfwWOTCmdFhEjgdOzI9HbAs8D9YB7U0o3Zc8yP1n96HVEnAZ0SCmdX628MiuvfvSabIf8UAq7wSmldFC1+sco7CgPqqHvDsAbwO4ppZTN+5SU0pjqbRfZq2Sr9Lsr919atSRpPXHQ2U/V9RQkSVorRcSIlFKHmurW9h3lscDeEVE1z+xzW+CfACmlOSmlv6aULgV+DfywhnHKgdOyoDoYaBsRTau16QccCOS/SHIshed+SSl9mlIqA+4FVuztJrWQUno/pXQPcHA2v22rNRlL4Rh6TboDWwMTszWWUAjckiRJkqQVtFYH5ZTSe8Ao4Kpc8VXAyJTSexHRLiJ2gqoA3Qb4V36MiNgL2CKltHNKqSSlVELh+d3FgmRKaR6FI9AX5opvAK6MiBa5snqsYhHxg/jvF1g2BRYAM6o1uws4NSI65vr9KCJ2pPCHgMNz62uPQVmSJEmSVsraFpTrRcTk3M9FFI5TN4uI9yLifaBZVgaFl2D9JSLGAKOB+RQCZV458Hi1skep+Tne+8i94Cyl9DbwM+CB7OuYXgVaAH/O9ck/o1wREZtm5adVW0txVp5/RvmBrOxkCs8oV1DY2e6Rfy47m8uil3TdlH091D+BA4BtKOyCv55rOxH4Mh+qJUmSJEm1s1Y9o6w1x2eUJWnD4DPKkiTVbF1+RlmSJEmSpDXKoCxJkiRJUo5BWZIkSZKkHIOyJEmSJEk5BmVJkiRJknIMypIkSZIk5RiUJUmSJEnKMShLkiRJkpRjUJYkSZIkKcegLEmSJElSTlFdT0B1o8F2TTno7KfqehqSJEmStNZxR1mSJEmSpByDsiRJkiRJOQZlSZIkSZJyDMqSJEmSJOUYlCVJkiRJyjEoS5IkSZKUY1CWJEmSJCnHoCxJkiRJUk5RXU9AdePz6RN45I+H1/U0JGmd0u30IXU9BUmStAa4oyxJkiRJUo5BWZIkSZKkHIOyJEmSJEk5BmVJkiRJknIMypIkSZIk5RiUJUmSJEnKMShLkiRJkpRjUJYkSZIkKcegLEnSCjjjjDNo1KgRrVq1qiq79NJLad68OW3atKFr167MmDEDgAcffJCysrKqn4022oiKigoARowYQevWrWnSpAkXXHABKSUA5syZQ/fu3WnSpAkdO3aksrKy6j6HH344DRs25Mgjj1xTy5UkaYNkUJYkaQWcdtppDBkyZLGyLl26MGbMGEaPHk2zZs3o3bs3AD169KCiooKKigr69etHSUkJZWVlAJx33nnce++9TJgwgQkTJlSNed9997H11lvz3nvv0bNnTy6//PKq+1x66aX069dvzSxUkqQNmEFZkqQVcOCBB7LNNtssVnbooYdSVFQEwD777MPkyZOX6Ne/f3/Ky8sBmDp1Kl9++SWdOnUiIjjllFN44oknABg0aBCnnnoqAN26deP555+v2m0++OCDadCgwepamiRJyhiUJUlahe6//36OOOKIJcoHDhxYFZSnTJlCcXFxVV1xcTFTpkypqttll10AKCoqYquttuLTTz9dAzOXJEmL1HlQjohbI+LC3PUzEfGH3PXNEXFR9rkoIqZHRO9qYxwZEaMi4q2IGBcR52blvSLikmptKyNiu+zzrOyfJRGRIuJ/cu3uiojTctcXRcQ7EfF2dp9bIuKwiKjIfmZFxPjs8wNZn/0j4s2s3zsRcU5uvF4RMTsiGuXKZi3ld1SZ3fftbH3XRMRmufpmEfF0RLwXEf+MiIciYofa/RuQJK0q1157LUVFRfTo0WOx8jfeeIN69epVPde8aIc4LyKWWydJktaMOg/KwN+BfQEiYiNgO6A0V78v8Gr2+VBgPHBCZP+vISI2Ae4FjkoptQX2BoatxDymAT+LiE2rV0TEj7N775NSag18O2v/WkqpLKVUBgwHemTXp0TEjsCfgR+nlJoD+wPnRsQPckNPBy6u5fw6Z/f+DrAHhTUTEZsDTwH3pJSapJRaAPcA26/g+iVJ30Dfvn158sknefDBB5cItgMGDKjaTYbCDnL+ePbkyZPZaaedquomTZoEwPz58/niiy+WOOotSZJWr7UhKL9KFpQpBOQxwMyI2DrbNW0BjMrqy4HbgQ+BfbKyBkAR8ClASmlOSmn8SszjE+B54NQa6q4EzkspzcjuMTeldF1K6ctljPdToE9KaWTWZzpwGXBFrs39QPeIqPX/A0opzQJ+DPww63cShcD+l1ybF1NKY2o7piTpmxkyZAjXX389gwcPpl69eovVLVy4kIcffpgTTzyxqqxx48Y0aNCA119/nZQSDzzwAMcccwwARx99NH379gXgkUce4Xvf+547ypIkrWF1HpRTSh8B8yNiVwqB+TXgDaAT0AEYnVKaGxHfAg4GngT6UwjNpJQ+AwYD/4qI/hHRI9uZXqRn7nh0BbDTMqZzHXBxRGy8qCAiGgD1U0oTV3BppcCIamXDWXy3fBaFsPyzFRk4C+gTgaZAqxruU6OIOCcihkfE8C9nzV2RW0qSMuXl5XTq1Inx48dTXFzMfffdx/nnn8/MmTPp0qULZWVl/PjHP65q/9JLL1FcXMwee+yx2Dj33HMPZ511Fk2aNGHPPfeseq75zDPP5NNPP6VJkybccsstXHfddVV9DjjgAI4//nief/55iouLeeaZZ9bMoiVJ2sAU1fUEMot2lfcFbgF2zj5/QeFoNsCRwIsppdkR8ShwdUT0TCktSCmdFRGtgUOAS4AuwGlZv1tTSjctulFEVC5tEimliRHxJoVd2qouQNUDYxFxGHA90BA4KaX0d2q2WL/8bapd3wFURMTNS5vXMsZfISmle8mObO9ZslVNc5MkLUf//v2XKDvzzDOX2v6ggw7i9ddfX6K8Q4cOjBmz5OGfzTffnIcffrjGsV5++eUVmKkkSVpZdb6jnFn0nHJrCkevX6ewo5x/PrkcOCQLuiOAbYHOiwZIKb2dUrqVQkg+7hvM5dfA5WS/m2z39quI2D27fiZ7JnkMsMTzzDljKeyI57UHxuULsuPcfwZ+UtsJZrvcJcC72X3a17avJEmSJGnZ1pag/CqFHePPsh3izyjs2HYCXouILSm8DGvXlFJJSqmEwjPA5RFRPyIOyo1VBvxrZSeSUnqHQpg9MlfcG7gnIhoCZC8S23w5Q90NnBYRZVmfbSnsRN9QQ9tbgHOpxQ5/RNQHfgM8kVL6nELI3jf/krCIODzbYZckSZIkraC1JSi/TeFt169XK/siewnWscALKaU5ufpBwNHAxsBli76aCfh//PfY9cq6FijOXd8DPAe8ERGjKQT7Ufz3JWNLSClNBX4E/D4i3qGwa35//qVbubbTgceBzarX5bwYEWOANym8zOzcrO9/KIT6/4mICRExjsL6p9VuqZIkSZKkvKjp+xq1/tuzZKt0/S861fU0JGmd0u30IXU9BUmStIpExIiUUvXHZYG1Z0dZkiRJkqS1gkFZkiRJkqQcg7IkSZIkSTkGZUmSJEmScgzKkiRJkiTlGJQlSZIkScoxKEuSJEmSlGNQliRJkiQpx6AsSZIkSVKOQVmSJEmSpJyiup6A6sbW2zWl2+lD6noakiRJkrTWcUdZkiRJkqQcg7IkSZIkSTkGZUmSJEmScgzKkiRJkiTlGJQlSZIkScoxKEuSJEmSlGNQliRJkiQpx+9R3kB98ukEftfvsLqehrTOO/fkZ+p6CpIkSVrF3FGWJEmSJCnHoCxJkiRJUo5BWZIkSZKkHIOyJEmSJEk5BmVJkiRJknIMypIkSZIk5RiUJUmSJEnKMShLkiRJkpRjUJakVeDWW2+ltLSUVq1aUV5eztdff81nn31Gly5daNq0KV26dOHzzz+vat+7d2+aNGnCXnvtxTPPPAPA7Nmz+cEPfkDz5s0pLS3liiuuqGr/0ksv0a5dO4qKinjkkUfW+PokSZI2JAZlSfqGpkyZwh133MHw4cMZM2YMCxYsYMCAAVx33XUcfPDBTJgwgYMPPpjrrrsOgHHjxjFgwADGjh3LkCFD+MlPfsKCBQsAuOSSS3jnnXcYNWoUr776Kn/9618B2HXXXenTpw8nnXRSna1TkiRpQ2FQlqRVYP78+fznP/9h/vz5zJ49m5122olBgwZx6qmnAnDqqafyxBNPADBo0CBOPPFENttsM3bffXeaNGnCm2++Sb169ejcuTMAm266Ke3atWPy5MkAlJSU0KZNGzbayP/ZliRJWt38f1yS9A3tvPPOXHLJJey66640btyYrbbaikMPPZSPP/6Yxo0bA9C4cWOmTZsGFHagd9lll6r+xcXFTJkyZbExZ8yYwV/+8hcOPvjgNbcQSZIkARtgUI6IBRFRERFvRcTIiNg3V7d/RLwZEe9kP+fk6vaKiGFZ339GxL0RcVh2XRERsyJifPb5gVqM1ysiZkdEo1zZrKXMuTIiXq5WVhERY6qV3R4RUyJig/v3KtWlzz//nEGDBjFx4kQ++ugjvvrqK/70pz8ttX1KaYmyiKj6PH/+fMrLy7ngggvYY489VsucJUmStHRFdT2BOvCflFIZQEQcBvQGvhsROwJ/Bn6YUhoZEdsBz0TElJTSU8AdwK0ppUFZ39YppbeBZ7LrYcAlKaXh2fXyxgOYDlwMXF6LeTeIiF1SSpMiokX1yiwcdwUmAQcCw1b4NyNppTz33HPsvvvubL/99gAce+yx/P3vf2eHHXZg6tSpNG7cmKlTp9KoUeHvYsXFxUyaNKmq/+TJk9lpp52qrs855xyaNm3KhRdeuEbXIUmSpIINfedxS2DRa2h/CvRJKY0ESClNBy4DFr12tjEweVHHLCQvy/LGA7gf6B4R29Rirg8B3bPP5UD/avWdgTHAPVm9pDVk11135fXXX2f27NmklHj++edp0aIFRx99NH379gWgb9++HHPMMQAcffTRDBgwgDlz5jBx4kQmTJjAd77zHQCuuuoqvvjiC2677ba6Wo4kSdIGb0MMyt/Kji2/A/wB+FVWXgqMqNZ2eFYOcCvwQkT8NSJ6RkTD5dxneeMBzKIQln9Wi3k/AhybfT4K+Eu1+kXh+XHgyIjYpBZjSloFOnbsSLdu3WjXrh2tW7dm4cKFnHPOOVxxxRUMHTqUpk2bMnTo0KqveyotLeWEE06gZcuWHH744dx9991svPHGTJ48mWuvvZZx48bRrl07ysrK+MMf/gDAP/7xD4qLi3n44Yc599xzKS0tXdaUJEmS9A1ETc/Krc8iYlZKqX72uROFsNwKeAz4Y0ppcK7tVsAHKaVts+udgMOBY4C9gLYppTlZ3TAWP3r9+LLGi4heFILyH4AKoA3w0aK5VZtzJdAB6Av0A44Gfg48mVJqFRGbApXAXimlmRHxGHBf7oj3onHOAc4B2Gbbzdv/+tYDV+ZXKCnn3JOfqespSJIkaSVExIiUUoea6jbEHeUqKaXXgO2A7YGxFMJoXntgXK79Ryml+1NKxwDzKQTspVnueNmYMyg8y/yTWkx5IHA3Sx67PhzYCng7C9X7U8Px65TSvSmlDimlDvUbbFqL20mSJEnShmeDDsoR0RzYGPiUQgA9LSLKsrptgeuBG7LrwxcdZ85e1LUtMKWGYRdZ5njV3AKcy/JfrvZ41r/6FlY5cFZKqSSlVALsDhwaEfWWM54kSZIkqZoN8a3X34qIiuxzAKemlBYAUyPiR8DvI6JBVndbSmnRs8CHArdHxNfZ9aUppX8v7SYppeWNl287PTuq3XNZE08pzaQQtqu+SiYLw4dRCNqL2n0VEa9QeJZ54LLGlCRJkiQtboN7RlkFu+2+Vfr5L/ep62lI6zyfUZYkSVo3+YyyJEmSJEm1ZFCWJEmSJCnHoCxJkiRJUo5BWZIkSZKkHIOyJEmSJEk5BmVJkiRJknIMypIkSZIk5RiUJUmSJEnKMShLkiRJkpRjUJYkSZIkKcegLEmSJElSTlFdT0B1Y/ttm3Luyc/U9TQkSZIkaa3jjrIkSZIkSTkGZUmSJEmScgzKkiRJkiTlGJQlSZIkScoxKEuSJEmSlGNQliRJkiQpx6AsSZIkSVKO36O8gfro8wn0euiwup6GtNr0OsHvCZckSdLKcUdZkiRJkqQcg7IkSZIkSTkGZUmSJEmScgzKkiRJkiTlGJQlSZIkScoxKEuSJEmSlGNQliRJkiQpx6AsSZIkSVKOQVnSem3GjBl069aN5s2b06JFC1577TXeeustOnXqROvWrTnqqKP48ssvAZg7dy6nn346rVu3pm3btgwbNqxqnIEDB9KmTRtKS0u57LLLqsr79OnD9ttvT1lZGWVlZfzhD39Y00uUJEnSKmZQlrRe+9nPfsbhhx/OO++8w1tvvUWLFi0466yzuO6663j77bfp2rUrN954IwC///3vAXj77bcZOnQoF198MQsXLuTTTz/l0ksv5fnnn2fs2LF8/PHHPP/881X36N69OxUVFVRUVHDWWWfVyTolSZK06hiUJa23vvzyS1566SXOPPNMADbddFMaNmzI+PHjOfDAAwHo0qULjz76KADjxo3j4IMPBqBRo0Y0bNiQ4cOH88EHH9CsWTO23357AA455JCqPpIkSVr/GJQlrbc++OADtt9+e04//XT23ntvzjrrLL766itatWrF4MGDAXj44YeZNGkSAG3btmXQoEHMnz+fiRMnMmLECCZNmkSTJk145513qKysZP78+TzxxBNVfQAeffRR2rRpQ7du3RYrlyRJ0rppnQ7KEXFlRIyNiNERURERHXN1RRExPSJ6V+szLCKG5647RMSwGsYuiYj/RMSoiPhnRLwZEafm6k+LiLuyz70iYko2h0U/DbO672T3nBARIyPiqYhonRvnnIh4J/t5MyL2X8Z6L8najYmItyLilFzd9hExLyLOXdHfo7S+mj9/PiNHjuS8885j1KhRbLHFFlx33XXcf//93H333bRv356ZM2ey6aabAnDGGWdQXFxMhw4duPDCC9l3330pKipi66235p577qF79+4ccMABlJSUUFRUBMBRRx1FZWUlo0eP5pBDDuHUU09d1pQkSZK0Dlhng3JEdAKOBNqllNoAhwD5rZxDgfHACRER1bo3iogjanGb91NKe6eUWgAnAj0j4vSltL01pVSW+5kRETsADwE/Tyk1TSm1A3oDe2ZrOBI4F9g/pdQc+DHw54jYsYb1/hjoAnwnpdQKOBDIr+t44HWgvBbrkjYIxcXFFBcX07Fj4W9o3bp1Y+TIkTRv3pxnn32WESNGUF5ezp577glAUVERt956KxUVFQwaNIgZM2bQtGlToBCI33jjDV577TX22muvqvJtt92WzTbbDICzzz6bESNG1MFKJUmStCqts0EZaAxMTynNAUgpTU8pfZSrLwduBz4E9qnW90bgqhW5WUrpA+Ai4IIV6HY+0Del9PfcOK+klJ7ILi8HLk0pTc/qRgJ9gZ/WMNbPgZ+klL7M2n6RUuqbqy8HLgaKI2LnFZijtN7acccd2WWXXRg/fjwAzz//PC1btmTatGkALFy4kGuuuYYf//jHAMyePZuvvvoKgKFDh1JUVETLli0Bqvp8/vnn/OY3v6l6adfUqVOr7jd48GBatGixZhYnSZKk1aaorifwDTwL/F9EvAs8BwxMKf0NICK+BRxMYbe2IYUQ+Vqu72tA14joDMxcgXuOBJovpa5nRPwo+/x5SqkzUEoh+C5NKVB9+2k4sNjZzYhoADRIKb1f0yARsQuwY0rpzYh4COgO3FJDu3OAcwC22m7zZUxLWn/ceeed9OjRg7lz57LHHnvwxz/+kQceeIC7774bgGOPPZbTTy8cFJk2bRqHHXYYG220ETvvvDP9+vWrGudnP/sZb731FgD/93//R7NmzQC44447GDx4MEVFRWyzzTb06dNnzS5QkiRJq1yklOp6DistIjYGDgA6UwjFV6SU+kTE8cAPU0o9ImJboAIoSSktyJ5HvgTYEriSwq7uTSmlg6qNXQI8mR1zXlS2NfBRSulbEXEa0CGldH5E9AJmpZRuqjbGYxR2lAdl129k9302pfSziPgM2D2l9EWuzw+Bk1NKx+XKtgQqU0rbLOX3cCnQMKV0ZUS0Ae5LKX17Wb+7nfbcKp3Tu/pGu7T+6HXCM3U9BUmSJK3FImJESqlDTXXr8tFrUkoLUkrDUkq/oHDMeVG4LAcOiYhKCju221II0/m+LwCbs+Sx7GXZG/jnCrQfC7TL3bMjcDWwVVY0DmhfrU+7rDw/1y+BryJij6Xcpxw4LVvvYKBtRDRdgXlKkiRJkjLrbFCOiL2qhcEy4F/Z7uv+wK4ppZKUUgmFZ35resnVtcBltbxfCXATcOcKTPNuCgF231xZvdznG4Drs11vIqIMOA34TQ1j9QbuztZHRGyZvTF7L2CLlNLOufX2pvDyMUmSJEnSClqXn1GuD9yZfQ3TfOA9Cs/fHgu8sOglX5lBwA0RsVl+gJTS0xHxyTLusWdEjKKw8zwTuDOl9MeltM0/owyFo9+VEdGdQhjeGZgGTAd+md1/cFb+94hI2T1+lFKaWn1w4J5szf+IiHnAPOBmCn8AeLxa20eBAcCvlrE2SZIkSVIN1ulnlLXyfEZZ6zufUZYkSdKyrLfPKEuSJEmStKoZlCVJkiRJyjEoS5IkSZKUY1CWJEmSJCnHoCxJkiRJUo5BWZIkSZKkHIOyJEmSJEk5BmVJkiRJknIMypIkSZIk5RiUJUmSJEnKMShLkiRJkpRTVNcTUN3Yaeum9DrhmbqehiRJkiStddxRliRJkiQpx6AsSZIkSVKOQVmSJEmSpByDsiRJkiRJOQZlSZIkSZJyDMqSJEmSJOUYlCVJkiRJyvF7lDdQE2a8zxGDjqvraay1/nrMo3U9BUmSJEl1xB1lSZIkSZJyDMqSJEmSJOUYlCVJkiRJyjEoS5IkSZKUY1CWJEmSJCnHoCxJkiRJUo5BWZIkSZKkHIOyJEmSJEk5BmVpKSZNmkTnzp1p0aIFpaWl3H777QB0796dsrIyysrKKCkpoaysDIChQ4fSvn17WrduTfv27XnhhReWGPPoo4+mVatWVdc9e/asGqtZs2Y0bNhwTSxNkiRJ0jIU1fUEpLVVUVERN998M+3atWPmzJm0b9+eLl26MHDgwKo2F198MVtttRUA2223HX/5y1/YaaedGDNmDIcddhhTpkypavvYY49Rv379xe5x6623Vn2+8847GTVq1GpelSRJkqTlcUdZWorGjRvTrl07ABo0aECLFi0WC74pJR566CHKy8sB2Hvvvdlpp50AKC0t5euvv2bOnDkAzJo1i1tuuYWrrrpqqffr379/1ViSJEmS6o5BWaqFyspKRo0aRceOHavKXn75ZXbYYQeaNm26RPtHH32Uvffem8022wyAq6++mosvvph69erVOP6//vUvJk6cyPe+973VswBJkiRJtbZOBOWIuDIixkbE6IioiIiOWfmwiOiQfa6MiO2q9TstIu7KXZ8SEWOyscZFxCVZeUTEVRExISLejYgXI6I0168yIh7NXXeLiD7V7rVFRHwaEVtVK38iIk7IPneNiBQRzXP1JRExpoY194mIbtXKSiLiP9nvYNHPKRHx54g4L9euY/a78mj9KjBr1iyOO+44brvtNrbccsuq8qXtAI8dO5bLL7+c3/3udwBUVFTw3nvv0bVr16XeY8CAAXTr1o2NN9541S9AkiRJ0gpZ64NURHQCjgTapZTmZGF405UY5wjgQuDQlNJHEbE5cHJW/VNgX6BtSml2RBwKDI6I0pTS11mbDtn12JrGTyl9FRHPAj8E+mb33ArYHzgpa1YOvAKcCPRa0TVk3k8plVVb2zPAaxHxCPApcBfwk5TS/JW8hzLz5s3juOOOo0ePHhx77LFV5fPnz+exxx5jxIgRi7WfPHkyXbt25YEHHmDPPfcE4LXXXmPEiBGUlJQwf/58pk2bxkEHHcSwYcOq+g0YMIC77757jaxJkiRJ0rKtCzvKjYHpKaU5ACml6Smlj1ZinP8FLlnUN6X0dUrp91nd5cD/pJRmZ3XPAn8HeuT63wT8fDn36E8hBC/SFRiShe/6wH7AmdXafGMppY+z+d0A/BgYnVJ6ZVXeY0OUUuLMM8+kRYsWXHTRRYvVPffcczRv3pzi4uKqshkzZvCDH/yA3r17s99++1WVn3feeXz00UdUVlbyyiuv0KxZs8VC8vjx4/n888/p1KnTal+TJEmSpOVbF4Lys8Au2ZHo30TEd1dynFbAiOqFEbElsEVK6f1qVcOB0tz1Q0C7iGiyjHsMAdpHxLbZ9YkUwjMUdpqHpJTeBT6LiHYrvgQA9qx29PqArPy3QEvgUuCymjpGxDkRMTwihs/9cs5K3n7D8eqrr9KvXz9eeOGFqq9wevrpp4HCDnD1Y9d33XUX7733Hr/61a+q2k+bNm259+nfvz8nnngiEbFa1iFJkiRpxaz1R69TSrMioj1wANAZGBgRV6SU+qzmWweQctcLgBsp7Ez/dSlznRsRg4Fu2TPNZRSCPhSOXd+WfR6QXY9ciXktcfQ6u/fCiPgd0CGl9OlS5ncvcC/AVk22TjW10X/tv//+pFTzr6lPnz5LlF111VXLfKs1QElJCWPGLP5Ieq9evVZ2ipIkSZJWg7U+KAOklBYAw4BhEfE2cCrQZwWHGQu0B16oNvaXEfFVROyRUvogV9UO+Fu1MfpRCMo1Pqec6Q9cRSFoD0opzct2mL8HtIqIBGwMpIiocef3G1iY/UiSJEmSVtJaf/Q6IvaKiPz375QB/1qJoXoDN0TEjtm4m0XEBVndjcAdEfGtrO4QCi/h+nN+gJTSPOBWCi8FW5oXgaYUXhC26Nh1N+CBlNJuKaWSlNIuwMTsHpIkSZKktchaH5SB+kDf7OucRlN4DrfXUtqOjojJ2c8t+YqU0tPA3cBzETGWwvPKi3bU7wT+AbwdEeOBq4FjUkr/qeEe97GMnfiU0kLgUWBb4KWsuBx4vFrTR/nv27D3ys17ckQcn5X/Llf2WlZW/RnlC5AkSZIkrTKxtGcwtX7bqsnWad+bv1fX01hr/fWYR5ffSJIkSdI6KyJGpJQ61FS3LuwoS5IkSZK0xhiUJUmSJEnKMShLkiRJkpRjUJYkSZIkKcegLEmSJElSjkFZkiRJkqQcg7IkSZIkSTkGZUmSJEmScgzKkiRJkiTlGJQlSZIkScopqusJqG40bbgnfz3m0bqehiRJkiStddxRliRJkiQpx6AsSZIkSVKOQVmSJEmSpByDsiRJkiRJOQZlSZIkSZJyDMqSJEmSJOUYlCVJkiRJyjEoS5IkSZKUU1TXE1DdmDBjKt9//Jq6nkade7rrVXU9BUmSJElrGXeUJUmSJEnKMShLkiRJkpRjUJYkSZIkKcegLEmSJElSjkFZkiRJkqQcg7IkSZIkSTkGZUmSJEmScgzKkiRJkiTlGJS1wZs0aRKdO3emRYsWlJaWcvvttwPQq1cvdt55Z8rKyigrK+Ppp5+u6tO7d2+aNGnCXnvtxTPPPFNVPnfuXM455xyaNWtG8+bNefTRRwH47W9/S+vWrSkrK2P//fdn3Lhxa3aRkiRJkmqtqK4nINW1oqIibr75Ztq1a8fMmTNp3749Xbp0AaBnz55ccskli7UfN24cAwYMYOzYsXz00UcccsghvPvuu2y88cZce+21NGrUiHfffZeFCxfy2WefAXDSSSfx4x//GIDBgwdz0UUXMWTIkDW7UEmSJEm1YlDWBq9x48Y0btwYgAYNGtCiRQumTJmy1PaDBg3ixBNPZLPNNmP33XenSZMmvPnmm3Tq1In777+fd955B4CNNtqI7bbbDoAtt9yyqv9XX31FRKzGFUmSJEn6Jjx6LeVUVlYyatQoOnbsCMBdd91FmzZtOOOMM/j8888BmDJlCrvssktVn+LiYqZMmcKMGTMAuPrqq2nXrh3HH388H3/8cVW7u+++mz333JPLLruMO+64Y80tSpIkSdIK2aCCckRcGRFjI2J0RFRERMesfFhEjM/KKiLikWr93oqI/tnn03Pt5kbE29nnebnyBbnPF0REr4i4pIb55NtVRMQV1erbRkRF7ro8ImZHxCbZdeuIGJ2rvz0ipkTEBvXvdVWZNWsWxx13HLfddhtbbrkl5513Hu+//z4VFRU0btyYiy++GICU0hJ9I4L58+czefJk9ttvP0aOHEmnTp0WO7b905/+lPfff5/rr7+ea665Zo2tS5IkSdKK2WCOXkdEJ+BIoF1KaU5EbAdsmmvSI6U0vIZ+LSj8QeHAiNgipfRH4I9ZXSXQOaU0vVqfWSmlstx1r6VM6z/5djV4G9gtIhqklGYC+wLvAHsDb2bXr2b32AjoCkwCDgSGLWNcVTNv3jyOO+44evTowbHHHgvADjvsUFV/9tlnc+SRRwKFHeRJkyZV1U2ePJmddtqJbbfdlnr16tG1a1cAjj/+eO67774l7nXiiSdy3nnnrc7lSJIkSfoGNqSdx8bA9JTSHICU0vSU0ke16HcS0A94Fjh6Nc5vCSmlhcA/gI5ZUXvgbgoBmeyff88+dwbGAPcA5Wtwmuu8lBJnnnkmLVq04KKLLqoqnzp1atXnxx9/nFatWgFw9NFHM2DAAObMmcPEiROZMGEC3/nOd4gIjjrqKIYNGwbA888/T8uWLQGYMGFC1VhPPfUUTZs2XQMrkyRJkrQyNpgdZQpB9/8i4l3gOWBgSulvufoHI+I/2eehKaVLs8/dgS7AXsD5QP9VOKdv5Y9WA71TSgOrtfk7sG9EvAYspLBT3Bu4jUJQ/n9Zu/JsboOAX0fEJimlefmBIuIc4ByAzbffahUuY9326quv0q9fv6qvbwL49a9/Tf/+/amoqCAiKCkp4Xe/+x0ApaWlnHDCCbRs2ZKioiLuvvtuNt54YwCuv/56Tj75ZC688EK23357/vjHPwKFZ52fe+45NtlkE7beemv69u1bJ2uVJEmStHxR0/OW66uI2Bg4gMLu67nAFSmlPhExDLik+tHriPg2cFtKab+s77+A1imlz7P6SqDDUo5e189d9wJmpZRuWla7pcy5C3AxcD1wdEqpZ0SMBA4DRqeUGkfEpkAlsFdKaWZEPAbcl1J6amnjbtVk57TfjR7/fbrrVXU9BUmSJEl1ICJGpJQ61FS3Ie0ok1JaQGFHdlhEvA2cCvRZRpdyoHkWiAG2BI4D/rD6ZrmE14FvA/sDr2Vlk4ET+e+x68OBrYC3s68dqgfMBpYalCVJkiRJNdtgnlGOiL0iIv9gaBmFHeKltd8IOB5ok1IqSSmVAMewhp//zV7iNQk4jf8G5deAC/lvUC4HzsrNc3fg0IiotybnKkmSJEnrgw0mKAP1gb4RMS77SqWWQK9c/YO5r2l6jsKbo6eklKbk2rwEtIyIxitx/6siYvKin6zsW9W+Huq6pfR9FdgspbToVcuvAXsAf8/C8GHkdo9TSl8BrwBHrcQ8JUmSJGmDtkE9o6z/8hnlAp9RliRJkjZMy3pGeUPaUZYkSZIkabkMypIkSZIk5RiUJUmSJEnKMShLkiRJkpRjUJYkSZIkKcegLEmSJElSjkFZkiRJkqQcg7IkSZIkSTkGZUmSJEmScgzKkiRJkiTlFNX1BFQ3mjZszNNdr6rraUiSJEnSWscdZUmSJEmScgzKkiRJkiTlGJQlSZIkScoxKEuSJEmSlGNQliRJkiQpx6AsSZIkSVKOQVmSJEmSpBy/R3kDNWHGJ/zgsXvqehp16qljz6vrKUiSJElaC7mjLEmSJElSjkFZkiRJkqQcg7IkSZIkSTkGZUmSJEmScgzKkiRJkiTlGJQlSZIkScoxKEuSJEmSlGNQliRJkiQpx6AsSZIkSVKOQVkbtEmTJtG5c2datGhBaWkpt99++2L1N910ExHB9OnTAXjwwQcpKyur+tloo42oqKgAYMSIEbRu3ZomTZpwwQUXkFIC4KWXXqJdu3YUFRXxyCOPrNH1SZIkSVpxBmVt0IqKirj55pv55z//yeuvv87dd9/NuHHjgEKIHjp0KLvuumtV+x49elBRUUFFRQX9+vWjpKSEsrIyAM477zzuvfdeJkyYwIQJExgyZAgAu+66K3369OGkk05a4+uTJEmStOIMytqgNW7cmHbt2gHQoEEDWrRowZQpUwDo2bMnN9xwAxFRY9/+/ftTXl4OwNSpU/nyyy/p1KkTEcEpp5zCE088AUBJSQlt2rRho438r5skSZK0Liiq6wlIa4vKykpGjRpFx44dGTx4MDvvvDNt27ZdavuBAwcyaNAgAKZMmUJxcXFVXXFxcVXgliRJkrRu2aC2uCKia0SkiGieXb8RERUR8WFEfJJ9roiIkoiojIjtljJOz4j4OiK2ypUdlI19VK7syaz88Wzc9yLii9x99s3avRUR/Zcz9x9FxOiIGJu1/0NENMzVbx8R8yLi3G/4a9ogzZo1i+OOO47bbruNoqIirr32Wn75y18utf0bb7xBvXr1aNWqFUDV88h5S9uJliRJkrR226CCMlAOvAKcCJBS6phSKgP+DxiYUirLfiprMc4/gK7VyicDV1ZvnFLqmt3nLODl3H3+HhEtKPx7ODAitqjpZhFxONATOCKlVAq0A/4O7JBrdjzwejY3rYB58+Zx3HHH0aNHD4499ljef/99Jk6cSNu2bSkpKWHy5Mm0a9eOf//731V9BgwYUHXsGgo7yJMnT666njx5MjvttNMaXYckSZKkVWODCcoRUR/YDziTLCiv5Dh7AvWBq1gylL4FfBERXVZgyJOAfsCzwNFLaXMlcElKaQpASmlBSun+lNL4XJty4GKgOCJ2XoH7b9BSSpx55pm0aNGCiy66CIDWrVszbdo0KisrqayspLi4mJEjR7LjjjsCsHDhQh5++GFOPPG//zFq3LgxDRo04PXXXyelxAMPPMAxxxxTJ2uSJEmS9M1sMEEZ+CEwJKX0LvBZRLRbyXHKgf7Ay8BeEdGoWv01FEJ0bXUHBmZjLm03uBQYubQBImIXYMeU0pvAQ9mYNbU7JyKGR8TwuV/MWoEprr9effVV+vXrxwsvvFD1lU9PP/30Mvu89NJLFBcXs8ceeyxWfs8993DWWWfRpEkT9txzT4444ggA/vGPf1BcXMzDDz/MueeeS2lp6WpbjyRJkqRvbkN6mVc5cFv2eUB2vdTwuQwnAl1TSgsj4jEKR57vXlSZUno5IoiIA5Y3UER8G/gkpfSviJgM3B8RW6eUPl9Gn9YUdqAbAD9PKQ3M5vRQbm33AbdU75tSuhe4F2CrJrst+VDtBmj//fev8fnivMrKysWuDzroIF5//fUl2nXo0IExY8YsUf7tb397sWPZkiRJktZuG0RQjohtge8BrSIiARsDKSIuS8tLSYuP0wZoCgzNXtS0KfABuaCcuZbCcen5yxmyHGgeEZXZ9ZbAccAfqrUbS+G55BdTSm8DZRFxF/Ct3Dg7RESP7HqniGiaUppQ27VJkiRJkgo2lKPX3YAHUkq7pZRKUkq7ABOB/VdwnHKgVzZGSUppJ2DniNgt3yil9CywNbDU7xaKiI0o7Ea3WTQecAw1H7/uDdwUEcW5sm9l4+wFbJFS2jk3Tm++wXPYkiRJkrQh21CCcjnweLWyRym8SGtZRkfE5OznFgrhs/o4j1NzKL0WKK6hfJEDgSmLXtCVeQloGRGN8w1TSk8DdwB/jYhxEfF3YAHwDEtfm2+/liRJkqSVECtw8ljrka2a7Jb2v+GKup5GnXrq2PPqegqSJEmS6khEjEgpdaipbkPZUZYkSZIkqVYMypIkSZIk5RiUJUmSJEnKMShLkiRJkpRjUJYkSZIkKcegLEmSJElSjkFZkiRJkqScWgXliNhmdU9EkiRJkqS1QW13lN+IiIcj4vsREat1RpIkSZIk1aHaBuVmwL3AycB7EfHriGi2+qYlSZIkSVLdiJTSinWI6Az8CdgCeAu4IqX02mqYm1ajDh06pOHDh9f1NCRJkiSpTkTEiJRSh5rqimo5wLbAjyjsKH8M/A8wGCgDHgZ2XyUzlSRJkiSpjtUqKAOvAf2AH6aUJufKh0fEb1f9tCRJkiRJqhu1fUb5qpTSr/IhOSKOB0gpXb9aZiZJkiRJUh2obVC+ooay/12VE5EkSZIkaW2wzKPXEXEE8H1g54i4I1e1JTB/dU5MkiRJkqS6sLxnlD8ChgNHAyNy5TOBnqtrUpIkSZIk1ZVlBuWU0lvAWxHxYErJHWRJkiRJ0npveUevH0opnQCMioglvnA5pdRmtc1Mq9V7n3/GkY88WNfTWCOe7NajrqcgSZIkaR2yvKPXd0bEfsCR1cp3o3AsW5IkSZKk9cry3np9OTAzpfSv/A8wG7h19U9PkiRJkqQ1a3lBuSSlNLp6YUppOFCyWmYkSZIkSVIdWl5Q3nwZdd9alRORJEmSJGltsLyg/I+IOLt6YUScyeJfFyVJkiRJ0npheS/zuhB4PCJ68N9g3AHYFOi6GuclSZIkSVKdWN73KH8M7BsRnYFWWfFTKaUXVvvMJEmSJEmqA8vbUQYgpfQi8OJqnoskSZIkSXVuec8oS+u8SZMm0blzZ1q0aEFpaSm33347AJdeeinNmzenTZs2dO3alRkzZgDw6aef0rlzZ+rXr8/555+/2FgHHXQQe+21F2VlZZSVlTFt2jQAevbsWVXWrFkzGjZsuCaXKEmSJGkVqtWOsrQuKyoq4uabb6Zdu3bMnDmT9u3b06VLF7p06ULv3r0pKiri8ssvp3fv3lx//fVsvvnm/OpXv2LMmDGMGTNmifEefPBBOnTosFjZrbf+92vF77zzTkaNGrXa1yVJkiRp9XBHWeu9xo0b065dOwAaNGhAixYtmDJlCoceeihFRYW/Fe2zzz5MnjwZgC222IL999+fzTdf1rejLV3//v0pLy9fNZOXJEmStMYZlLVBqaysZNSoUXTs2HGx8vvvv58jjjiiVmOcfvrplJWV8atf/YqU0mJ1//rXv5g4cSLf+973VtmcJUmSJK1ZBmUgIhZEREVEjI2ItyLioojYqFqbQRHxWrWyXhFxSQ3jzVrGvW6PiCn58SNih4h4Mrv3uIh4ulqfbbP5VUTEv7P+i653i4iJEbFN1nbr7Hq3lf19rK9mzZrFcccdx2233caWW25ZVX7ttddSVFREjx49ljvGgw8+yNtvv83LL7/Myy+/TL9+/RarHzBgAN26dWPjjTde5fOXJEmStGYYlAv+k1IqSymVAl2A7wO/WFQZEQ2BdkDDiNh9ZW+SheOuwCTgwFzVL4GhKaW2KaWWwBX5fimlT7P5lQG/BW5ddJ1S+hdwD3Bd1vw64N6sXJl58+Zx3HHH0aNHD4499tiq8r59+/Lkk0/y4IMPEhHLHWfnnXcGCke4TzrpJN58883F6gcMGOCxa0mSJGkdZ1CuJqU0DTgHOD/+m5yOA/4CDABO/AbDdwbGUAi2+TTVGJicm8PoFRz3VmCfiLgQ2B+4+RvMcb2TUuLMM8+kRYsWXHTRRVXlQ4YM4frrr2fw4MHUq1dvuePMnz+f6dOnA4Xg/eSTT9KqVauq+vHjx/P555/TqVOnVb8ISZIkSWuMb72uQUrpg2z3txHwMYVQ+/+yz48AvVdy6HKgPzAI+HVEbJJSmgfcDQyMiPOB54A/ppQ+WoH5zouIS4EhwKEppbk1tYuIcyj8EYBvbbftSi5h3fPqq6/Sr18/WrduTVlZGQC//vWvueCCC5gzZw5dunQBCi/0+u1vfwtASUkJX375JXPnzuWJJ57g2WefZbfdduOwww5j3rx5LFiwgEMOOYSzzz676j79+/fnxBNPrNXOtCRJkqS1l0F56QIKzw8DTYBXUkopIuZHRKuU0pLfG7SswSI2pXCku2dKaWZEvAEcCjyVUnomIvYADgeOAEZl9/hkBW5xBDAVaAUMralBSule4F6AhnvukWpqsz7af//9l3jpFsD3v//9pfaprKyssXzEiBFL7dOrV68VnZokSZKktZBHr2uQhdYFwDSgO7A1MDEiKoESVu749eHAVsDb2Tj7kzt+nVL6LKX055TSycA/WPwZ5uXNt4zCs9X7AD0jovFKzE+SJEmShEF5CRGxPYUXZt2VCtuQ5cDhKaWSlFIJ0J6VC8rlwFm5cXYHDo2IehHxvYiol92/AbAn8GEt5xsUnnm+MKX0IXAjcNNKzE+SJEmShEevF/lWRFQAmwDzgX7ALRFRAuwKvL6oYUppYkR8GRGLvoj3quwlWovqi4F6EVH1ci7gN8BhwLm5dl9FxCvAUdk97oqI+RT+ePGHlNI/ajn3s4EPU0qLjlv/BjgtIr6bUvpbLceQJEmSJGWipmc3tf5ruOceaf/rf1XX01gjnuy2/O9HliRJkrRhiYgRKaUONdV59FqSJEmSpByDsiRJkiRJOQZlSZIkSZJyDMqSJEmSJOUYlCVJkiRJyjEoS5IkSZKUY1CWJEmSJCnHoCxJkiRJUo5BWZIkSZKkHIOyJEmSJEk5BmVJkiRJknKK6noCqhtNtt6GJ7v1qOtpSJIkSdJaxx1lSZIkSZJyDMqSJEmSJOUYlCVJkiRJyjEoS5IkSZKUY1CWJEmSJCnHoCxJkiRJUo5BWZIkSZKkHL9HeQP13udfcPQjf6nraayUwd2OquspSJIkSVqPuaMsSZIkSVKOQVmSJEmSpByDsiRJkiRJOQZlSZIkSZJyDMqSJEmSJOUYlCVJkiRJyjEoS5IkSZKUY1CWJEmSJCnHoKx10hlnnEGjRo1o1apVVVn37t0pKyujrKyMkpISysrKqupGjx5Np06dKC0tpXXr1nz99dfMnDmzqn1ZWRnbbbcdF154IQB9+vRh++23r6r7wx/+sIZXKEmSJKmuFNX1BKSVcdppp3H++edzyimnVJUNHDiw6vPFF1/MVlttBcD8+fP50Y9+RL9+/Wjbti2ffvopm2yyCZtvvjkVFRVVfdq3b8+xxx5bdd29e3fuuuuu1b8YSZIkSWsVg7LWSQceeCCVlZU11qWUeOihh3jhhRcAePbZZ2nTpg1t27YFYNttt12iz4QJE5g2bRoHHHDAapuzJEmSpHWDR6+13nn55ZfZYYcdaNq0KQDvvvsuEcFhhx1Gu3btuOGGG5bo079/f7p3705EVJU9+uijtGnThm7dujFp0qQ1Nn9JkiRJdcugvIIiIkVEv9x1UUR8EhFPZtenRcRd1fq8FRH9q5X1iYjZEdEgV3Z7Nv522fWspcxhQURU5H5KIuKgRXPY0PXv35/y8vKq6/nz5/PKK6/w4IMP8sorr/D444/z/PPPL9ZnwIABi/U56qijqKysZPTo0RxyyCGceuqpa2z+kiRJkuqWQXnFfQW0iohvZdddgClLaxwRLSj8ng+MiC2qVb8HHJO12wjovKyxcv6TUirL/VSu4BrWW/Pnz+exxx6je/fuVWXFxcV897vfZbvttqNevXp8//vfZ+TIkVX1b731FvPnz6d9+/ZVZdtuuy2bbbYZAGeffTYjRoxYc4uQJEmSVKcMyivnr8APss/lQP9ltD0J6Ac8Cxxdra4/sCjRHQS8CsxfZbPcAD333HM0b96c4uLiqrLDDjuM0aNHM3v2bObPn8/f/vY3WrZsWVVffQcaYOrUqVWfBw8eTIsWLVb/5CVJkiStFQzKK2cAcGJEbA60Ad5YRtvuwEAKobi8Wt0EYPuI2DqrG1DL+38rd+z68dpOOiLOiYjhETF87pdf1LbbWqm8vJxOnToxfvx4iouLue+++4Alj1ADbL311lx00UV8+9vfpqysjHbt2vGDH/ygqv6hhx5aos8dd9xBaWkpbdu25Y477qBPnz6rfU2SJEmS1g6RUqrrOaxTImJWSql+RAwH7gaaUtgtviSldGREnAZ0SCmdHxHfBm5LKe0XERsD/wJap5Q+j4g+wJPAHsBM4DygDPgg6z990b2WNodqZQctmkNt1tFwz6bpwOtvWYnfQN0b3O2oup6CJEmSpHVcRIxIKXWoqc4d5ZU3GLiJZR+7LgeaR0Ql8D6wJXBctTYDgF8BQ1NKC1fDPCVJkiRJK8CgvPLuB36ZUnq7psrs5VzHA21SSiUppRIKL+5a7IxvSulD4ErgN6t3upIkSZKk2iiq6wmsq1JKk4Hbl9HkQGBKSin/FuuXgJYR0bjaWL9bRdM6OCIm566PTym9torGliRJkqQNgkF5BdX0zHBKaRgwLPvcB+iTVe1Trd0CYFFIPm0p45cs617LmcO3lmwtSZIkSVoRHr2WJEmSJCnHoCxJkiRJUo5BWZIkSZKkHIOyJEmSJEk5BmVJkiRJknIMypIkSZIk5RiUJUmSJEnKMShLkiRJkpRjUJYkSZIkKcegLEmSJElSjkFZkiRJkqScorqegOpGk623YnC3o+p6GpIkSZK01nFHWZIkSZKkHIOyJEmSJEk5BmVJkiRJknIMypIkSZIk5RiUJUmSJEnKMShLkiRJkpRjUJYkSZIkKcfvUd5Avf/5LLo++kpdT2OpHj9u/7qegiRJkqQNlDvKkiRJkiTlGJQlSZIkScoxKEuSJEmSlGNQliRJkiQpx6AsSZIkSVKOQVmSJEmSpByDsiRJkiRJOQZlSZIkSZJyDMpaa51xxhk0atSIVq1aLVF30003ERFMnz4dgLlz53L66afTunVr2rZty7BhwwCYOXMmZWVlVT/bbbcdF154IQAffvghnTt3Zu+996ZNmzY8/fTTa2ppkiRJktZiBmWttU477TSGDBmyRPmkSZMYOnQou+66a1XZ73//ewDefvtthg4dysUXX8zChQtp0KABFRUVVT+77bYbxx57LADXXHMNJ5xwAqNGjWLAgAH85Cc/WTMLkyRJkrRWMyhrrXXggQeyzTbbLFHes2dPbrjhBiKiqmzcuHEcfPDBADRq1IiGDRsyfPjwxfpNmDCBadOmccABBwAQEXz55ZcAfPHFF+y0006raymSJEmS1iEGZa1TBg8ezM4770zbtm0XK2/bti2DBg1i/vz5TJw4kREjRjBp0qTF2vTv35/u3btXBexevXrxpz/9ieLiYr7//e9z5513rrF1SJIkSVp7GZSriYiuEZEionmu7KCIeLJauz4R0S37fGREjIqItyJiXEScGxFXRkRF9rMg9/mCiOgVEZfkxpkSEZtl19tFRGW1e22b6//vrP2i690iYmJEbJO13Tq73m01/6rWuNmzZ3Pttdfyy1/+com6M844g+LiYjp06MCFF17IvvvuS1FR0WJtBgwYQHl5edV1//79Oe2005g8eTJPP/00J598MgsXLlzt65AkSZK0ditafpMNTjnwCnAi0Gt5jSNiE+Be4DsppclZ4C1JKY0Hrs3azEopleX6VB93AXAGcE9N90gpfQqU5frOSindlBvvHuA64Jzsn/emlP613JWuY95//30mTpxYtZs8efJk2rVrx5tvvsmOO+7IrbfeWtV23333pWnTplXXb731FvPnz6d9+/ZVZffdd1/VM9CdOnXi66+/Zvr06TRq1GgNrUiSJEnS2sgd5ZyIqA/sB5xJISjXRgMKf3D4FCClNCcLySviNqBnRKzsHy5uBfaJiAuB/YGbV3KctVrr1q2ZNm0alZWVVFZWUlxczMiRI9lxxx2ZPXs2X331FQBDhw6lqKiIli1bVvXt37//YrvJALvuuivPP/88AP/85z/5+uuv2X777dfcgiRJkiStlQzKi/shMCSl9C7wWUS0W16HlNJnwGDgXxHRPyJ6RMSK/l4/pLCLffKKTjibwzzgUgqB+cKU0tya2kXEORExPCKGz/lyxsrcao0qLy+nU6dOjB8/nuLiYu67776ltp02bRrt2rWjRYsWXH/99fTr12+x+oceemiJoHzzzTfz+9//nrZt21JeXk6fPn0We0GYJEmSpA2TR68XV05hdxdgQHY9EkhLaZ8AUkpnRURr4BDgEqALcNoK3vvXFAL3UyvYb5EjgKlAK2BojZNN6V4Kx8TZes/mS1vTWqN///7LrK+srKz6XFJSwvjxS9/I/+CDD5Yoa9myJa+++upKz0+SJEnS+smgnImIbYHvAa0iIgEbAykiLqNwrHrral22AaYvukgpvQ28HRH9gImsYFBOKb0XERXACSsx9zIK4Xwf4JWIGJBSmrqi40iSJEmSPHqd1w14IKW0W0qpJKW0C4XAuz8wAdgpIloAZG+UbgtURET9iDgoN04ZsLIv0rqWwo50rUXhrPA9FI5cfwjcCNy07F6SJEmSpKUxKP9XOfB4tbJHgZNSSnOAHwF/zHZ9HwHOSil9AQRwWUSMz+r+Hyt+7BqAlNJYCke9V8TZwIcppUXHrX8DNI+I767MHCRJkiRpQxcprfWPqmo12HrP5umgG/5Q19NYqseP27+upyBJkiRpPRYRI1JKHWqqc0dZkiRJkqQcg7IkSZIkSTkGZUmSJEmScgzKkiRJkiTlGJQlSZIkScoxKEuSJEmSlGNQliRJkiQpx6AsSZIkSVKOQVmSJEmSpByDsiRJkiRJOUV1PQHVjT23rs/jx+1f19OQJEmSpLWOO8qSJEmSJOUYlCVJkiRJyjEoS5IkSZKUY1CWJEmSJCnHoCxJkiRJUo5BWZIkSZKkHIOyJEmSJEk5fo/yBuqDGXPo/th7dT0NBh7bpK6nIEmSJEmLcUdZkiRJkqQcg7IkSZIkSTkGZUmSJEmScgzKkiRJkiTlGJQlSZIkScoxKEuSJEmSlGNQliRJkiQpx6AsSZIkSVKOQVmSJEmSpByDstYKZ5xxBo0aNaJVq1ZVZZdeeinNmzenTZs2dO3alRkzZgAwd+5cTj/9dFq3bk3btm0ZNmxYVZ+BAwfSpk0bSktLueyyy5a4zyOPPEJEMHz48NW9JEmSJEnrKIOy1gqnnXYaQ4YMWaysS5cujBkzhtGjR9OsWTN69+4NwO9//3sA3n77bYYOHcrFF1/MwoUL+fTTT7n00kt5/vnnGTt2LB9//DHPP/981XgzZ87kjjvuoGPHjmtuYZIkSZLWOQZlrRUOPPBAttlmm8XKDj30UIqKigDYZ599mDx5MgDjxo3j4IMPBqBRo0Y0bNiQ4cOH88EHH9CsWTO23357AA455BAeffTRqvGuvvpqLrvsMjbffPM1sSRJkiRJ6yiDstYJ999/P0cccQQAbdu2ZdCgQcyfP5+JEycyYsQIJk2aRJMmTXjnnXeorKxk/vz5PPHEE0yaNAmAUaNGMWnSJI488si6XIYkSZKkdcBaEZQjojgiBkXEhIh4PyJuj4hNs7qDIuKLiBgVEe9ExE3V+m4fEfMi4txq5ZUR8WjuultE9MldHx4Rb2ZjVkTEwIjYNavrExETs/KKiPj7Uub9nYh4KSLGZ+P8ISLqZXU/jIjRWfnbEfHDXL9hEdEhd10SEWNy600RcVSu/sms/PFsPu9lv5NF83shIq7Ptd8tIj6IiIYr9C9iLXXttddSVFREjx49gMLzzMXFxXTo0IELL7yQfffdl6KiIrbeemvuueceunfvzgEHHEBJSQlFRUUsXLiQnj17cvPNN9fxSiRJkiStC4rqegIREcBjwD0ppWMiYmPgXuBa4NKs2csppSMj4lvAqIh4PKX0alZ3PPA6UA78rtrwHSKiNKU0tto9WwF3AkenlP6ZlR0NlAAfZs0uTSk9sox57wA8DJyYUnotW8dxQIOIaArcBHRJKU2MiN2BoRHxQUppdC1+LZOBK4G/5AtTSl2zex8EXJJSOjK7XvR76ZOt53bg6pTSjFrca63Wt29fnnzySZ5//nkKv2IoKiri1ltvrWqz77770rRpUwCOOuoojjqq8DeGe++9l4033piZM2cyZswYDjroIAD+/e9/c/TRRzN48GA6dOiAJEmSJOWtDTvK3wO+Tin9ESCltADoCZyxaHd2kZTSf4AKYOdccTlwMVAcEflyKITVn9dwz8uBXy8KydnYg1NKL63AvH8K9E0pvZb1TymlR1JKHwOXZONPzOomAr35b/BfnreALyKiS20aZ7+Xi4DfRMQRQIOU0oMrsJa10pAhQ7j++usZPHgw9er99z8Ks2fP5quvvgJg6NChFBUV0bJlSwCmTZsGwOeff85vfvMbzjrrLLbaaiumT59OZWUllZWV7LPPPoZkSZIkSUu1NgTlUmBEviCl9CWFnd0m+fKI2BpoCryUXe8C7JhSehN4COhebeyHgHYR0aRaeSkwcjnzujF3tLmm0Nmq+ryXtSZgeFZeW9cAV9W2cUrpaeAz4AHgJzW1iYhzImJ4RAyf88VnKzCV1a+8vJxOnToxfvx4iouLue+++zj//POZOXMmXbp0oaysjB//+MdAIQy3a9eOFi1acP3119OvX7+qcX72s5/RsmVL9ttvP6644gqaNWtWV0uSJEmStI6q86PXQABpOeUHRMRoYC/gupTSv7PyEymEYYABwH3ALbkxFgA3Av8L/LXGm0dsCzwP1APuTSktegZ6mUevl6OmNeXLalrvYmUppZcjgog4YAXuezfwrZTS+JoqU0r3UjjWzjZNWtc0hzrTv3//JcrOPPPMGtuWlJQwfnyNS6xxnOry37ssSZIkSdWtDTvKY4HFzsBGxJbALsD7WdHLKaU2QGvgvIgoy8rLgdMiohIYDLTNng/O6wccCOxa7Z7tAFJKn6aUyigEyPorOO/2tV1Tdr9x2edPga1zddsA02sY51oKzyrX1sLsR5IkSZK0ktaGoPw8UC8iTgHIXuZ1M9AnpTQ73zCl9C6FZ30vj4i9gC1SSjunlEpSSiVZ3YnV+swDbgUuzBXfAFwZES1yZYs9D10LdwGnRkTHRQUR8aOI2JHCs9H/GxElWXkJhWelF712eRjwo1j0dio4FXix+g1SSs9SCNRtV3BukiRJkqSVVOdBOaWUgK7A8RExAXgX+JqaX8IF8FsKO8Q/Bx6vVvcohV3m6u4jd8w8pfQ28DPggezrm14FWgB/zvXJP6NcsejrqnJjfEwhlN+UfT3UP4H/3979x3lV1vn/f7xwRBpG/NkYSjWLoigoE7L+2I+ZZqispWGUkn3STT9IK2uyKfJR+8p+Wz5KatmnzNbKpNbFX6torj/TXKg1+aGjkUpqkWGz4i9UQEHw9fnjfWY6DDPDIMMMMI/77fa+cd7XdZ3rXGfm3N76nOs65/1R4I3MbKDywLCfRcTTVJ5ePakoh8rs9ZvA4xHxOJWZ7LW+9qpkKjCgjTpJkiRJUieLSk5VT7PzXvvnyG+0/DtD17vxxJbPWZMkSZKkTS8i5mdmq1+F0+0zypIkSZIkbU4MypIkSZIklRiUJUmSJEkqMShLkiRJklRiUJYkSZIkqcSgLEmSJElSiUFZkiRJkqQSg7IkSZIkSSUGZUmSJEmSSgzKkiRJkiSVVHX3ANQ9Bu64HTeeuFd3D0OSJEmSNjvOKEuSJEmSVGJQliRJkiSpxKAsSZIkSVKJQVmSJEmSpBKDsiRJkiRJJQZlSZIkSZJKDMqSJEmSJJX4Pco91JKl73DVbS926xjOGr1btx5fkiRJklrjjLIkSZIkSSUGZUmSJEmSSgzKkiRJkiSVGJQlSZIkSSoxKEuSJEmSVGJQliRJkiSpxKAsSZIkSVKJQVmSJEmSpBKDsrrVl770JWpraxk6dGhz2XnnncfgwYM54IADGD16NEuXLl1rn+eff56amhouv/xyAFasWMFxxx3H4MGDGTJkCJMnT25uO2vWLIYPH05VVRW33HJLl5yTJEmSpC2bQVnd6rTTTuOee+5Zq2zkyJEsWLCAJ554gr333ptLLrlkrfqJEycyatSotcrOPfdcnn76aR577DF+9atfcffddwPwoQ99iOuuu47Pf/7zm/ZEJEmSJG01qrp7AOrZDj/8cBYtWrRW2dFHH928fcghh6w1Ezxz5kwGDhxI3759m8uqq6s58sgjAejduzfDhw9n8eLFANTV1QHQq5d/E5IkSZLUMaYHbdauvfba5tnj5cuXM23aNC6++OI22y9dupSf/exnHHXUUV01REmSJElbmR4ZlCNiTUQ0RMRvI+LxiPjHiOhV1B0REa8X9U2vTxR1GRFXlPo5NyKmFPs83OIYVRHxYkT0j4jrIuIPpf7+q2hzWkS8VJQ9HRET2xnzqIiYFxFPFW0vL9WNK8qejog5EXFYZ//MusPUqVOpqqrilFNOAeDiiy9m4sSJ1NTUtNp+9erVjB07lrPPPpuBAwd25VAlSZIkbUV66tLrtzKzHiAiaoF/A3YAmqYqZ2fmJ1vZbyVwYkRckpkvl8pnAQMioi4zFxVlnwAWZGZjRACcl5mtPU3qxsycEBG7AAsj4pbM/FO5QUQMBb4LHJeZT0dEFTCuqPskcCZwWGa+HBHDgZkRcVBm/veG/Vg2H9OnT+fOO+/kgQceoPj58cgjj3DLLbcwadIkli5dSq9evejTpw8TJkwAYNy4cQwaNIhzzjmnG0cuSZIkaUvXU4Nys8xcEhHjgLkRMWU9zVcD1wATgQtLfbwbETcDJwHTiuKTgRkbMI5XIuJZoD/wpxbVk4Cpmfl00XY18L2i7nwqIfzlou7RiJgOnAV8raPH35zcc889TJs2jf/8z/+kurq6uXz27NnN21OmTKGmpqY5JF900UW8/vrr/PCHP+zy8UqSJEnauvTIpdctZebvqfwsaouij7ZYer1nqflVwCkRsUOLbmZQCcdExHbA3wL/Xqq/rNTf9S3HEBEfAvoAT7QyxKHA/DaGP6SVunlF+WZv7NixHHrooSxcuJABAwbwox/9iAkTJvDmm28ycuRI6uvrGT9+fLt9LF68mKlTp/Lkk08yfPhw6uvrmwPz3LlzGTBgADfffDNnnnkmQ4ZsET8WSZIkSd2ox88ol0Rpu62l12TmGxHxE+Bs4K1S+dyIqImIfYB9gV9n5mulXdtaen1SRBwJ7AP8r8x8e6PPpHIuuU5hZeZ8HMBO7x/QCYfZeDNmrDvpfvrpp693vylTpjRvDxgwgMx1TheAv/7rv25+ArYkSZIkdYQzykBEDATWAEs6uMuVwOlA3xblN1CZVd6QZdc3ZuYQ4KPAFRHxgVba/BY4sI39n2ylbnhRvpbMvCYzR2TmiJp+O3dweJIkSZLUs/T4oBwR7we+D3w325qWbCEzXwVuohKWy2YAXwA+DtyxIePIzIeBnwJfaaX6MuCCiNi7GHOviPjHou4bwLTiYWBERD1wGn+5h1mSJEmStAF66tLr90VEA7AtlQd0/RT4Zqn+o0V9k39uZdn0FcCEckFmPhkRK4D5mbm8RfvLIuKi0vuDWhnXNODRiPg/mflmqd8nIuIcYEZEVFNZVv0fRd0dEbEH8F8RkcCbwBcys7Ht05ckSZIktSU6OImqrcyH9hqW5192X7eO4azRu3Xr8SVJkiT1XBExPzNHtFbX45deS5IkSZJUZlCWJEmSJKnEoCxJkiRJUolBWZIkSZKkEoOyJEmSJEklBmVJkiRJkkoMypIkSZIklRiUJUmSJEkqMShLkiRJklRiUJYkSZIkqcSgLEmSJElSSVV3D0Ddo3bHbTlr9G7dPQxJkiRJ2uw4oyxJkiRJUolBWZIkSZKkEoOyJEmSJEklBmVJkiRJkkoMypIkSZIklRiUJUmSJEkqMShLkiRJklTi9yj3UK+/tpq7b3x5kx5j1Em7btL+JUmSJGlTcEZZkiRJkqQSg7IkSZIkSSUGZUmSJEmSSgzKkiRJkiSVGJQlSZIkSSoxKEuSJEmSVGJQliRJkiSpxKAsSZIkSVKJQVmb1Le//W2GDh3KkCFDuPLKKwE477zzGDx4MAcccACjR49m6dKlAFx//fXU19c3v3r16kVDQwMA8+fPZ//992evvfbi7LPPJjO754QkSZIkbfUMytpkFixYwA9+8APmzJnD448/zp133skzzzzDyJEjWbBgAU888QR77703l1xyCQCnnHIKDQ0NNDQ08NOf/pS6ujrq6+sB+PKXv8w111zDM888wzPPPMM999zTjWcmSZIkaWtmUNYm89RTT3HIIYdQXV1NVVUVH/vYx7jttts4+uijqaqqAuCQQw5h8eLF6+w7Y8YMxo4dC0BjYyNvvPEGhx56KBHBF7/4RWbOnNmVpyJJkiSpBzEoa5MZOnQos2bN4pVXXmHFihXcdddd/OlPf1qrzbXXXsuoUaPW2ffGG29sDsovvPACAwYMaK4bMGAAL7zwwqYdvCRJkqQea4sPyhGREXFF6f25ETGlRZvHI2JGi7JDIuKRiGiIiKea9omI0yLiuy3aPhQRIyLiuog4s0XdpyPirmJ7WfFvXUQsaGWs10XEmBZldRHxVjGOptcXW7S5rSh/NiJeL7X7m2Js80ptR0TEQx340W1y++67L+effz4jR47k2GOPZdiwYc0zyQBTp06lqqqKU045Za39HnnkEaqrqxk6dChAq/cjR8SmHbwkSZKkHmuLD8rASuDEiNi1tcqI2JfKeR4eEX1LVdOBcZlZDwwFburAsWYAJ7coO7ko3xjPZWZ96fWTcmVmji7GeQYwu9Tuv4omtRGx7rTsZuD000/n0UcfZdasWey8884MGjQIgOnTp3PnnXdy/fXXrxN6b7jhhubZZKjMIJeXZy9evJjdd9+9a05AkiRJUo+zNQTl1cA1wMQ26j8P/BS4Dzi+VF4LNAJk5prMfLIDx/o5MDgi+gNERDXwCWDmexp557kMuKibx9CqJUuWAPD8889z6623MnbsWO655x6mTZvGHXfcQXV19Vrt3333XW6++WZOPvkvf4/o378/22+/Pb/+9a/JTH7yk59wwgkndOl5SJIkSeo5toagDHAVcEpE7NBK3UnAjVRmfceWyr8FLCyWNZ8ZEX3K+5SXQgMjoBKogVuBzxXtjgd+kZlvbuT492yx9PqjG7j/w8DKiDiyvUYRMS4i5kXEvDfeeOW9j3YDfOYzn2G//fbjU5/6FFdddRU77bQTEyZM4M0332TkyJHU19czfvz45vazZs1iwIABDBw4cK1+rr76as444wz22msv9txzz1bva5YkSZKkzlC1/iabv8x8IyJ+ApwNvNVUHhF/DbyUmX+MiMXAtRGxU2a+lpn/f0RcDxxNZdZ5LHBEseuNmTmh1M9DpcPNoDKD+20qy67XWib9Hj1XLK3eGP9MZVb5/LYaZOY1VGbfGbRnfZd8EfHs2bPXKXv22WfbbH/EEUfw61//ep3yESNGsGDBOrd9S5IkSVKn21pmlAGuBE4Hyvchj6WyVHoR8BzQD/hMU2VmPpeZVwNHAcMiYpcOHOdXQP+IGAb8DXBXp4x+I2Xmg0Af4JDuHoskSZIkbcm2mqCcma9SeSDX6QAR0Qv4LHBAZtZlZh1wAsXy64g4Lv7yFKlBwBpgaQeOk8VxpgN3ZebbnXsmG2UqMKm7ByFJkiRJW7KtJigXrgCann59OPBCZpa/cHcWsF/xMK7/SeUe5QYqD/s6pbgHuSNmAMOAG9pps09ELC69PluU/0up7OGirOU9ymd3cBxrycy7gJfey76SJEmSpIpo7TtqtfUbtGd9/t//8/NNeoxRJ7X6jV2SJEmS1O0iYn5mjmitbmubUZYkSZIkaaMYlCVJkiRJKjEoS5IkSZJUYlCWJEmSJKnEoCxJkiRJUolBWZIkSZKkEoOyJEmSJEklBmVJkiRJkkoMypIkSZIklRiUJUmSJEkqMShLkiRJklRS1d0DUPfYYacqRp20a3cPQ5IkSZI2O84oS5IkSZJUYlCWJEmSJKnEoCxJkiRJUolBWZIkSZKkEoOyJEmSJEklBmVJkiRJkkoMypIkSZIklfg9yj3UipdX89gPl3RKXx85o7ZT+pEkSZKkzYEzypIkSZIklRiUJUmSJEkqMShLkiRJklRiUJYkSZIkqcSgLEmSJElSiUFZkiRJkqQSg7IkSZIkSSUGZUmSJEmSSgzK6hQLFy6kvr6++dWvXz+uvPJKXn31VUaOHMmgQYMYOXIkr7322lr7Pf/889TU1HD55Zev0+fxxx/P0KFDu+oUJEmSJAkwKKuT7LPPPjQ0NNDQ0MD8+fOprq5m9OjRXHrppRx11FE888wzHHXUUVx66aVr7Tdx4kRGjRq1Tn+33norNTU1XTV8SZIkSWpmUFane+CBB9hzzz358Ic/zO23386pp54KwKmnnsrMmTOb282cOZOBAwcyZMiQtfZftmwZ3/zmN7nooou6ctiSJEmSBBiUtQnccMMNjB07FoAXX3yR/v37A9C/f3+WLFkCwPLly5k2bRoXX3zxOvt/7Wtf46tf/SrV1dVdN2hJkiRJKmw2QTkiLoyI30bEExHREBEHl+qqIuLliLikxT41EfEvEfFcse+spv0iYk3Rz4KI+FlE7Nhi38cjYkaLsusiYkVEbF8q+3ZEZETs2qLfptfkovyhiJhX2m9EUXZMqe2yiFhYbP+kaHdYRMyJiKeL17h2fkajImJeRDxVtL28Rf0659TVVq1axR133MFnP/vZdttdfPHFTJw4cZ3l1Q0NDTz77LOMHj16Uw5TkiRJktpU1d0DAIiIQ4FPAsMzc2URSnuXmhwNLAQ+FxEXZGYW5T8E/gAMysx3I2IgsG9R91Zm1hf9TwfOAqYW7/el8keCwyOib2YuLx3rWeAE4F8johdwJPBCqb6531bURsSozLy7qSAz7wXuLY77EHBuZs4r3n8A+Dfg05n5aHHe90bEC5n5Hy1+RkOB7wLHZebTEVEFjCvVt3dOXebuu+9m+PDh7LbbbgDstttuNDY20r9/fxobG6mtrQXgkUce4ZZbbmHSpEksXbqUXr160adPH7bZZhvmz59PXV0dq1evZsmSJRxxxBE89NBD3XE6kiRJknqgzWVGuT/wcmauBMjMlzPzz6X6scC3geeBQwAiYk/gYOCizHy32O/3LQNm4WFgj9L7zwM/Be4Djm/RdgZwUrF9BPArYHUHz+MyYENurD0LuC4zH4XKeQOTgMmttJ0ETM3Mp4u2qzPze6X69s6py8yYMaN52TVUnlw9ffp0AKZPn84JJ5wAwOzZs1m0aBGLFi3inHPO4YILLmDChAl8+ctf5s9//jOLFi3il7/8JXvvvbchWZIkSVKX2lyC8n3AByPidxHxvYj4WFNFRLwPOAq4k0qIbUphQ4CGzFzTXscRsU2x/x2l4pOAG1v01+QZ4P0RsVNRd0OL+ve1WHp9UqnuYWBlRBy5/lNuPof5LcrmFeUtDW2lbVl75wRARIwrlm7Pe+3NVzo4xI5bsWIF999/PyeeeGJz2eTJk7n//vsZNGgQ999/P5Mnt/Y3AEmSJEnafGwWS68zc1lEHAh8lMpS5xsjYnJmXkdlSfYvMnNFRPw78LWImNiBbt8XEQ1AHZWAeT9ARPw18FJm/jEiFgPXRsROmVn+gt9bgZOpzFif2aLf9pZeA/wzlVnl8zswxgCylfLWytrupGPnRGZeA1wDsF9d/QYdoyOqq6t55ZW1A/guu+zCAw880O5+U6ZMabW8rq6OBQsWdNbwJEmSJKlDNpcZZTJzTWY+lJkXAxOAzxRVY4FPRMQiKoF3Fyph+rfAsOI+4tY0BdoPU7nf+axSf4OL/p4D+pWO1eQG4OvA/U3LujfgPB4E+lAsEV+P3wIjWpQdCDzZRtsD2+inI+ckSZIkSeqAzSIoR8Q+ETGoVFQP/DEi+gGHAR/KzLrMrKMSeMdm5nNUlin/U0RE0c+giDih3Hdmvg6cDZwbEdsBnwUOKPV3Ai2WKmfm88CFQPke4A0xlco9xetzFXBaRNQX498FmAZ8o5W2lwEXRMTeRdteEfGPxR8K1ntOkiRJkqSO2SyWXgM1wHeKr3BaTeXJ0+OAE4EHmx7yVbgd+EYRes8ArgCejYgVwCvAeS07z8zHIuJx4HPAC5lZfor1LGC/iOjfYp9/aWOsTUu6m9yTmWvdeJuZd0XES+s5ZzKzMSK+APyg+EqqAK7MzJ+10vaJiDgHmBER1VSWZ/8HcHh755SZjesbhyRJkiTpL+Iv37SknmS/uvq8/qL7OqWvj5xR2yn9SJIkSVJXiYj5mdnyVlhgM1l6LUmSJEnS5sKgLEmSJElSiUFZkiRJkqQSg7IkSZIkSSUGZUmSJEmSSgzKkiRJkiSVGJQlSZIkSSoxKEuSJEmSVGJQliRJkiSpxKAsSZIkSVJJVXcPQN2jetcqPnJGbXcPQ5IkSZI2O84oS5IkSZJUYlCWJEmSJKnEoCxJkiRJUolBWZIkSZKkEoOyJEmSJEklBmVJkiRJkkoMypIkSZIklRiUJUmSJEkqqeruAah7vPPf79D4jRfe8/79J+3RiaORJEmSpM2HM8qSJEmSJJUYlCVJkiRJKjEoS5IkSZJUYlCWJEmSJKnEoCxJkiRJUolBWZIkSZKkEoOyJEmSJEklBmVJkiRJkkoMytooS5cuZcyYMQwePJh9992Xhx9+mJtvvpkhQ4bQq1cv5s2b19x2zpw51NfXU19fz7Bhw7jtttua64499liGDRvGkCFDGD9+PGvWrOmO05EkSZIkqrp7ANqyfeUrX+HYY4/llltuYdWqVaxYsYIdd9yRW2+9lTPPPHOttkOHDmXevHlUVVXR2NjIsGHD+NSnPkVVVRU33XQT/fr1IzMZM2YMN998MyeffHI3nZUkSZKknsygrPfsjTfeYNasWVx33XUA9O7dm969e7Pjjju22r66urp5++233yYimt/369cPgNWrV7Nq1aq16iRJkiSpK7n0Wu/Z73//e97//vfzd3/3d3zkIx/hjDPOYPny5e3u88gjjzBkyBD2339/vv/971NV9Ze/1RxzzDHU1tay/fbbM2bMmE09fEmSJElqVY8KyhGxJiIaImJBRNwcEdVF+bIW7U6LiO+W3o+LiKeL15yIOKxU91BELCz6bYiIW4ryKRGxIiJqS22XtdyOiBHFeHoX7/eMiN9HRL82zmFiRLwdETuUyqaWjt8QEb8rzrVmY39m7Vm9ejWPPvooX/7yl3nsscfo27cvl156abv7HHzwwfz2t79l7ty5XHLJJbz99tvNdffeey+NjY2sXLmSBx98cFMOXZIkSZLa1KOCMvBWZtZn5lBgFTB+fTtExCeBM4HDMnNwsc+/RcQHSs1OKfqtz8zyVOjLwFfb6z8z5wGzgHOLoquACzPzjTZ2GQvMBUaX+riwdPz6ov6SzFzWRh+dYsCAAQwYMICDDz4YgDFjxvDoo492aN99992Xvn37smDBgrXK+/Tpw/HHH8/tt9/e6eOVJEmSpI7oaUG5bDawVwfanQ+cl5kvA2Tmo8B04KwO7HstcFJE7LyedhcAZ0TEJGDbzJzRWqOI2BOoAS6iEphba/MFKuc1pQPj2ygf+MAH+OAHP8jChQsBeOCBB9hvv/3abP+HP/yB1atXA/DHP/6RhQsXUldXx7Jly2hsbAQqs9R33XUXgwcP3tTDlyRJkqRW9ciHeUVEFTAKuKcoel9ENJSa7AzcUWwPAea36GIecGrp/fUR8VaxfX9mnldsL6MSlr8CXNzWeDJzaURMA74HtJ00K+F4BpWQv09E1GbmktJ51QGXAkdk5uqWO0fEOGAcwB477tHOYTruO9/5DqeccgqrVq1i4MCB/PjHP+a2227jH/7hH3jppZc47rjjqK+v59577+WXv/wll156Kdtuuy29evXie9/7Hrvuuisvvvgixx9/PCtXrmTNmjV8/OMfZ/z49U72S5IkSdImEZnZ3WPoMhGxBvhN8XY28NXMXBURyzKzptTuNGBEZk6IiFeBv8rM10v1nwb+Z2Z+JiIeAs4tllCXjzWFSlD+IdAAHAD8uek4rRxzJnAQcFZm3kYrImIBMDozn4mIbwLPZeZVRd02wH8CP8rMH6/vZzFswLC85+y71tesTf0ndU7QliRJkqTuEBHzM3NEa3U9bUb5reIe3g3xJHAgUH661PCifL2K2eJ/A/6+rTbFfdA7AMcAt0XEvZm5okWbA4BBwP3FVyf1Bn5P5Z5mqCzHbuxISJYkSZIkta0n36PcUd8ApkXELgARUQ+cRmWZdEd9k8oDwdb5w0REvA+4gspM8m+A24ELW+ljLDAlM+uK1+7AHhHx4Yg4pBjTuA0YkyRJkiSpFT1tRnmDZeYdEbEH8F8RkcCbwBcys7HUrHyP8suZ+YkWfbwcEbcBE1s5xNeAmZnZNEM9BWiIiOsy85lSu5Op3FdddltR/nGgGvhFMdvc5DOZ+VxHz1WSJEmS1MPuUdZfeI+yJEmSpJ6svXuUXXotSZIkSVKJQVmSJEmSpBKDsiRJkiRJJQZlSZIkSZJKDMqSJEmSJJUYlCVJkiRJKjEoS5IkSZJUYlCWJEmSJKnEoCxJkiRJUolBWZIkSZKkkqruHoC6x7Yf2Jb+k/bo7mFIkiRJ0mbHGWVJkiRJkkoMypIkSZIklRiUJUmSJEkqMShLkiRJklRiUJYkSZIkqcSgLEmSJElSiUFZkiRJkqQSv0e5h3rnxRW8eOX897Tvbucc2MmjkSRJkqTNhzPKkiRJkiSVGJQlSZIkSSoxKEuSJEmSVGJQliRJkiSpxKAsSZIkSVKJQVmSJEmSpBKDsiRJkiRJJQZlSZIkSZJKDMp6z+rq6th///2pr69nxIgRAJx00knU19dTX19PXV0d9fX1ALzyyisceeSR1NTUMGHChOY+VqxYwXHHHcfgwYMZMmQIkydP7o5TkSRJkqRmVd09AG3ZfvGLX7Drrrs2v7/xxhubt7/61a+yww47ANCnTx++/vWvs2DBAhYsWLBWH+eeey5HHnkkq1at4qijjuLuu+9m1KhRXXMCkiRJktSCM8raJDKTm266ibFjxwLQt29fDjvsMPr06bNWu+rqao488kgAevfuzfDhw1m8eHGXj1eSJEmSmhiU9Z5FBEcffTQHHngg11xzzVp1s2fPZrfddmPQoEEd7m/p0qX87Gc/46ijjursoUqSJElSh/W4oBwRu0REQ/H674h4odheGhFPtmg7JSLOLb0/NyKejogFEfF4RHyxKP9kRDxWlD0ZEWeW9hlX7PN0RMyJiMNKdQ9FxLzS+xER8VA7Y58YEW9HxA6lsqml82mIiN9FxJqIqNnoH9Z6/OpXv+LRRx/l7rvv5qqrrmLWrFnNdTNmzGieTe6I1atXM3bsWM4++2wGDhy4KYYrSZIkSR3S44JyZr6SmfWZWQ98H/hWsV0PvNvWfhExHhgJHJSZQ4HDK8WxLXAN8KnMHAZ8BHio2OeTwJnAYZk5GBgP/FtEfKDUdW1EdPSG3LHAXGB06XwubDqf4jzmApdk5rIO9vme7b777gDU1tYyevRo5syZA1RC76233spJJ53U4b7GjRvHoEGDOOecczbFUCVJkiSpw3pcUN4IFwB/n5lvAGTm65k5HdieykPRXinKV2bmwmKf84HzMvPlou5RYDpwVqnfy4CL1nfwiNgTqCnatjpVGxFfAPYCpmzoyW2o5cuX8+abbzZv33fffQwdOhSAn//85wwePJgBAwZ0qK+LLrqI119/nSuvvHJTDVeSJEmSOsynXndARGwPbJ+Zz7Wsy8xXI+IO4I8R8QBwJzAjM98FhgDzW+wyDzi19P5hYHREHAm82c4wxgIzgNnAPhFRm5lLSmOsAy4FjsjM1Rt6jhvqxRdfZPToysT26tWr+fznP8+xxx4LwA033NDqsuu6ujreeOMNVq1axcyZM7nvvvvo168fU6dOZfDgwQwfPhyACRMmcMYZZ2zqU5AkSZKkVhmU/yLbKY926snMMyJif+ATwLlUlmif1kbz1vr6Zyozxee3M76TgdGZ+W5E3Ap8FrgKICK2Af4V+FpmPttWBxExDhgHMGCnD7TVrEMGDhzI448/3mrddddd12r5okWLWi3PbPNHK0mSJEldzqXXf/EKsFOLsp2Bl4vl1ssjos2nTGXmbzLzW1RC8meK4ieBA1s0HV6Ul/d9EOgDHNJa3xFxADAIuD8iFlEJzeUp24uAxsz8cZtnVznONZk5IjNH7Ny35alKkiRJksCg3Kx4+FVjRBwFEBE7A8cCvyyaXAJcFRH9ivp+xROtayLiiFJX9cAfi+1vANMiYpdin3oqM83fa2UIU4FJbQxvLDAlM+uK1+7AHhHx4Yg4pOhz3IaesyRJkiRpXS69XtsXqYThK4r3/1S6L/lqKg/TmhsR7wDvAFdQWUo9KSL+BXgLWE6x7Doz74iIPYD/ioikcg/yFzKzseWBM/OuiHipjXGdDLR8MvZtRfnHgWrgFxFRrv9Ma/dUS5IkSZLaF94f2jMN++B+ed9Xf/qe9t3tnJarySVJkiRpyxIR8zNzRGt1Lr2WJEmSJKnEoCxJkiRJUolBWZIkSZKkEoOyJEmSJEklBmVJkiRJkkoMypIkSZIklRiUJUmSJEkqMShLkiRJklRiUJYkSZIkqcSgLEmSJElSiUFZkiRJkqSSqu4egLrHtrtVs9s5B3b3MCRJkiRps+OMsiRJkiRJJQZlSZIkSZJKDMqSJEmSJJUYlCVJkiRJKjEoS5IkSZJUYlCWJEmSJKnEoCxJkiRJUonfo9xDrV7yBku+e99629VOOLoLRiNJkiRJmw9nlCVJkiRJKjEoS5IkSZJUYlCWJEmSJKnEoCxJkiRJUolBWZIkSZKkEoOyJEmSJEklBmVJkiRJkkoMypIkSZIklRiUtV5vv/02Bx10EMOGDWPIkCFcfPHFzXXf+c532GeffRgyZAiTJk1aa7/nn3+empoaLr/88uayY489trmf8ePHs2bNmi47D0mSJEnqiKruHoA2f9tttx0PPvggNTU1vPPOOxx22GGMGjWKt956i9tvv50nnniC7bbbjiVLlqy138SJExk1atRaZTfddBP9+vUjMxkzZgw333wzJ598cleejiRJkiS1y6Cs9YoIampqAHjnnXd45513iAiuvvpqJk+ezHbbbQdAbW1t8z4zZ85k4MCB9O3bd62++vXrB8Dq1atZtWoVEdFFZyFJkiRJHePSa3XImjVrqK+vp7a2lpEjR3LwwQfzu9/9jtmzZ3PwwQfzsY99jLlz5wKwfPlypk2bttYS7bJjjjmG2tpatt9+e8aMGdOVpyFJkiRJ67VFBOWIWBMRDRGxICJujojqonxZROxf1DVExKsR8YdiO0vlyyJiYbH9k4iojojrI+I3RZ+/jIiaFsd6PCIejYi/KcqPiIg7W4zruogYU2w/VBzj8YiYGxH1pXY1EXF1RDwXEY9FxPyI+F9FXV1ELGjR75SIOLeVn8OUiHih9LM4vlQ3MSLejogdOu0HX7LNNtvQ0NDA4sWLmTNnDgsWLGD16tW89tpr/PrXv+ayyy7jc5/7HJnJxRdfzMSJE5tnoVu69957aWxsZOXKlTz44IObYriSJEmS9J5tKUuv38rMeoCIuB4YD3wTIDN/AzTVXQfcmZm3lHeOiIeAczNzXvH+fwMvZub+xft9gHdaOdYxwCXAxzo4zlMyc15E/B1wGTCyKP8h8HtgUGa+GxHvB77U8dNfy7cy8/KI2BeYHRG1mfkuMBaYC4wGrnuPfa/XjjvuyBFHHME999zDgAEDOPHEE4kIDjroIHr16sXLL7/MI488wi233MKkSZNYunQpvXr1ok+fPkyYMKG5nz59+nD88cdz++23M3LkyHaOKEmSJElda4uYUW5hNrDXRvbRH3ih6U1mLszMla206we89h76fxjYAyAi9gQOAi4qAi2Z+VJmTnsP/TbLzKeA1cCuxTFqgIuoBOZO9dJLL7F06VIA3nrrLX7+858zePBgPv3pTzfPCP/ud79j1apV7LrrrsyePZtFixaxaNEizjnnHC644AImTJjAsmXLaGxsBCr3KN91110MHjy4s4crSZIkSRtlS5lRBiAiqoBRwD0b2dW1wH3FsukHgOmZ+UxR976IaAD6UAnUH38P/R8LzCy2hwCPN4XkNuxZHLPJB4DL22gLQEQcDLwLvASMA2ZQ+SPCPsUs85JW9hlXtGXATrUtq9vU2NjIqaeeypo1a3j33Xf53Oc+xyc/+UlWrVrFl770JYYOHUrv3r2ZPn16uw/nWr58OccffzwrV65kzZo1fPzjH2f8+PEdHockSZIkdYUtJSi/rxQkZwM/2pjOMrMhIgYCRwOfAOZGxKHFLG156fWhwE8iYiiQbXVX2r4+IvoC2wDDW2scERcCnwVqM3P3ovi5pmMWbaa0M/yJEfEF4E3gpMzMiDgZGF0s67616P+qVs77GuAagPoP7d3W+azjgAMO4LHHHlunvHfv3vzrv/5ru/tOmfKXU9ltt92aH/glSZIkSZurLSUov1UOkp0hM5cBtwK3RsS7wN8CT7Vo83BE7Aq8H3gF2KlFNzsDL5fenwI8DlxKJaieCDwJDIuIXpn5bmZOBaZGxLL3OPRvZWbzbHNEHAAMAu4vZnN7U7kfep2gLEmSJElavy3xHuWNFhH/IyJ2KrZ7A/sBf2yl3WAqs8OvAM8AuxcP0SIiPgwMAxrK+2TmO1TuFT4kIvbNzGeBecA/R8Q2xb59gM76AuGxwJTMrCteuwN7FOOTJEmSJG2gLWVGubPtCVwdlSnYXsB/AP9e1JWXeQdwamauAdYUS55/XATdd4AzMvP1lp1n5lsRcQVwLnA6cAaVp2A/GxGvAm8B53fSuZxM5b7tstuK8o16YJgkSZIk9USR2eFbVbUVqf/Q3nnfpO+ut13thKO7YDSSJEmS1LUiYn5mjmitrkcuvZYkSZIkqS0GZUmSJEmSSgzKkiRJkiSVGJQlSZIkSSoxKEuSJEmSVGJQliRJkiSpxKAsSZIkSVKJQVmSJEmSpBKDsiRJkiRJJQZlSZIkSZJKDMqSJEmSJJVUdfcA1D2qavtRO+Ho7h6GJEmSJG12nFGWJEmSJKnEoCxJkiRJUolBWZIkSZKkksjM7h6DukFEvAks7O5xaLOxK/Bydw9Cmw2vB5V5PajM60FlXg8q2xKvhw9n5vtbq/BhXj3Xwswc0d2D0OYhIuZ5PaiJ14PKvB5U5vWgMq8HlW1t14NLryVJkiRJKjEoS5IkSZJUYlDuua7p7gFos+L1oDKvB5V5PajM60FlXg8q26quBx/mJUmSJElSiTPKkiRJkiSVGJQlSZIkSSoxKPdAEXFsRCyMiGcjYnJ3j0edJyIWRcRvIqIhIuYVZTtHxP0R8Uzx706l9v+7uA4WRsQxpfIDi36ejYj/GxFRlG8XETcW5Y9ERF2Xn6TaFBHXRsSSiFhQKuuS339EnFoc45mIOLWLTlntaON6mBIRLxSfEQ0R8belOq+HrVREfDAifhERT0XEbyPiK0W5nw89UDvXg58PPVBE9ImIORHxeHE9/FNR7udDZvrqQS9gG+A5YCDQG3gc2K+7x+Wr036/i4BdW5R9A5hcbE8GphXb+xW//+2Avyqui22KujnAoUAAdwOjivK/B75fbJ8M3Njd5+xrrd/14cBwYEFX/v6BnYHfF//uVGzv1N0/j57+auN6mAKc20pbr4et+AX0B4YX29sDvyt+534+9MBXO9eDnw898FX87mqK7W2BR4BD/HxIZ5R7oIOAZzPz95m5CrgBOKGbx6RN6wRgerE9Hfh0qfyGzFyZmX8AngUOioj+QL/MfDgrn2I/abFPU1+3AEc1/bVQ3S8zZwGvtijuit//McD9mflqZr4G3A8c29nnpw3TxvXQFq+HrVhmNmbmo8X2m8BTwB74+dAjtXM9tMXrYSuWFcuKt9sWr8TPB4NyD7QH8KfS+8W0/+GoLUsC90XE/IgYV5TtlpmNUPmPI1BblLd1LexRbLcsX2ufzFwNvA7ssgnOQ52nK37/fq5sWSZExBNRWZrdtJTO66GHKJY8foTKrJGfDz1ci+sB/HzokSJim4hoAJZQCa5+PmBQ7olam/3zO8K2Hv8jM4cDo4CzIuLwdtq2dS20d414/Ww9OvP373Wx5bga2BOoBxqBK4pyr4ceICJqgH8HzsnMN9pr2kqZ18NWppXrwc+HHioz12RmPTCAyuzw0Haa95jrwaDc8ywGPlh6PwD4czeNRZ0sM/9c/LsEuI3KUvsXi+UwFP8uKZq3dS0sLrZblq+1T0RUATvQ8aWd6h5d8fv3c2ULkZkvFv9D9C7wAyqfEeD1sNWLiG2phKLrM/PWotjPhx6qtevBzwdl5lLgISrLn3v854NBueeZCwyKiL+KiN5Ubqi/o5vHpE4QEX0jYvumbeBoYAGV32/TUwRPBW4vtu8ATi6eRPhXwCBgTrG85s2IOKS4f+SLLfZp6msM8GBxH4o2X13x+78XODoidiqW6h1dlGkz0/Q/PYXRVD4jwOthq1b87n4EPJWZ3yxV+fnQA7V1Pfj50DNFxPsjYsdi+33AJ4Cn8fPBp173xBfwt1SecPgccGF3j8dXp/1eB1J5CuHjwG+bfrdU7gF5AHim+Hfn0j4XFtfBQoonExblI6j8B/I54LtAFOV9gJupPLhhDjCwu8/b11rXwAwqy+XeofJX2tO76vcPfKkofxb4u+7+Wfhq83r4KfAb4Akq/+PS3+th638Bh1FZzvgE0FC8/tbPh575aud68POhB76AA4DHit/7AuD/K8p7/OdD0+AlSZIkSRIuvZYkSZIkaS0GZUmSJEmSSgzKkiRJkiSVGJQlSZIkSSoxKEuSJEmSVGJQliRJGy0i6iJiQYuyKRFxbneNSZKk98qgLEmSNksRUdXdY5Ak9UwGZUmStElFxNkR8WREPBERNxRlfSPi2oiYGxGPRcQJRflpEXFzRPwMuC8i+kfErIhoiIgFEfHRbj0ZSVKP4F9qJUnSpjYZ+KvMXBkROxZlFwIPZuaXirI5EfHzou5Q4IDMfDUivgrcm5lTI2IboLqrBy9J6nkMypIkqTNkO+VPANdHxExgZlF+NHB86R7mPsCHiu37M/PVYnsucG1EbAvMzMyGTh63JEnrcOm1JEnqDK8AO7Uo2xl4GTgOuAo4EJhf3HscwGcys754fSgznyr2W97UQWbOAg4HXgB+GhFf3MTnIUmSQVmSJG28zFwGNEbEUQARsTNwLPBL4IOZ+QtgErAjUAPcC/xDRETR/iOt9RsRHwaWZOYPgB8BwzfxqUiS5NJrSZLUab4IXBURVxTv/wl4HvhFROxAZRb5W5m5NCK+DlwJPFGE5UXAJ1vp8wjgvIh4B1hWHEOSpE0qMtu6pUiSJEmSpJ7HpdeSJEmSJJUYlCVJkiRJKjEoS5IkSZJUYlCWJEmSJKnEoCxJkiRJUolBWZIkSZKkEoOyJEmSJEkl/w8Kpxm1AEdvawAAAABJRU5ErkJggg=="/>
          <p:cNvSpPr>
            <a:spLocks noGrp="1" noChangeAspect="1" noChangeArrowheads="1"/>
          </p:cNvSpPr>
          <p:nvPr>
            <p:ph idx="1"/>
          </p:nvPr>
        </p:nvSpPr>
        <p:spPr bwMode="auto">
          <a:xfrm>
            <a:off x="838200" y="1392238"/>
            <a:ext cx="10515600" cy="478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285750" indent="-285750"/>
            <a:r>
              <a:rPr lang="en-US" sz="1800" dirty="0" smtClean="0"/>
              <a:t>19 Features( including 7 derived features)</a:t>
            </a:r>
          </a:p>
          <a:p>
            <a:pPr marL="285750" indent="-285750"/>
            <a:r>
              <a:rPr lang="en-US" sz="1800" dirty="0" smtClean="0"/>
              <a:t>Timeframe of the data: 2016-01-01 to 2018-12-31</a:t>
            </a:r>
          </a:p>
          <a:p>
            <a:pPr marL="285750" indent="-285750"/>
            <a:r>
              <a:rPr lang="en-US" sz="1800" dirty="0" smtClean="0"/>
              <a:t>Total data points : 359,392</a:t>
            </a:r>
          </a:p>
          <a:p>
            <a:pPr marL="0" indent="0">
              <a:buNone/>
            </a:pPr>
            <a:endParaRPr lang="en-US" sz="1800" dirty="0"/>
          </a:p>
          <a:p>
            <a:pPr marL="0" indent="0">
              <a:buNone/>
            </a:pPr>
            <a:r>
              <a:rPr lang="en-US" sz="1800" b="1" dirty="0" smtClean="0"/>
              <a:t>Basic Assumptions:</a:t>
            </a:r>
          </a:p>
          <a:p>
            <a:r>
              <a:rPr lang="en-US" sz="1800" dirty="0" smtClean="0"/>
              <a:t>Profits are calculated and only cost of trip and price charged features are used for calculating the profits of each cab company.</a:t>
            </a:r>
            <a:endParaRPr lang="en-US" sz="1800" b="1" dirty="0"/>
          </a:p>
          <a:p>
            <a:r>
              <a:rPr lang="en-US" sz="1800" dirty="0" smtClean="0"/>
              <a:t>Users features of city dataset is used as number of cab users per city. But we also considered these are also other company users as well ( including Yellow  and Pink Cab Company)</a:t>
            </a:r>
          </a:p>
        </p:txBody>
      </p:sp>
    </p:spTree>
    <p:extLst>
      <p:ext uri="{BB962C8B-B14F-4D97-AF65-F5344CB8AC3E}">
        <p14:creationId xmlns:p14="http://schemas.microsoft.com/office/powerpoint/2010/main" val="156779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 Users Analysis in Cities</a:t>
            </a:r>
            <a:endParaRPr lang="en-US" dirty="0"/>
          </a:p>
        </p:txBody>
      </p:sp>
      <p:pic>
        <p:nvPicPr>
          <p:cNvPr id="4" name="Content Placeholder 3"/>
          <p:cNvPicPr>
            <a:picLocks noGrp="1" noChangeAspect="1"/>
          </p:cNvPicPr>
          <p:nvPr>
            <p:ph idx="1"/>
          </p:nvPr>
        </p:nvPicPr>
        <p:blipFill>
          <a:blip r:embed="rId2"/>
          <a:stretch>
            <a:fillRect/>
          </a:stretch>
        </p:blipFill>
        <p:spPr>
          <a:xfrm>
            <a:off x="1148299" y="1416952"/>
            <a:ext cx="5446970" cy="4784725"/>
          </a:xfrm>
          <a:prstGeom prst="rect">
            <a:avLst/>
          </a:prstGeom>
        </p:spPr>
      </p:pic>
      <p:sp>
        <p:nvSpPr>
          <p:cNvPr id="6" name="TextBox 5"/>
          <p:cNvSpPr txBox="1"/>
          <p:nvPr/>
        </p:nvSpPr>
        <p:spPr>
          <a:xfrm>
            <a:off x="6905368" y="1690688"/>
            <a:ext cx="4992128"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ln w="0"/>
                <a:solidFill>
                  <a:schemeClr val="tx1"/>
                </a:solidFill>
                <a:effectLst>
                  <a:outerShdw blurRad="38100" dist="19050" dir="2700000" algn="tl" rotWithShape="0">
                    <a:schemeClr val="dk1">
                      <a:alpha val="40000"/>
                    </a:schemeClr>
                  </a:outerShdw>
                </a:effectLst>
              </a:rPr>
              <a:t>New York is the most populous city in terms of using Cab. </a:t>
            </a:r>
          </a:p>
          <a:p>
            <a:pPr marL="285750" indent="-285750">
              <a:buFont typeface="Arial" panose="020B0604020202020204" pitchFamily="34" charset="0"/>
              <a:buChar char="•"/>
            </a:pPr>
            <a:r>
              <a:rPr lang="en-US" dirty="0" smtClean="0">
                <a:ln w="0"/>
                <a:solidFill>
                  <a:schemeClr val="tx1"/>
                </a:solidFill>
                <a:effectLst>
                  <a:outerShdw blurRad="38100" dist="19050" dir="2700000" algn="tl" rotWithShape="0">
                    <a:schemeClr val="dk1">
                      <a:alpha val="40000"/>
                    </a:schemeClr>
                  </a:outerShdw>
                </a:effectLst>
              </a:rPr>
              <a:t>While, Chicago and San Francisco are other most populous cities in terms of using cabs a</a:t>
            </a:r>
          </a:p>
          <a:p>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054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Preference in Cab Company</a:t>
            </a:r>
            <a:endParaRPr lang="en-US" dirty="0"/>
          </a:p>
        </p:txBody>
      </p:sp>
      <p:sp>
        <p:nvSpPr>
          <p:cNvPr id="3" name="Content Placeholder 2"/>
          <p:cNvSpPr>
            <a:spLocks noGrp="1"/>
          </p:cNvSpPr>
          <p:nvPr>
            <p:ph idx="1"/>
          </p:nvPr>
        </p:nvSpPr>
        <p:spPr/>
        <p:txBody>
          <a:bodyPr>
            <a:normAutofit/>
          </a:bodyPr>
          <a:lstStyle/>
          <a:p>
            <a:r>
              <a:rPr lang="en-US" sz="1800" dirty="0" smtClean="0"/>
              <a:t>It’s shown that Yellow Cab Company is the most popular choice in travelling among users</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649" y="2391344"/>
            <a:ext cx="6011114" cy="3219899"/>
          </a:xfrm>
          <a:prstGeom prst="rect">
            <a:avLst/>
          </a:prstGeom>
        </p:spPr>
      </p:pic>
    </p:spTree>
    <p:extLst>
      <p:ext uri="{BB962C8B-B14F-4D97-AF65-F5344CB8AC3E}">
        <p14:creationId xmlns:p14="http://schemas.microsoft.com/office/powerpoint/2010/main" val="274785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Age Wise</a:t>
            </a:r>
            <a:endParaRPr lang="en-US" dirty="0"/>
          </a:p>
        </p:txBody>
      </p:sp>
      <p:sp>
        <p:nvSpPr>
          <p:cNvPr id="3" name="Content Placeholder 2"/>
          <p:cNvSpPr>
            <a:spLocks noGrp="1"/>
          </p:cNvSpPr>
          <p:nvPr>
            <p:ph idx="1"/>
          </p:nvPr>
        </p:nvSpPr>
        <p:spPr/>
        <p:txBody>
          <a:bodyPr>
            <a:normAutofit/>
          </a:bodyPr>
          <a:lstStyle/>
          <a:p>
            <a:r>
              <a:rPr lang="en-US" sz="1800" dirty="0" smtClean="0"/>
              <a:t>Most user are in the age range of 20 -39 </a:t>
            </a:r>
          </a:p>
          <a:p>
            <a:r>
              <a:rPr lang="en-US" sz="1800" dirty="0" smtClean="0"/>
              <a:t>It’s evident in graph that yellow Cab company accumulates the more profit in each age group</a:t>
            </a:r>
          </a:p>
          <a:p>
            <a:r>
              <a:rPr lang="en-US" sz="1800" dirty="0" smtClean="0"/>
              <a:t>Whereas, Pink Cab Company accumulates only a small proportion of profit.</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931" y="2957740"/>
            <a:ext cx="7125694" cy="3064119"/>
          </a:xfrm>
          <a:prstGeom prst="rect">
            <a:avLst/>
          </a:prstGeom>
        </p:spPr>
      </p:pic>
    </p:spTree>
    <p:extLst>
      <p:ext uri="{BB962C8B-B14F-4D97-AF65-F5344CB8AC3E}">
        <p14:creationId xmlns:p14="http://schemas.microsoft.com/office/powerpoint/2010/main" val="54144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Profit Analysis Income Wise</a:t>
            </a:r>
            <a:br>
              <a:rPr lang="en-US" dirty="0" smtClean="0"/>
            </a:br>
            <a:endParaRPr lang="en-US" dirty="0"/>
          </a:p>
        </p:txBody>
      </p:sp>
      <p:sp>
        <p:nvSpPr>
          <p:cNvPr id="3" name="Content Placeholder 2"/>
          <p:cNvSpPr>
            <a:spLocks noGrp="1"/>
          </p:cNvSpPr>
          <p:nvPr>
            <p:ph idx="1"/>
          </p:nvPr>
        </p:nvSpPr>
        <p:spPr/>
        <p:txBody>
          <a:bodyPr>
            <a:normAutofit/>
          </a:bodyPr>
          <a:lstStyle/>
          <a:p>
            <a:r>
              <a:rPr lang="en-US" sz="1800" dirty="0" smtClean="0"/>
              <a:t>Yellow cab company made more than 85% of profit in each income class in US</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76" y="2446638"/>
            <a:ext cx="9720648" cy="3789405"/>
          </a:xfrm>
          <a:prstGeom prst="rect">
            <a:avLst/>
          </a:prstGeom>
        </p:spPr>
      </p:pic>
    </p:spTree>
    <p:extLst>
      <p:ext uri="{BB962C8B-B14F-4D97-AF65-F5344CB8AC3E}">
        <p14:creationId xmlns:p14="http://schemas.microsoft.com/office/powerpoint/2010/main" val="144259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Customers Analysis</a:t>
            </a:r>
            <a:endParaRPr lang="en-US" dirty="0"/>
          </a:p>
        </p:txBody>
      </p:sp>
      <p:sp>
        <p:nvSpPr>
          <p:cNvPr id="3" name="Content Placeholder 2"/>
          <p:cNvSpPr>
            <a:spLocks noGrp="1"/>
          </p:cNvSpPr>
          <p:nvPr>
            <p:ph idx="1"/>
          </p:nvPr>
        </p:nvSpPr>
        <p:spPr>
          <a:xfrm>
            <a:off x="838200" y="1359243"/>
            <a:ext cx="10515600" cy="4682783"/>
          </a:xfrm>
        </p:spPr>
        <p:txBody>
          <a:bodyPr/>
          <a:lstStyle/>
          <a:p>
            <a:r>
              <a:rPr lang="en-US" sz="1800" dirty="0" smtClean="0"/>
              <a:t>The graph displayed the results of 5 top customers</a:t>
            </a:r>
          </a:p>
          <a:p>
            <a:r>
              <a:rPr lang="en-US" sz="1800" dirty="0" smtClean="0"/>
              <a:t>In each 50 each rides from both company they all had prefers yellow cab company for their rides and very less amount of rides they had been taken with Pink can company</a:t>
            </a:r>
          </a:p>
          <a:p>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431" y="2586681"/>
            <a:ext cx="7899685" cy="3632887"/>
          </a:xfrm>
          <a:prstGeom prst="rect">
            <a:avLst/>
          </a:prstGeom>
        </p:spPr>
      </p:pic>
    </p:spTree>
    <p:extLst>
      <p:ext uri="{BB962C8B-B14F-4D97-AF65-F5344CB8AC3E}">
        <p14:creationId xmlns:p14="http://schemas.microsoft.com/office/powerpoint/2010/main" val="356910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 Payment mode and Gender Wise</a:t>
            </a:r>
            <a:endParaRPr lang="en-US" dirty="0"/>
          </a:p>
        </p:txBody>
      </p:sp>
      <p:sp>
        <p:nvSpPr>
          <p:cNvPr id="3" name="Content Placeholder 2"/>
          <p:cNvSpPr>
            <a:spLocks noGrp="1"/>
          </p:cNvSpPr>
          <p:nvPr>
            <p:ph idx="1"/>
          </p:nvPr>
        </p:nvSpPr>
        <p:spPr/>
        <p:txBody>
          <a:bodyPr>
            <a:normAutofit/>
          </a:bodyPr>
          <a:lstStyle/>
          <a:p>
            <a:r>
              <a:rPr lang="en-US" sz="1800" dirty="0" smtClean="0"/>
              <a:t>Most Cab users are Males with 58% and their preferred payment mode is Card which accumulates nearly 60%</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84" y="2218019"/>
            <a:ext cx="10984127" cy="4639981"/>
          </a:xfrm>
          <a:prstGeom prst="rect">
            <a:avLst/>
          </a:prstGeom>
        </p:spPr>
      </p:pic>
    </p:spTree>
    <p:extLst>
      <p:ext uri="{BB962C8B-B14F-4D97-AF65-F5344CB8AC3E}">
        <p14:creationId xmlns:p14="http://schemas.microsoft.com/office/powerpoint/2010/main" val="314678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594</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EDA Cab Investment </vt:lpstr>
      <vt:lpstr>Background</vt:lpstr>
      <vt:lpstr>  Data Exploratory Analysis  </vt:lpstr>
      <vt:lpstr>Cab Users Analysis in Cities</vt:lpstr>
      <vt:lpstr>Users Preference in Cab Company</vt:lpstr>
      <vt:lpstr>Profit Analysis Age Wise</vt:lpstr>
      <vt:lpstr> Profit Analysis Income Wise </vt:lpstr>
      <vt:lpstr>Top 5 Customers Analysis</vt:lpstr>
      <vt:lpstr>Profit Analysis Payment mode and Gender Wise</vt:lpstr>
      <vt:lpstr>Profit Analysis</vt:lpstr>
      <vt:lpstr>Month Profit and Ride Analysis</vt:lpstr>
      <vt:lpstr>Profit Analysis of Year and Month</vt:lpstr>
      <vt:lpstr>Profit Analysis in Year</vt:lpstr>
      <vt:lpstr>Profit Analysis in 10 Cities</vt:lpstr>
      <vt:lpstr>Findings of EDA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Cab Investment</dc:title>
  <dc:creator>Hp</dc:creator>
  <cp:lastModifiedBy>Hp</cp:lastModifiedBy>
  <cp:revision>10</cp:revision>
  <dcterms:created xsi:type="dcterms:W3CDTF">2021-12-18T19:27:05Z</dcterms:created>
  <dcterms:modified xsi:type="dcterms:W3CDTF">2022-03-12T18:31:10Z</dcterms:modified>
</cp:coreProperties>
</file>