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30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52E1E31-74B9-495D-9074-20F69D4308A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3DDA-DFC5-405C-96F9-87C0771ADDE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60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1E31-74B9-495D-9074-20F69D4308A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3DDA-DFC5-405C-96F9-87C0771A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39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1E31-74B9-495D-9074-20F69D4308A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3DDA-DFC5-405C-96F9-87C0771ADDE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90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1E31-74B9-495D-9074-20F69D4308A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3DDA-DFC5-405C-96F9-87C0771A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84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1E31-74B9-495D-9074-20F69D4308A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3DDA-DFC5-405C-96F9-87C0771ADDE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26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1E31-74B9-495D-9074-20F69D4308A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3DDA-DFC5-405C-96F9-87C0771A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1E31-74B9-495D-9074-20F69D4308A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3DDA-DFC5-405C-96F9-87C0771A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4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1E31-74B9-495D-9074-20F69D4308A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3DDA-DFC5-405C-96F9-87C0771A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4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1E31-74B9-495D-9074-20F69D4308A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3DDA-DFC5-405C-96F9-87C0771A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3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1E31-74B9-495D-9074-20F69D4308A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3DDA-DFC5-405C-96F9-87C0771ADD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08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1E31-74B9-495D-9074-20F69D4308A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43DDA-DFC5-405C-96F9-87C0771ADDE6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17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52E1E31-74B9-495D-9074-20F69D4308A0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F643DDA-DFC5-405C-96F9-87C0771ADDE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319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5563" y="651373"/>
            <a:ext cx="6470073" cy="1329827"/>
          </a:xfrm>
        </p:spPr>
        <p:txBody>
          <a:bodyPr>
            <a:noAutofit/>
          </a:bodyPr>
          <a:lstStyle/>
          <a:p>
            <a:r>
              <a:rPr lang="en-US" sz="8800" dirty="0"/>
              <a:t>Cyber security </a:t>
            </a:r>
            <a:br>
              <a:rPr lang="en-US" sz="8800" dirty="0"/>
            </a:br>
            <a:r>
              <a:rPr lang="en-US" sz="8800" dirty="0"/>
              <a:t>CS-597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Farhat Abbas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66253" y="4877219"/>
            <a:ext cx="6470073" cy="13298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200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Chapter 1 </a:t>
            </a:r>
          </a:p>
          <a:p>
            <a:pPr algn="l"/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Introduction to security</a:t>
            </a:r>
          </a:p>
        </p:txBody>
      </p:sp>
    </p:spTree>
    <p:extLst>
      <p:ext uri="{BB962C8B-B14F-4D97-AF65-F5344CB8AC3E}">
        <p14:creationId xmlns:p14="http://schemas.microsoft.com/office/powerpoint/2010/main" val="767412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Defining information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316" y="1780674"/>
            <a:ext cx="9861883" cy="45286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sz="3200" dirty="0"/>
              <a:t>Information Security – the tasks of securing information that is in a digital format: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Manipulated by a microprocessor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Stored on a storage device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800" dirty="0"/>
              <a:t>Transmitted over a network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Information security goal – to ensure that protective measures are properly implemented to ward off attacks and prevent the total collapse of the system when a successful attack occurs.</a:t>
            </a:r>
          </a:p>
        </p:txBody>
      </p:sp>
    </p:spTree>
    <p:extLst>
      <p:ext uri="{BB962C8B-B14F-4D97-AF65-F5344CB8AC3E}">
        <p14:creationId xmlns:p14="http://schemas.microsoft.com/office/powerpoint/2010/main" val="75079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Defining Information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086473" cy="4705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i="1" dirty="0"/>
              <a:t>Three types of information protection: often called CIA</a:t>
            </a:r>
          </a:p>
          <a:p>
            <a:r>
              <a:rPr lang="en-US" sz="3600" b="1" i="1" dirty="0"/>
              <a:t>Confidentiality</a:t>
            </a:r>
            <a:br>
              <a:rPr lang="en-US" sz="3600" i="1" dirty="0"/>
            </a:br>
            <a:r>
              <a:rPr lang="en-US" sz="3600" i="1" dirty="0"/>
              <a:t>Only approved individuals may access information</a:t>
            </a:r>
            <a:br>
              <a:rPr lang="en-US" sz="3600" i="1" dirty="0"/>
            </a:br>
            <a:r>
              <a:rPr lang="en-US" sz="3600" b="1" i="1" dirty="0"/>
              <a:t>Integrity</a:t>
            </a:r>
            <a:br>
              <a:rPr lang="en-US" sz="3600" i="1" dirty="0"/>
            </a:br>
            <a:r>
              <a:rPr lang="en-US" sz="3600" i="1" dirty="0"/>
              <a:t>Information is correct and unaltered</a:t>
            </a:r>
            <a:br>
              <a:rPr lang="en-US" sz="3600" i="1" dirty="0"/>
            </a:br>
            <a:r>
              <a:rPr lang="en-US" sz="3600" b="1" i="1" dirty="0"/>
              <a:t>Availability</a:t>
            </a:r>
            <a:br>
              <a:rPr lang="en-US" sz="3600" i="1" dirty="0"/>
            </a:br>
            <a:r>
              <a:rPr lang="en-US" sz="3600" i="1" dirty="0"/>
              <a:t>Information is accessible to authorized users</a:t>
            </a:r>
            <a:br>
              <a:rPr lang="en-US" i="1" dirty="0"/>
            </a:br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01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Defining Information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Authentication</a:t>
            </a:r>
            <a:br>
              <a:rPr lang="en-US" sz="3600" dirty="0"/>
            </a:br>
            <a:r>
              <a:rPr lang="en-US" sz="3600" dirty="0"/>
              <a:t>Ensures the individual is who they claim to be</a:t>
            </a:r>
            <a:br>
              <a:rPr lang="en-US" sz="3600" dirty="0"/>
            </a:br>
            <a:r>
              <a:rPr lang="en-US" sz="3600" b="1" dirty="0"/>
              <a:t>Authorization</a:t>
            </a:r>
            <a:br>
              <a:rPr lang="en-US" sz="3600" dirty="0"/>
            </a:br>
            <a:r>
              <a:rPr lang="en-US" sz="3600" dirty="0"/>
              <a:t>Provides permission or approval to specific technology resources</a:t>
            </a:r>
            <a:br>
              <a:rPr lang="en-US" sz="3600" dirty="0"/>
            </a:br>
            <a:r>
              <a:rPr lang="en-US" sz="3600" b="1" dirty="0"/>
              <a:t>Accounting</a:t>
            </a:r>
            <a:br>
              <a:rPr lang="en-US" sz="3600" dirty="0"/>
            </a:br>
            <a:r>
              <a:rPr lang="en-US" sz="3600" dirty="0"/>
              <a:t>Provides tracking of events</a:t>
            </a:r>
          </a:p>
        </p:txBody>
      </p:sp>
    </p:spTree>
    <p:extLst>
      <p:ext uri="{BB962C8B-B14F-4D97-AF65-F5344CB8AC3E}">
        <p14:creationId xmlns:p14="http://schemas.microsoft.com/office/powerpoint/2010/main" val="383892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Defining Information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591" y="2084832"/>
            <a:ext cx="9720071" cy="402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/>
              <a:t>Information security is achieved through a process that is a combination of three entities: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Information and the hardware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Software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Communications</a:t>
            </a:r>
          </a:p>
          <a:p>
            <a:pPr marL="0" indent="0">
              <a:buNone/>
            </a:pPr>
            <a:r>
              <a:rPr lang="en-US" sz="3200" dirty="0"/>
              <a:t>These entities are protected in three layers: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Products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People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Policies and procedures</a:t>
            </a:r>
          </a:p>
        </p:txBody>
      </p:sp>
    </p:spTree>
    <p:extLst>
      <p:ext uri="{BB962C8B-B14F-4D97-AF65-F5344CB8AC3E}">
        <p14:creationId xmlns:p14="http://schemas.microsoft.com/office/powerpoint/2010/main" val="2326233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3740377" cy="149961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Defining Information Security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5204" t="30975" r="35698" b="16612"/>
          <a:stretch/>
        </p:blipFill>
        <p:spPr>
          <a:xfrm>
            <a:off x="4106779" y="164634"/>
            <a:ext cx="6609348" cy="669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22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7959451" cy="149961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Defining Information Security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4355" t="39748" r="23985" b="36129"/>
          <a:stretch/>
        </p:blipFill>
        <p:spPr>
          <a:xfrm>
            <a:off x="176463" y="2498204"/>
            <a:ext cx="11871158" cy="311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58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Information Security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/>
              <a:t>Asset</a:t>
            </a:r>
            <a:br>
              <a:rPr lang="en-US" sz="3200" dirty="0"/>
            </a:br>
            <a:r>
              <a:rPr lang="en-US" sz="3200" i="1" dirty="0"/>
              <a:t>Item that has value</a:t>
            </a:r>
          </a:p>
          <a:p>
            <a:br>
              <a:rPr lang="en-US" sz="3200" dirty="0"/>
            </a:br>
            <a:r>
              <a:rPr lang="en-US" sz="3200" b="1" i="1" dirty="0"/>
              <a:t>Threat</a:t>
            </a:r>
            <a:br>
              <a:rPr lang="en-US" sz="3200" dirty="0"/>
            </a:br>
            <a:r>
              <a:rPr lang="en-US" sz="3200" i="1" dirty="0"/>
              <a:t>Type of action that has the potential to cause harm</a:t>
            </a:r>
          </a:p>
          <a:p>
            <a:br>
              <a:rPr lang="en-US" sz="3200" dirty="0"/>
            </a:br>
            <a:r>
              <a:rPr lang="en-US" sz="3200" b="1" i="1" dirty="0"/>
              <a:t>Threat agent</a:t>
            </a:r>
            <a:br>
              <a:rPr lang="en-US" sz="3200" dirty="0"/>
            </a:br>
            <a:r>
              <a:rPr lang="en-US" sz="3200" i="1" dirty="0"/>
              <a:t>A person or element with power to carry out a threat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72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918" y="0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Information Security Terminology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8300" t="34265" r="27560" b="24507"/>
          <a:stretch/>
        </p:blipFill>
        <p:spPr>
          <a:xfrm>
            <a:off x="1620252" y="1410271"/>
            <a:ext cx="10373865" cy="544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5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Information Security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21" y="1844842"/>
            <a:ext cx="10972800" cy="4555958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/>
              <a:t>Vulnerability</a:t>
            </a:r>
            <a:br>
              <a:rPr lang="en-US" sz="3200" dirty="0"/>
            </a:br>
            <a:r>
              <a:rPr lang="en-US" sz="3200" dirty="0"/>
              <a:t>Flaw or weakness that allows a threat agent to bypass security</a:t>
            </a:r>
          </a:p>
          <a:p>
            <a:br>
              <a:rPr lang="en-US" sz="3200" dirty="0"/>
            </a:br>
            <a:r>
              <a:rPr lang="en-US" sz="3200" b="1" dirty="0"/>
              <a:t>Threat vector</a:t>
            </a:r>
            <a:br>
              <a:rPr lang="en-US" sz="3200" dirty="0"/>
            </a:br>
            <a:r>
              <a:rPr lang="en-US" sz="3200" dirty="0"/>
              <a:t>The means by which an attack can occur</a:t>
            </a:r>
          </a:p>
          <a:p>
            <a:br>
              <a:rPr lang="en-US" sz="3200" dirty="0"/>
            </a:br>
            <a:r>
              <a:rPr lang="en-US" sz="3200" b="1" dirty="0"/>
              <a:t>Threat likelihood</a:t>
            </a:r>
            <a:br>
              <a:rPr lang="en-US" sz="3200" dirty="0"/>
            </a:br>
            <a:r>
              <a:rPr lang="en-US" sz="3200" dirty="0" err="1"/>
              <a:t>Likelihood</a:t>
            </a:r>
            <a:r>
              <a:rPr lang="en-US" sz="3200" dirty="0"/>
              <a:t> that threat agent will exploit vulnerability</a:t>
            </a:r>
          </a:p>
          <a:p>
            <a:br>
              <a:rPr lang="en-US" sz="3200" dirty="0"/>
            </a:br>
            <a:r>
              <a:rPr lang="en-US" sz="3200" b="1" dirty="0"/>
              <a:t>Risk</a:t>
            </a:r>
            <a:br>
              <a:rPr lang="en-US" sz="3200" dirty="0"/>
            </a:br>
            <a:r>
              <a:rPr lang="en-US" sz="3200" dirty="0"/>
              <a:t>A situation that involves exposure to some type of danger</a:t>
            </a:r>
          </a:p>
        </p:txBody>
      </p:sp>
    </p:spTree>
    <p:extLst>
      <p:ext uri="{BB962C8B-B14F-4D97-AF65-F5344CB8AC3E}">
        <p14:creationId xmlns:p14="http://schemas.microsoft.com/office/powerpoint/2010/main" val="989698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086" y="361268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Information Security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60884"/>
            <a:ext cx="11036968" cy="4448476"/>
          </a:xfrm>
        </p:spPr>
        <p:txBody>
          <a:bodyPr>
            <a:noAutofit/>
          </a:bodyPr>
          <a:lstStyle/>
          <a:p>
            <a:r>
              <a:rPr lang="en-US" sz="3200" dirty="0"/>
              <a:t>Options to deal with risk:</a:t>
            </a:r>
            <a:br>
              <a:rPr lang="en-US" sz="3200" dirty="0"/>
            </a:br>
            <a:r>
              <a:rPr lang="en-US" sz="3200" b="1" dirty="0"/>
              <a:t>Risk avoidance </a:t>
            </a:r>
            <a:r>
              <a:rPr lang="en-US" sz="3200" dirty="0"/>
              <a:t>- involves identifying the risk but not engaging in the activity</a:t>
            </a:r>
            <a:br>
              <a:rPr lang="en-US" sz="3200" dirty="0"/>
            </a:br>
            <a:r>
              <a:rPr lang="en-US" sz="3200" b="1" dirty="0"/>
              <a:t>Acceptance</a:t>
            </a:r>
            <a:r>
              <a:rPr lang="en-US" sz="3200" dirty="0"/>
              <a:t> - risk is acknowledged but no steps are taken to address it</a:t>
            </a:r>
            <a:br>
              <a:rPr lang="en-US" sz="3200" dirty="0"/>
            </a:br>
            <a:r>
              <a:rPr lang="en-US" sz="3200" b="1" dirty="0"/>
              <a:t>Risk mitigation </a:t>
            </a:r>
            <a:r>
              <a:rPr lang="en-US" sz="3200" dirty="0"/>
              <a:t>- the attempt to address the risks by making risk less serious</a:t>
            </a:r>
            <a:br>
              <a:rPr lang="en-US" sz="3200" dirty="0"/>
            </a:br>
            <a:r>
              <a:rPr lang="en-US" sz="3200" b="1" dirty="0"/>
              <a:t>Deterrence </a:t>
            </a:r>
            <a:r>
              <a:rPr lang="en-US" sz="3200" dirty="0"/>
              <a:t>- understanding the attacker and then informing him of the consequences of his actions</a:t>
            </a:r>
            <a:br>
              <a:rPr lang="en-US" sz="3200" dirty="0"/>
            </a:br>
            <a:r>
              <a:rPr lang="en-US" sz="3200" b="1" dirty="0"/>
              <a:t>Transference</a:t>
            </a:r>
            <a:r>
              <a:rPr lang="en-US" sz="3200" dirty="0"/>
              <a:t> - transferring the risk to a third party</a:t>
            </a:r>
          </a:p>
        </p:txBody>
      </p:sp>
    </p:spTree>
    <p:extLst>
      <p:ext uri="{BB962C8B-B14F-4D97-AF65-F5344CB8AC3E}">
        <p14:creationId xmlns:p14="http://schemas.microsoft.com/office/powerpoint/2010/main" val="17002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Challenges of securing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400" dirty="0"/>
              <a:t> Securing information</a:t>
            </a:r>
          </a:p>
          <a:p>
            <a:pPr lvl="1">
              <a:buFontTx/>
              <a:buChar char="-"/>
            </a:pPr>
            <a:r>
              <a:rPr lang="en-US" sz="3600" dirty="0"/>
              <a:t>No simple solution</a:t>
            </a:r>
          </a:p>
          <a:p>
            <a:pPr lvl="1">
              <a:buFontTx/>
              <a:buChar char="-"/>
            </a:pPr>
            <a:r>
              <a:rPr lang="en-US" sz="3600" dirty="0"/>
              <a:t>Many different types of attacks</a:t>
            </a:r>
          </a:p>
          <a:p>
            <a:pPr lvl="1">
              <a:buFontTx/>
              <a:buChar char="-"/>
            </a:pPr>
            <a:r>
              <a:rPr lang="en-US" sz="3600" dirty="0"/>
              <a:t>Defending against attacks is often difficult</a:t>
            </a:r>
          </a:p>
          <a:p>
            <a:pPr marL="0" indent="0">
              <a:buNone/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098543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Information Security Terminology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724" t="36897" r="25464" b="27577"/>
          <a:stretch/>
        </p:blipFill>
        <p:spPr>
          <a:xfrm>
            <a:off x="671203" y="2084832"/>
            <a:ext cx="11144700" cy="44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35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Understanding the Importance of Information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Information security can be helpful in: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Preventing data theft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Thwarting identity theft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Avoiding the legal consequences of not securing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 Maintaining productivity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Foiling cyberterrorism</a:t>
            </a:r>
          </a:p>
        </p:txBody>
      </p:sp>
    </p:spTree>
    <p:extLst>
      <p:ext uri="{BB962C8B-B14F-4D97-AF65-F5344CB8AC3E}">
        <p14:creationId xmlns:p14="http://schemas.microsoft.com/office/powerpoint/2010/main" val="2007954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Preventing Data Theft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526188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Preventing data from being stolen is often the primary objective of an organization’s information security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Business data theft involves stealing proprietary business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/>
              <a:t>Personal data theft involves stealing credit card numbers</a:t>
            </a:r>
          </a:p>
        </p:txBody>
      </p:sp>
    </p:spTree>
    <p:extLst>
      <p:ext uri="{BB962C8B-B14F-4D97-AF65-F5344CB8AC3E}">
        <p14:creationId xmlns:p14="http://schemas.microsoft.com/office/powerpoint/2010/main" val="101418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Thwarting Identity Theft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Identity theft</a:t>
            </a:r>
            <a:br>
              <a:rPr lang="en-US" sz="3200" dirty="0"/>
            </a:br>
            <a:r>
              <a:rPr lang="en-US" sz="3200" dirty="0"/>
              <a:t>Stealing another person’s personal information</a:t>
            </a:r>
            <a:br>
              <a:rPr lang="en-US" sz="3200" dirty="0"/>
            </a:br>
            <a:r>
              <a:rPr lang="en-US" sz="3200" dirty="0"/>
              <a:t>Usually using it for financial gain</a:t>
            </a:r>
            <a:br>
              <a:rPr lang="en-US" sz="3200" dirty="0"/>
            </a:br>
            <a:r>
              <a:rPr lang="en-US" sz="3200" i="1" u="sng" dirty="0"/>
              <a:t>Example:</a:t>
            </a:r>
            <a:br>
              <a:rPr lang="en-US" sz="3200" dirty="0"/>
            </a:br>
            <a:r>
              <a:rPr lang="en-US" sz="3200" dirty="0"/>
              <a:t>Steal person’s SSN</a:t>
            </a:r>
            <a:br>
              <a:rPr lang="en-US" sz="3200" dirty="0"/>
            </a:br>
            <a:r>
              <a:rPr lang="en-US" sz="3200" dirty="0"/>
              <a:t>Create new credit card account to charge purchases and leave them unpaid</a:t>
            </a:r>
            <a:br>
              <a:rPr lang="en-US" sz="3200" dirty="0"/>
            </a:br>
            <a:r>
              <a:rPr lang="en-US" sz="3200" dirty="0"/>
              <a:t>File fraudulent tax returns</a:t>
            </a:r>
          </a:p>
        </p:txBody>
      </p:sp>
    </p:spTree>
    <p:extLst>
      <p:ext uri="{BB962C8B-B14F-4D97-AF65-F5344CB8AC3E}">
        <p14:creationId xmlns:p14="http://schemas.microsoft.com/office/powerpoint/2010/main" val="23901269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Avoiding Legal Consequences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89304" cy="40233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Laws protecting electronic data privacy: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The Health Insurance Portability and Accountability Act of 1996 (</a:t>
            </a:r>
            <a:r>
              <a:rPr lang="en-US" sz="3200" dirty="0" err="1"/>
              <a:t>HIPAA</a:t>
            </a:r>
            <a:r>
              <a:rPr lang="en-US" sz="3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The Sarbanes-Oxley Act of 2002 (</a:t>
            </a:r>
            <a:r>
              <a:rPr lang="en-US" sz="3200" dirty="0" err="1"/>
              <a:t>Sarbox</a:t>
            </a:r>
            <a:r>
              <a:rPr lang="en-US" sz="3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The Gramm-Leach-Bliley Act (</a:t>
            </a:r>
            <a:r>
              <a:rPr lang="en-US" sz="3200" dirty="0" err="1"/>
              <a:t>GLBA</a:t>
            </a:r>
            <a:r>
              <a:rPr lang="en-US" sz="3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Payment Card Industry Data Security Standard (PCI </a:t>
            </a:r>
            <a:r>
              <a:rPr lang="en-US" sz="3200" dirty="0" err="1"/>
              <a:t>DSS</a:t>
            </a:r>
            <a:r>
              <a:rPr lang="en-US" sz="3200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California’s Database Security Breach Notification Act (2003)</a:t>
            </a:r>
          </a:p>
        </p:txBody>
      </p:sp>
    </p:spTree>
    <p:extLst>
      <p:ext uri="{BB962C8B-B14F-4D97-AF65-F5344CB8AC3E}">
        <p14:creationId xmlns:p14="http://schemas.microsoft.com/office/powerpoint/2010/main" val="1874708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Maintaining Productivity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4" y="1796716"/>
            <a:ext cx="9877925" cy="4512644"/>
          </a:xfrm>
        </p:spPr>
        <p:txBody>
          <a:bodyPr>
            <a:normAutofit/>
          </a:bodyPr>
          <a:lstStyle/>
          <a:p>
            <a:r>
              <a:rPr lang="en-US" sz="2800" dirty="0"/>
              <a:t>Post-attack clean up diverts resources away from normal activities</a:t>
            </a:r>
            <a:br>
              <a:rPr lang="en-US" sz="2800" dirty="0"/>
            </a:br>
            <a:r>
              <a:rPr lang="en-US" sz="2800" dirty="0"/>
              <a:t>Time, money, and other resources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710" t="50274" r="26820" b="22533"/>
          <a:stretch/>
        </p:blipFill>
        <p:spPr>
          <a:xfrm>
            <a:off x="752575" y="2727158"/>
            <a:ext cx="10609139" cy="3416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27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152721"/>
            <a:ext cx="9720072" cy="1499616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Foiling Cyberterrorism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379621"/>
            <a:ext cx="9720071" cy="42720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/>
              <a:t>Cyberterrorism</a:t>
            </a:r>
            <a:br>
              <a:rPr lang="en-US" sz="3200" dirty="0"/>
            </a:br>
            <a:r>
              <a:rPr lang="en-US" sz="3200" dirty="0"/>
              <a:t>Any premeditated, politically motivated attack against information, computer systems, computer programs, and data</a:t>
            </a:r>
            <a:br>
              <a:rPr lang="en-US" sz="3200" dirty="0"/>
            </a:br>
            <a:r>
              <a:rPr lang="en-US" sz="3200" b="1" dirty="0"/>
              <a:t>Designed to: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b="1" dirty="0"/>
              <a:t> </a:t>
            </a:r>
            <a:r>
              <a:rPr lang="en-US" sz="3200" dirty="0"/>
              <a:t>Cause panic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Provoke violence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 Result in financial catastrophe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dirty="0"/>
              <a:t>May be directed at targets such as the banking industry,  power plants, air traffic control centers, and 	water systems</a:t>
            </a:r>
          </a:p>
        </p:txBody>
      </p:sp>
    </p:spTree>
    <p:extLst>
      <p:ext uri="{BB962C8B-B14F-4D97-AF65-F5344CB8AC3E}">
        <p14:creationId xmlns:p14="http://schemas.microsoft.com/office/powerpoint/2010/main" val="1284730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Who Are the Attackers?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365767" cy="4224528"/>
          </a:xfrm>
        </p:spPr>
        <p:txBody>
          <a:bodyPr>
            <a:noAutofit/>
          </a:bodyPr>
          <a:lstStyle/>
          <a:p>
            <a:r>
              <a:rPr lang="en-US" sz="3200" b="1" dirty="0"/>
              <a:t>Hacker</a:t>
            </a:r>
            <a:r>
              <a:rPr lang="en-US" sz="3200" dirty="0"/>
              <a:t> - person who uses computer skills to attack computers</a:t>
            </a:r>
            <a:br>
              <a:rPr lang="en-US" sz="3200" dirty="0"/>
            </a:br>
            <a:r>
              <a:rPr lang="en-US" sz="3200" b="1" dirty="0"/>
              <a:t>Black hat hackers</a:t>
            </a:r>
            <a:br>
              <a:rPr lang="en-US" sz="3200" dirty="0"/>
            </a:br>
            <a:r>
              <a:rPr lang="en-US" sz="3200" dirty="0"/>
              <a:t>Violate computer security for personal gain and the goal is to inflict malicious damage</a:t>
            </a:r>
            <a:br>
              <a:rPr lang="en-US" sz="3200" dirty="0"/>
            </a:br>
            <a:r>
              <a:rPr lang="en-US" sz="3200" b="1" dirty="0"/>
              <a:t>White hat hackers</a:t>
            </a:r>
            <a:br>
              <a:rPr lang="en-US" sz="3200" dirty="0"/>
            </a:br>
            <a:r>
              <a:rPr lang="en-US" sz="3200" dirty="0"/>
              <a:t>Goal to expose security flaws, not to steal or corrupt data</a:t>
            </a:r>
            <a:br>
              <a:rPr lang="en-US" sz="3200" dirty="0"/>
            </a:br>
            <a:r>
              <a:rPr lang="en-US" sz="3200" b="1" dirty="0"/>
              <a:t>Gray hat hackers</a:t>
            </a:r>
            <a:br>
              <a:rPr lang="en-US" sz="3200" dirty="0"/>
            </a:br>
            <a:r>
              <a:rPr lang="en-US" sz="3200" dirty="0"/>
              <a:t>Goal is to break into a system without owner’s permission, but not for their own advantage</a:t>
            </a:r>
          </a:p>
        </p:txBody>
      </p:sp>
    </p:spTree>
    <p:extLst>
      <p:ext uri="{BB962C8B-B14F-4D97-AF65-F5344CB8AC3E}">
        <p14:creationId xmlns:p14="http://schemas.microsoft.com/office/powerpoint/2010/main" val="21191343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Who Are the Attackers?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200" dirty="0"/>
              <a:t>Categories of attackers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Cybercriminals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Script kiddies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Brokers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Insiders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Cyberterrorists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Hacktivists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State-sponsored attackers</a:t>
            </a:r>
          </a:p>
        </p:txBody>
      </p:sp>
    </p:spTree>
    <p:extLst>
      <p:ext uri="{BB962C8B-B14F-4D97-AF65-F5344CB8AC3E}">
        <p14:creationId xmlns:p14="http://schemas.microsoft.com/office/powerpoint/2010/main" val="1467770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Cybercriminals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12757"/>
            <a:ext cx="9720071" cy="4700337"/>
          </a:xfrm>
        </p:spPr>
        <p:txBody>
          <a:bodyPr>
            <a:noAutofit/>
          </a:bodyPr>
          <a:lstStyle/>
          <a:p>
            <a:r>
              <a:rPr lang="en-US" sz="3200" dirty="0"/>
              <a:t>A network of attackers, identity thieves, spammers, financial fraudsters</a:t>
            </a:r>
            <a:br>
              <a:rPr lang="en-US" sz="3200" dirty="0"/>
            </a:br>
            <a:r>
              <a:rPr lang="en-US" sz="3200" dirty="0"/>
              <a:t>	</a:t>
            </a: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More highly motivated</a:t>
            </a:r>
            <a:br>
              <a:rPr lang="en-US" sz="3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	Willing to take more risk</a:t>
            </a:r>
            <a:br>
              <a:rPr lang="en-US" sz="3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	Well-funded</a:t>
            </a:r>
            <a:br>
              <a:rPr lang="en-US" sz="3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4">
                    <a:lumMod val="75000"/>
                  </a:schemeClr>
                </a:solidFill>
              </a:rPr>
              <a:t>	More tenacious</a:t>
            </a:r>
            <a:br>
              <a:rPr lang="en-US" sz="3200" dirty="0"/>
            </a:br>
            <a:r>
              <a:rPr lang="en-US" sz="3200" dirty="0"/>
              <a:t>The goal of a cybercriminal is financial gain</a:t>
            </a:r>
            <a:br>
              <a:rPr lang="en-US" sz="3200" dirty="0"/>
            </a:br>
            <a:endParaRPr lang="en-US" sz="3200" dirty="0"/>
          </a:p>
          <a:p>
            <a:r>
              <a:rPr lang="en-US" sz="3200" b="1" dirty="0"/>
              <a:t>Cybercrime</a:t>
            </a:r>
            <a:r>
              <a:rPr lang="en-US" sz="3200" dirty="0"/>
              <a:t> - targeted attacks against financial networks and the theft of personal information</a:t>
            </a:r>
          </a:p>
        </p:txBody>
      </p:sp>
    </p:spTree>
    <p:extLst>
      <p:ext uri="{BB962C8B-B14F-4D97-AF65-F5344CB8AC3E}">
        <p14:creationId xmlns:p14="http://schemas.microsoft.com/office/powerpoint/2010/main" val="409395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Today’s security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539" y="1933072"/>
            <a:ext cx="10766819" cy="4419601"/>
          </a:xfrm>
        </p:spPr>
        <p:txBody>
          <a:bodyPr>
            <a:normAutofit fontScale="92500" lnSpcReduction="10000"/>
          </a:bodyPr>
          <a:lstStyle/>
          <a:p>
            <a:r>
              <a:rPr lang="en-US" sz="3500" dirty="0"/>
              <a:t>Examples of recent attacks</a:t>
            </a:r>
          </a:p>
          <a:p>
            <a:pPr lvl="1"/>
            <a:r>
              <a:rPr lang="en-US" sz="3000" dirty="0"/>
              <a:t>Attack on a credit card processing company that handles prepaid debit cards</a:t>
            </a:r>
          </a:p>
          <a:p>
            <a:pPr lvl="1"/>
            <a:r>
              <a:rPr lang="en-US" sz="3000" dirty="0"/>
              <a:t>Taking control of wireless cameras</a:t>
            </a:r>
          </a:p>
          <a:p>
            <a:pPr lvl="1"/>
            <a:r>
              <a:rPr lang="en-US" sz="3000" dirty="0"/>
              <a:t>ATM machine attacks</a:t>
            </a:r>
          </a:p>
          <a:p>
            <a:pPr lvl="1"/>
            <a:r>
              <a:rPr lang="en-US" sz="3000" dirty="0"/>
              <a:t>Taking over Twitter accounts</a:t>
            </a:r>
          </a:p>
          <a:p>
            <a:pPr lvl="1"/>
            <a:r>
              <a:rPr lang="en-US" sz="3000" dirty="0"/>
              <a:t>Serial server attacks</a:t>
            </a:r>
          </a:p>
          <a:p>
            <a:pPr lvl="1"/>
            <a:r>
              <a:rPr lang="en-US" sz="3000" dirty="0"/>
              <a:t>Attackers using online sites such as Craigslist and eBay to lure victims to download malware</a:t>
            </a:r>
          </a:p>
          <a:p>
            <a:pPr lvl="1"/>
            <a:r>
              <a:rPr lang="en-US" sz="3000" dirty="0"/>
              <a:t>Penetration of Apple’s very own network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86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Cybercriminals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1708484"/>
            <a:ext cx="10574313" cy="4023360"/>
          </a:xfrm>
        </p:spPr>
        <p:txBody>
          <a:bodyPr>
            <a:noAutofit/>
          </a:bodyPr>
          <a:lstStyle/>
          <a:p>
            <a:r>
              <a:rPr lang="en-US" sz="3200" dirty="0"/>
              <a:t>Financial cybercrime is divided into two categories:</a:t>
            </a:r>
            <a:br>
              <a:rPr lang="en-US" sz="3200" dirty="0"/>
            </a:br>
            <a:r>
              <a:rPr lang="en-US" sz="3200" b="1" dirty="0">
                <a:solidFill>
                  <a:schemeClr val="accent4"/>
                </a:solidFill>
              </a:rPr>
              <a:t>Individuals and businesses</a:t>
            </a:r>
            <a:br>
              <a:rPr lang="en-US" sz="3200" dirty="0"/>
            </a:br>
            <a:r>
              <a:rPr lang="en-US" sz="3200" dirty="0"/>
              <a:t>Use stolen data, credit card numbers, online financial account information, or Social Security numbers to profit from victims</a:t>
            </a:r>
          </a:p>
          <a:p>
            <a:r>
              <a:rPr lang="en-US" sz="3200" b="1" dirty="0">
                <a:solidFill>
                  <a:schemeClr val="accent4"/>
                </a:solidFill>
              </a:rPr>
              <a:t>Businesses and governments</a:t>
            </a:r>
            <a:br>
              <a:rPr lang="en-US" sz="3200" dirty="0"/>
            </a:br>
            <a:r>
              <a:rPr lang="en-US" sz="3200" dirty="0"/>
              <a:t>Attempt to steal research on a new product so they can sell it to an unscrupulous foreign supplier</a:t>
            </a:r>
          </a:p>
          <a:p>
            <a:r>
              <a:rPr lang="en-US" sz="3200" b="1" dirty="0"/>
              <a:t>Advanced Persistent Threat (APT) </a:t>
            </a:r>
            <a:r>
              <a:rPr lang="en-US" sz="3200" dirty="0"/>
              <a:t>- multiyear intrusion campaign that targets highly sensitive economic, proprietary, or national security information</a:t>
            </a:r>
          </a:p>
        </p:txBody>
      </p:sp>
    </p:spTree>
    <p:extLst>
      <p:ext uri="{BB962C8B-B14F-4D97-AF65-F5344CB8AC3E}">
        <p14:creationId xmlns:p14="http://schemas.microsoft.com/office/powerpoint/2010/main" val="17836461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Script</a:t>
            </a:r>
            <a:r>
              <a:rPr lang="en-US" i="1" dirty="0"/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Kiddies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04737"/>
            <a:ext cx="10397851" cy="4023360"/>
          </a:xfrm>
        </p:spPr>
        <p:txBody>
          <a:bodyPr>
            <a:noAutofit/>
          </a:bodyPr>
          <a:lstStyle/>
          <a:p>
            <a:r>
              <a:rPr lang="en-US" sz="3200" b="1" dirty="0"/>
              <a:t>Cybercriminals</a:t>
            </a:r>
            <a:r>
              <a:rPr lang="en-US" sz="3200" dirty="0"/>
              <a:t>- individuals who want to attack computers yet they lack the knowledge of computers and network needed to do so</a:t>
            </a:r>
            <a:br>
              <a:rPr lang="en-US" sz="3200" dirty="0"/>
            </a:br>
            <a:r>
              <a:rPr lang="en-US" sz="3200" dirty="0"/>
              <a:t>They download automated hacking software (scripts) from websites</a:t>
            </a:r>
            <a:br>
              <a:rPr lang="en-US" sz="3200" dirty="0"/>
            </a:br>
            <a:r>
              <a:rPr lang="en-US" sz="3200" dirty="0"/>
              <a:t>Over 40 percent of attacks require low or no skills</a:t>
            </a:r>
            <a:br>
              <a:rPr lang="en-US" sz="3200" dirty="0"/>
            </a:br>
            <a:r>
              <a:rPr lang="en-US" sz="3200" b="1" dirty="0"/>
              <a:t>Exploit kits </a:t>
            </a:r>
            <a:r>
              <a:rPr lang="en-US" sz="3200" dirty="0"/>
              <a:t>- automated attack package that can be used without an advanced knowledge of computers</a:t>
            </a:r>
            <a:br>
              <a:rPr lang="en-US" sz="3200" dirty="0"/>
            </a:br>
            <a:r>
              <a:rPr lang="en-US" sz="3200" dirty="0"/>
              <a:t>Script kiddies either rent or purchase them</a:t>
            </a:r>
          </a:p>
        </p:txBody>
      </p:sp>
    </p:spTree>
    <p:extLst>
      <p:ext uri="{BB962C8B-B14F-4D97-AF65-F5344CB8AC3E}">
        <p14:creationId xmlns:p14="http://schemas.microsoft.com/office/powerpoint/2010/main" val="1728232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Brokers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41177" cy="4023360"/>
          </a:xfrm>
        </p:spPr>
        <p:txBody>
          <a:bodyPr>
            <a:normAutofit/>
          </a:bodyPr>
          <a:lstStyle/>
          <a:p>
            <a:r>
              <a:rPr lang="en-US" sz="3600" b="1" i="1" dirty="0"/>
              <a:t>Brokers</a:t>
            </a:r>
            <a:r>
              <a:rPr lang="en-US" sz="3600" i="1" dirty="0"/>
              <a:t> - attackers who sell knowledge of a vulnerability to other attackers or governments</a:t>
            </a:r>
            <a:br>
              <a:rPr lang="en-US" sz="3600" dirty="0"/>
            </a:br>
            <a:endParaRPr lang="en-US" sz="3600" dirty="0"/>
          </a:p>
          <a:p>
            <a:r>
              <a:rPr lang="en-US" sz="3600" i="1" dirty="0"/>
              <a:t>Often hired by the vendor to uncover vulnerabilities</a:t>
            </a:r>
            <a:br>
              <a:rPr lang="en-US" sz="3600" dirty="0"/>
            </a:br>
            <a:r>
              <a:rPr lang="en-US" sz="3600" i="1" dirty="0"/>
              <a:t>Instead they do not report it to the vendor but sell the information about the vulnerabilities to the highest bidder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73561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Insiders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74" y="1909011"/>
            <a:ext cx="10539663" cy="4400349"/>
          </a:xfrm>
        </p:spPr>
        <p:txBody>
          <a:bodyPr>
            <a:normAutofit/>
          </a:bodyPr>
          <a:lstStyle/>
          <a:p>
            <a:r>
              <a:rPr lang="en-US" sz="3200" dirty="0"/>
              <a:t>Employees, contractors, and business partners</a:t>
            </a:r>
            <a:br>
              <a:rPr lang="en-US" sz="3200" dirty="0"/>
            </a:br>
            <a:r>
              <a:rPr lang="en-US" sz="3200" dirty="0"/>
              <a:t>Over 48 percent of breaches attributed to insiders</a:t>
            </a:r>
            <a:br>
              <a:rPr lang="en-US" sz="3200" dirty="0"/>
            </a:br>
            <a:r>
              <a:rPr lang="en-US" sz="3200" dirty="0"/>
              <a:t>Examples of insider attacks:</a:t>
            </a:r>
            <a:br>
              <a:rPr lang="en-US" sz="3200" dirty="0"/>
            </a:br>
            <a:r>
              <a:rPr lang="en-US" sz="3200" dirty="0"/>
              <a:t>Health care worker may publicize celebrities’ health records</a:t>
            </a:r>
            <a:br>
              <a:rPr lang="en-US" sz="3200" dirty="0"/>
            </a:br>
            <a:r>
              <a:rPr lang="en-US" sz="3200" dirty="0"/>
              <a:t>Disgruntled over upcoming job termination</a:t>
            </a:r>
            <a:br>
              <a:rPr lang="en-US" sz="3200" dirty="0"/>
            </a:br>
            <a:r>
              <a:rPr lang="en-US" sz="3200" dirty="0"/>
              <a:t>Stock trader might conceal losses through fake transactions</a:t>
            </a:r>
            <a:br>
              <a:rPr lang="en-US" sz="3200" dirty="0"/>
            </a:br>
            <a:r>
              <a:rPr lang="en-US" sz="3200" dirty="0"/>
              <a:t>Employees may be bribed or coerced into stealing data before moving to a new job</a:t>
            </a:r>
          </a:p>
        </p:txBody>
      </p:sp>
    </p:spTree>
    <p:extLst>
      <p:ext uri="{BB962C8B-B14F-4D97-AF65-F5344CB8AC3E}">
        <p14:creationId xmlns:p14="http://schemas.microsoft.com/office/powerpoint/2010/main" val="2963227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Cyberterrorists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917032"/>
            <a:ext cx="9720071" cy="4023360"/>
          </a:xfrm>
        </p:spPr>
        <p:txBody>
          <a:bodyPr>
            <a:noAutofit/>
          </a:bodyPr>
          <a:lstStyle/>
          <a:p>
            <a:r>
              <a:rPr lang="en-US" sz="3200" b="1" dirty="0"/>
              <a:t>Cyberterrorists</a:t>
            </a:r>
            <a:r>
              <a:rPr lang="en-US" sz="3200" dirty="0"/>
              <a:t> - an attacker whose motivation may be ideological or for the sake of principles or beliefs</a:t>
            </a:r>
            <a:br>
              <a:rPr lang="en-US" sz="3200" dirty="0"/>
            </a:br>
            <a:r>
              <a:rPr lang="en-US" sz="3200" i="1" dirty="0">
                <a:solidFill>
                  <a:schemeClr val="accent4">
                    <a:lumMod val="75000"/>
                  </a:schemeClr>
                </a:solidFill>
              </a:rPr>
              <a:t>Almost impossible to predict when or where the attack may occur</a:t>
            </a:r>
            <a:br>
              <a:rPr lang="en-US" sz="32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3200" b="1" dirty="0"/>
              <a:t>Targets may include:</a:t>
            </a:r>
            <a:br>
              <a:rPr lang="en-US" sz="3200" dirty="0"/>
            </a:br>
            <a:r>
              <a:rPr lang="en-US" sz="3200" dirty="0"/>
              <a:t>A small group of computers or networks that can affect the largest number of users</a:t>
            </a:r>
            <a:br>
              <a:rPr lang="en-US" sz="3200" dirty="0"/>
            </a:br>
            <a:r>
              <a:rPr lang="en-US" sz="3200" b="1" dirty="0"/>
              <a:t>Example:</a:t>
            </a:r>
            <a:br>
              <a:rPr lang="en-US" sz="3200" dirty="0"/>
            </a:br>
            <a:r>
              <a:rPr lang="en-US" sz="3200" dirty="0"/>
              <a:t>Computers that control the electrical power grid of a state or region</a:t>
            </a:r>
          </a:p>
        </p:txBody>
      </p:sp>
    </p:spTree>
    <p:extLst>
      <p:ext uri="{BB962C8B-B14F-4D97-AF65-F5344CB8AC3E}">
        <p14:creationId xmlns:p14="http://schemas.microsoft.com/office/powerpoint/2010/main" val="1646090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Hacktivists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205346" cy="402336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Cybercriminals</a:t>
            </a:r>
            <a:r>
              <a:rPr lang="en-US" sz="3200" dirty="0"/>
              <a:t> - attackers who attack for ideological reasons that are generally not as well-defined as a </a:t>
            </a: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</a:rPr>
              <a:t>cyberterrorist’s</a:t>
            </a:r>
            <a:r>
              <a:rPr lang="en-US" sz="3200" b="1" dirty="0"/>
              <a:t> </a:t>
            </a:r>
            <a:r>
              <a:rPr lang="en-US" sz="3200" dirty="0"/>
              <a:t>motivation</a:t>
            </a:r>
            <a:br>
              <a:rPr lang="en-US" sz="3200" dirty="0"/>
            </a:br>
            <a:r>
              <a:rPr lang="en-US" sz="3200" b="1" dirty="0"/>
              <a:t>Examples of hacktivist attacks:</a:t>
            </a:r>
            <a:br>
              <a:rPr lang="en-US" sz="3200" dirty="0"/>
            </a:br>
            <a:r>
              <a:rPr lang="en-US" sz="3200" dirty="0"/>
              <a:t>1. Breaking into a website and changing the contents on the site to make a political statement</a:t>
            </a:r>
            <a:br>
              <a:rPr lang="en-US" sz="3200" dirty="0"/>
            </a:br>
            <a:r>
              <a:rPr lang="en-US" sz="3200" dirty="0"/>
              <a:t>2. Disabling a website belonging to a bank because the bank stopped accepting payments that were deposited into accounts belonging to the hacktivists</a:t>
            </a:r>
          </a:p>
        </p:txBody>
      </p:sp>
    </p:spTree>
    <p:extLst>
      <p:ext uri="{BB962C8B-B14F-4D97-AF65-F5344CB8AC3E}">
        <p14:creationId xmlns:p14="http://schemas.microsoft.com/office/powerpoint/2010/main" val="3882571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State-Sponsored Attackers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404" y="1834737"/>
            <a:ext cx="10661191" cy="4023360"/>
          </a:xfrm>
        </p:spPr>
        <p:txBody>
          <a:bodyPr>
            <a:normAutofit/>
          </a:bodyPr>
          <a:lstStyle/>
          <a:p>
            <a:r>
              <a:rPr lang="en-US" sz="3200" b="1" i="1" dirty="0"/>
              <a:t>State-sponsored attacker </a:t>
            </a:r>
            <a:r>
              <a:rPr lang="en-US" sz="3200" i="1" dirty="0"/>
              <a:t>- an attacker commissioned by the governments to attack enemies’ information systems</a:t>
            </a:r>
            <a:br>
              <a:rPr lang="en-US" sz="3200" dirty="0"/>
            </a:br>
            <a:r>
              <a:rPr lang="en-US" sz="3200" i="1" dirty="0"/>
              <a:t>May target foreign governments or even citizens of the government who are considered hostile or threatening</a:t>
            </a:r>
          </a:p>
          <a:p>
            <a:br>
              <a:rPr lang="en-US" sz="3200" dirty="0"/>
            </a:br>
            <a:r>
              <a:rPr lang="en-US" sz="3200" b="1" i="1" dirty="0"/>
              <a:t>Examples of attacks:</a:t>
            </a:r>
            <a:br>
              <a:rPr lang="en-US" sz="3200" dirty="0"/>
            </a:br>
            <a:r>
              <a:rPr lang="en-US" sz="3200" i="1" dirty="0"/>
              <a:t>Malware targeting government or military computers</a:t>
            </a:r>
            <a:br>
              <a:rPr lang="en-US" sz="3200" dirty="0"/>
            </a:br>
            <a:r>
              <a:rPr lang="en-US" sz="3200" i="1" dirty="0"/>
              <a:t>Citizens having their email messages read without their knowledge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71734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Attacks and Defenses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10125135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4000" i="1" dirty="0"/>
              <a:t>A wide variety of attacks can be launched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i="1" dirty="0"/>
              <a:t>The same basic steps are used in most attacks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4000" i="1" dirty="0"/>
              <a:t>To protect computers against attacks follow five fundamental security principles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9689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255" y="166254"/>
            <a:ext cx="9720072" cy="53439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Steps of an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521" y="902839"/>
            <a:ext cx="11245932" cy="5955161"/>
          </a:xfrm>
        </p:spPr>
        <p:txBody>
          <a:bodyPr>
            <a:noAutofit/>
          </a:bodyPr>
          <a:lstStyle/>
          <a:p>
            <a:r>
              <a:rPr lang="en-US" sz="2400" b="1" i="1" dirty="0"/>
              <a:t>Cyber Kill Chain </a:t>
            </a:r>
            <a:r>
              <a:rPr lang="en-US" sz="2400" i="1" dirty="0"/>
              <a:t>outlines the steps of an attack:</a:t>
            </a:r>
          </a:p>
          <a:p>
            <a:br>
              <a:rPr lang="en-US" sz="2400" dirty="0"/>
            </a:br>
            <a:r>
              <a:rPr lang="en-US" sz="2400" i="1" dirty="0"/>
              <a:t>1. </a:t>
            </a:r>
            <a:r>
              <a:rPr lang="en-US" sz="2400" b="1" i="1" dirty="0"/>
              <a:t>Reconnaissance</a:t>
            </a:r>
            <a:r>
              <a:rPr lang="en-US" sz="2400" i="1" dirty="0"/>
              <a:t> - probe for information about the system: type of hardware or software used</a:t>
            </a:r>
          </a:p>
          <a:p>
            <a:r>
              <a:rPr lang="en-US" sz="2400" i="1" dirty="0"/>
              <a:t>2. </a:t>
            </a:r>
            <a:r>
              <a:rPr lang="en-US" sz="2400" b="1" i="1" dirty="0"/>
              <a:t>Weaponization</a:t>
            </a:r>
            <a:r>
              <a:rPr lang="en-US" sz="2400" i="1" dirty="0"/>
              <a:t> - attacker creates an exploit and packages it into a deliverable payload</a:t>
            </a:r>
          </a:p>
          <a:p>
            <a:r>
              <a:rPr lang="en-US" sz="2400" i="1" dirty="0"/>
              <a:t>3. </a:t>
            </a:r>
            <a:r>
              <a:rPr lang="en-US" sz="2400" b="1" i="1" dirty="0"/>
              <a:t>Delivery</a:t>
            </a:r>
            <a:r>
              <a:rPr lang="en-US" sz="2400" i="1" dirty="0"/>
              <a:t> - weapon is transmitted to the target</a:t>
            </a:r>
          </a:p>
          <a:p>
            <a:r>
              <a:rPr lang="en-US" sz="2400" i="1" dirty="0"/>
              <a:t>4. </a:t>
            </a:r>
            <a:r>
              <a:rPr lang="en-US" sz="2400" b="1" i="1" dirty="0"/>
              <a:t>Exploitation</a:t>
            </a:r>
            <a:r>
              <a:rPr lang="en-US" sz="2400" i="1" dirty="0"/>
              <a:t> - after weapon is delivered, the exploitation stage triggers the intruder’s exploit</a:t>
            </a:r>
          </a:p>
          <a:p>
            <a:r>
              <a:rPr lang="en-US" sz="2400" i="1" dirty="0"/>
              <a:t>5. </a:t>
            </a:r>
            <a:r>
              <a:rPr lang="en-US" sz="2400" b="1" i="1" dirty="0"/>
              <a:t>Installation</a:t>
            </a:r>
            <a:r>
              <a:rPr lang="en-US" sz="2400" i="1" dirty="0"/>
              <a:t> - the weapon is installed to either attack the computer or install a remote “backdoor”</a:t>
            </a:r>
          </a:p>
          <a:p>
            <a:r>
              <a:rPr lang="en-US" sz="2400" i="1" dirty="0"/>
              <a:t>6. </a:t>
            </a:r>
            <a:r>
              <a:rPr lang="en-US" sz="2400" b="1" i="1" dirty="0"/>
              <a:t>Command and Control </a:t>
            </a:r>
            <a:r>
              <a:rPr lang="en-US" sz="2400" i="1" dirty="0"/>
              <a:t>- the comprised system connects back to the attacker so that the system can be remotely controlled by the attacker</a:t>
            </a:r>
          </a:p>
          <a:p>
            <a:r>
              <a:rPr lang="en-US" sz="2400" i="1" dirty="0"/>
              <a:t>7. </a:t>
            </a:r>
            <a:r>
              <a:rPr lang="en-US" sz="2400" b="1" i="1" dirty="0"/>
              <a:t>Action on Objectives </a:t>
            </a:r>
            <a:r>
              <a:rPr lang="en-US" sz="2400" i="1" dirty="0"/>
              <a:t>- now the attackers can start to take actions to achieve their original objectives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67287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"/>
            <a:ext cx="9720072" cy="54626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Steps of an Attack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5500F5-3EA8-6C85-1147-9100E87AE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87" y="2398816"/>
            <a:ext cx="10850274" cy="44591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475CDE-5F69-F572-5833-5D918E1BADB7}"/>
              </a:ext>
            </a:extLst>
          </p:cNvPr>
          <p:cNvSpPr txBox="1"/>
          <p:nvPr/>
        </p:nvSpPr>
        <p:spPr>
          <a:xfrm>
            <a:off x="228415" y="350324"/>
            <a:ext cx="117062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1" dirty="0">
                <a:solidFill>
                  <a:srgbClr val="231F20"/>
                </a:solidFill>
                <a:effectLst/>
                <a:latin typeface="CheltenhamStd-BookItalic"/>
              </a:rPr>
              <a:t>Cyber Kill Chain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CheltenhamStd-Book"/>
              </a:rPr>
              <a:t>. A </a:t>
            </a:r>
            <a:r>
              <a:rPr lang="en-US" sz="2000" b="0" i="1" dirty="0">
                <a:solidFill>
                  <a:srgbClr val="231F20"/>
                </a:solidFill>
                <a:effectLst/>
                <a:latin typeface="CheltenhamStd-BookItalic"/>
              </a:rPr>
              <a:t>kill chain 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CheltenhamStd-Book"/>
              </a:rPr>
              <a:t>is a military term used to describe the systematic process to target and engage an enemy. An attacker who attempts to break into a web server or computer network follows these same steps. Known as the </a:t>
            </a:r>
            <a:r>
              <a:rPr lang="en-US" sz="2000" b="1" i="0" dirty="0">
                <a:solidFill>
                  <a:srgbClr val="0089CD"/>
                </a:solidFill>
                <a:effectLst/>
                <a:latin typeface="OpenSans-Bold"/>
              </a:rPr>
              <a:t>Cyber kill Chain</a:t>
            </a:r>
            <a:r>
              <a:rPr lang="en-US" sz="2000" b="0" i="0" dirty="0">
                <a:solidFill>
                  <a:srgbClr val="231F20"/>
                </a:solidFill>
                <a:effectLst/>
                <a:latin typeface="CheltenhamStd-Book"/>
              </a:rPr>
              <a:t>, it outlines the steps of an attack. Figure 13-5 shows the Cyber Kill Chain. The purpose of the Cyber Kill Chain is to illustrate that attacks are an integrated and end to-end process like a “chain.” Disrupting any one of the steps will interrupt the entire attack process, but the</a:t>
            </a:r>
            <a:br>
              <a:rPr lang="en-US" sz="2000" b="0" i="0" dirty="0">
                <a:solidFill>
                  <a:srgbClr val="231F20"/>
                </a:solidFill>
                <a:effectLst/>
                <a:latin typeface="CheltenhamStd-Book"/>
              </a:rPr>
            </a:br>
            <a:r>
              <a:rPr lang="en-US" sz="2000" b="0" i="0" dirty="0">
                <a:solidFill>
                  <a:srgbClr val="231F20"/>
                </a:solidFill>
                <a:effectLst/>
                <a:latin typeface="CheltenhamStd-Book"/>
              </a:rPr>
              <a:t>ability to disrupt the early steps of the chain is the most effective and least costly.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092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191" y="360627"/>
            <a:ext cx="2922230" cy="149961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Today’s security attacks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3479" t="28783" r="33109" b="15954"/>
          <a:stretch/>
        </p:blipFill>
        <p:spPr>
          <a:xfrm>
            <a:off x="2614863" y="0"/>
            <a:ext cx="8823157" cy="684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69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Defenses Against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i="1" dirty="0"/>
              <a:t>Five fundamental security principles for defenses: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i="1" dirty="0"/>
              <a:t> Layering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i="1" dirty="0"/>
              <a:t> Limiting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i="1" dirty="0"/>
              <a:t> Diversity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i="1" dirty="0"/>
              <a:t> Obscurity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i="1" dirty="0"/>
              <a:t>Simplicity</a:t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81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layering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868905"/>
            <a:ext cx="9720071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i="1" dirty="0"/>
              <a:t>Information security must be created in layers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i="1" dirty="0"/>
              <a:t>A single defense mechanism may be easy to circumvent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i="1" dirty="0"/>
              <a:t>Making it unlikely that an attacker can break through all defense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i="1" dirty="0"/>
              <a:t>Layered security approach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i="1" dirty="0"/>
              <a:t>Can be useful in resisting a variety of attacks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i="1" dirty="0"/>
              <a:t>Provides the most comprehensive protection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597906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limiting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i="1" dirty="0"/>
              <a:t>Limiting access to information: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i="1" dirty="0"/>
              <a:t>Reduces the threat against it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i="1" dirty="0"/>
              <a:t>Only those who must use data should be granted access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i="1" dirty="0"/>
              <a:t>Should be limited to only what they need to do their job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i="1" dirty="0"/>
              <a:t>Methods of limiting access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i="1" dirty="0"/>
              <a:t>Technology-based - such as file permissions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i="1" dirty="0"/>
              <a:t>Procedural - such as prohibiting document removal from premises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0487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708484"/>
            <a:ext cx="9720071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200" i="1" dirty="0"/>
              <a:t>Closely related to layering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i="1" dirty="0"/>
              <a:t>Layers must be different (diverse)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i="1" dirty="0"/>
              <a:t>If attackers penetrate one layer: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i="1" dirty="0"/>
              <a:t>Same techniques will be unsuccessful in breaking through other layers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i="1" dirty="0"/>
              <a:t>Breaching one security layer does not compromise the whole system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i="1" dirty="0"/>
              <a:t>Example of diversity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200" i="1" dirty="0"/>
              <a:t>Using security products from different manufacturers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672364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obscurity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i="1" dirty="0"/>
              <a:t>Obscuring inside details to outsiders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i="1" dirty="0"/>
              <a:t>Example: not revealing details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i="1" dirty="0"/>
              <a:t>Type of computer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i="1" dirty="0"/>
              <a:t>Operating system version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i="1" dirty="0"/>
              <a:t>Brand of software used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i="1" dirty="0"/>
              <a:t>Difficult for attacker to devise attack if system details are unknown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71373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simplicity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i="1" dirty="0"/>
              <a:t>Nature of information security is complex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i="1" dirty="0"/>
              <a:t> Complex security systems: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i="1" dirty="0"/>
              <a:t> Can be difficult to understand and troubleshoot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i="1" dirty="0"/>
              <a:t> Are often compromised for ease of use by trusted users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i="1" dirty="0"/>
              <a:t> A secure system should be simple from the inside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800" i="1" dirty="0"/>
              <a:t>But complex from the outside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937194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i="1" dirty="0">
                <a:solidFill>
                  <a:schemeClr val="accent4">
                    <a:lumMod val="75000"/>
                  </a:schemeClr>
                </a:solidFill>
              </a:rPr>
              <a:t>Summary</a:t>
            </a:r>
            <a:endParaRPr lang="en-US" sz="6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8358" y="1716505"/>
            <a:ext cx="10796337" cy="4592855"/>
          </a:xfrm>
        </p:spPr>
        <p:txBody>
          <a:bodyPr>
            <a:normAutofit/>
          </a:bodyPr>
          <a:lstStyle/>
          <a:p>
            <a:r>
              <a:rPr lang="en-US" sz="2400" i="1" dirty="0"/>
              <a:t>Information security attacks have grown exponentially in recent years</a:t>
            </a:r>
            <a:br>
              <a:rPr lang="en-US" sz="2400" i="1" dirty="0"/>
            </a:br>
            <a:r>
              <a:rPr lang="en-US" sz="2400" i="1" dirty="0"/>
              <a:t>It is difficult to defend against today’s attacks</a:t>
            </a:r>
            <a:br>
              <a:rPr lang="en-US" sz="2400" i="1" dirty="0"/>
            </a:br>
            <a:r>
              <a:rPr lang="en-US" sz="2400" i="1" dirty="0"/>
              <a:t>Information security protects information’s integrity, confidentiality, and availability:</a:t>
            </a:r>
            <a:br>
              <a:rPr lang="en-US" sz="2400" i="1" dirty="0"/>
            </a:br>
            <a:r>
              <a:rPr lang="en-US" sz="2400" i="1" dirty="0"/>
              <a:t>On devices that store, manipulate, and transmit information</a:t>
            </a:r>
            <a:br>
              <a:rPr lang="en-US" sz="2400" i="1" dirty="0"/>
            </a:br>
            <a:r>
              <a:rPr lang="en-US" sz="2400" i="1" dirty="0"/>
              <a:t>Using products, people, and procedures</a:t>
            </a:r>
            <a:br>
              <a:rPr lang="en-US" sz="2400" i="1" dirty="0"/>
            </a:br>
            <a:r>
              <a:rPr lang="en-US" sz="2400" i="1" dirty="0"/>
              <a:t>Main goals of information security</a:t>
            </a:r>
            <a:br>
              <a:rPr lang="en-US" sz="2400" i="1" dirty="0"/>
            </a:br>
            <a:r>
              <a:rPr lang="en-US" sz="2400" i="1" dirty="0"/>
              <a:t>Prevent data theft</a:t>
            </a:r>
            <a:br>
              <a:rPr lang="en-US" sz="2400" i="1" dirty="0"/>
            </a:br>
            <a:r>
              <a:rPr lang="en-US" sz="2400" i="1" dirty="0"/>
              <a:t>Thwart identity theft</a:t>
            </a:r>
            <a:br>
              <a:rPr lang="en-US" sz="2400" i="1" dirty="0"/>
            </a:br>
            <a:r>
              <a:rPr lang="en-US" sz="2400" i="1" dirty="0"/>
              <a:t>Avoid legal consequences of not securing information</a:t>
            </a:r>
            <a:br>
              <a:rPr lang="en-US" sz="2400" i="1" dirty="0"/>
            </a:br>
            <a:r>
              <a:rPr lang="en-US" sz="2400" i="1" dirty="0"/>
              <a:t>Maintain productivity</a:t>
            </a:r>
            <a:br>
              <a:rPr lang="en-US" sz="2400" i="1" dirty="0"/>
            </a:br>
            <a:r>
              <a:rPr lang="en-US" sz="2400" i="1" dirty="0"/>
              <a:t>Foil cyberterrorism</a:t>
            </a:r>
            <a:br>
              <a:rPr lang="en-US" sz="2400" i="1" dirty="0"/>
            </a:br>
            <a:r>
              <a:rPr lang="en-US" sz="2400" i="1" dirty="0"/>
              <a:t>Different types of people with different motivations conduct computer attacks</a:t>
            </a:r>
            <a:br>
              <a:rPr lang="en-US" sz="2400" i="1" dirty="0"/>
            </a:br>
            <a:r>
              <a:rPr lang="en-US" sz="2400" i="1" dirty="0"/>
              <a:t>An attack has seven general steps known as the Cyber Kill Chain</a:t>
            </a:r>
          </a:p>
          <a:p>
            <a:endParaRPr lang="en-US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728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Reference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5649388" cy="4023360"/>
          </a:xfrm>
        </p:spPr>
        <p:txBody>
          <a:bodyPr>
            <a:normAutofit/>
          </a:bodyPr>
          <a:lstStyle/>
          <a:p>
            <a:r>
              <a:rPr lang="en-US" sz="4400" i="1" dirty="0"/>
              <a:t>CompTIA Security+ Guide to Network Security Fundamentals, Fifth Edition</a:t>
            </a:r>
            <a:endParaRPr lang="en-US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479" y="480721"/>
            <a:ext cx="4638174" cy="582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140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Difficulties in defending against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033" y="1828800"/>
            <a:ext cx="10054388" cy="4528686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Universally connected devices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Increased speed of attacks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Greater sophistication of attacks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Availability and simplicity of attack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Faster detection of vulnerabilities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Delays in security updating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Weak security update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Distributed attacks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Introduction of BYOD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User confusion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48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5581" y="970226"/>
            <a:ext cx="2633471" cy="1499616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Difficulties in defending against attacks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259" t="31853" r="28177" b="18805"/>
          <a:stretch/>
        </p:blipFill>
        <p:spPr>
          <a:xfrm>
            <a:off x="3211915" y="451911"/>
            <a:ext cx="8980085" cy="614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7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What is information security?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Before defense is possible, one must understand:</a:t>
            </a:r>
          </a:p>
          <a:p>
            <a:pPr lvl="1"/>
            <a:r>
              <a:rPr lang="en-US" sz="3200" dirty="0"/>
              <a:t>Exactly what security is</a:t>
            </a:r>
          </a:p>
          <a:p>
            <a:pPr lvl="1"/>
            <a:r>
              <a:rPr lang="en-US" sz="3200" dirty="0"/>
              <a:t>How security relates to information security</a:t>
            </a:r>
          </a:p>
          <a:p>
            <a:pPr lvl="1"/>
            <a:r>
              <a:rPr lang="en-US" sz="3200" dirty="0"/>
              <a:t>The terminology that related to information security</a:t>
            </a:r>
          </a:p>
        </p:txBody>
      </p:sp>
    </p:spTree>
    <p:extLst>
      <p:ext uri="{BB962C8B-B14F-4D97-AF65-F5344CB8AC3E}">
        <p14:creationId xmlns:p14="http://schemas.microsoft.com/office/powerpoint/2010/main" val="74094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Understanding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Security is:</a:t>
            </a:r>
          </a:p>
          <a:p>
            <a:pPr lvl="1"/>
            <a:r>
              <a:rPr lang="en-US" sz="2800" dirty="0"/>
              <a:t>The goal to be free from danger</a:t>
            </a:r>
          </a:p>
          <a:p>
            <a:pPr lvl="1"/>
            <a:r>
              <a:rPr lang="en-US" sz="2800" dirty="0"/>
              <a:t>The process that achieves that freedom</a:t>
            </a:r>
          </a:p>
          <a:p>
            <a:pPr marL="128016" lvl="1" indent="0">
              <a:buNone/>
            </a:pPr>
            <a:r>
              <a:rPr lang="en-US" sz="2800" dirty="0"/>
              <a:t>Harm/dander may come from one of two sources:</a:t>
            </a:r>
          </a:p>
          <a:p>
            <a:pPr lvl="1"/>
            <a:r>
              <a:rPr lang="en-US" sz="2800" dirty="0"/>
              <a:t>From a direct action that is intended to inflict damage</a:t>
            </a:r>
          </a:p>
          <a:p>
            <a:pPr lvl="1"/>
            <a:r>
              <a:rPr lang="en-US" sz="2800" dirty="0"/>
              <a:t>From an indirect and unintentional action</a:t>
            </a:r>
          </a:p>
          <a:p>
            <a:pPr marL="128016" lvl="1" indent="0">
              <a:buNone/>
            </a:pPr>
            <a:r>
              <a:rPr lang="en-US" sz="2800" dirty="0"/>
              <a:t>As security is increased, convenience is often decreased</a:t>
            </a:r>
          </a:p>
          <a:p>
            <a:pPr lvl="1"/>
            <a:r>
              <a:rPr lang="en-US" sz="2800" dirty="0"/>
              <a:t>the more secure something is the less convenient it may become to use</a:t>
            </a:r>
          </a:p>
        </p:txBody>
      </p:sp>
    </p:spTree>
    <p:extLst>
      <p:ext uri="{BB962C8B-B14F-4D97-AF65-F5344CB8AC3E}">
        <p14:creationId xmlns:p14="http://schemas.microsoft.com/office/powerpoint/2010/main" val="317818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707" y="569174"/>
            <a:ext cx="3708293" cy="1499616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Understanding security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067" t="28782" r="27437" b="23849"/>
          <a:stretch/>
        </p:blipFill>
        <p:spPr>
          <a:xfrm>
            <a:off x="2717853" y="1572126"/>
            <a:ext cx="8277728" cy="484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227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141</TotalTime>
  <Words>2078</Words>
  <Application>Microsoft Office PowerPoint</Application>
  <PresentationFormat>Widescreen</PresentationFormat>
  <Paragraphs>204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CheltenhamStd-Book</vt:lpstr>
      <vt:lpstr>CheltenhamStd-BookItalic</vt:lpstr>
      <vt:lpstr>OpenSans-Bold</vt:lpstr>
      <vt:lpstr>Tw Cen MT</vt:lpstr>
      <vt:lpstr>Tw Cen MT Condensed</vt:lpstr>
      <vt:lpstr>Wingdings</vt:lpstr>
      <vt:lpstr>Wingdings 3</vt:lpstr>
      <vt:lpstr>Integral</vt:lpstr>
      <vt:lpstr>Cyber security  CS-597 </vt:lpstr>
      <vt:lpstr>Challenges of securing information</vt:lpstr>
      <vt:lpstr>Today’s security attacks</vt:lpstr>
      <vt:lpstr>Today’s security attacks</vt:lpstr>
      <vt:lpstr>Difficulties in defending against attacks</vt:lpstr>
      <vt:lpstr>Difficulties in defending against attacks</vt:lpstr>
      <vt:lpstr>What is information security?</vt:lpstr>
      <vt:lpstr>Understanding security</vt:lpstr>
      <vt:lpstr>Understanding security</vt:lpstr>
      <vt:lpstr>Defining information security</vt:lpstr>
      <vt:lpstr>Defining Information Security</vt:lpstr>
      <vt:lpstr>Defining Information Security</vt:lpstr>
      <vt:lpstr>Defining Information Security</vt:lpstr>
      <vt:lpstr>Defining Information Security</vt:lpstr>
      <vt:lpstr>Defining Information Security</vt:lpstr>
      <vt:lpstr>Information Security Terminology</vt:lpstr>
      <vt:lpstr>Information Security Terminology</vt:lpstr>
      <vt:lpstr>Information Security Terminology</vt:lpstr>
      <vt:lpstr>Information Security Terminology</vt:lpstr>
      <vt:lpstr>Information Security Terminology</vt:lpstr>
      <vt:lpstr>Understanding the Importance of Information Security</vt:lpstr>
      <vt:lpstr>Preventing Data Theft</vt:lpstr>
      <vt:lpstr>Thwarting Identity Theft</vt:lpstr>
      <vt:lpstr>Avoiding Legal Consequences</vt:lpstr>
      <vt:lpstr>Maintaining Productivity</vt:lpstr>
      <vt:lpstr>Foiling Cyberterrorism</vt:lpstr>
      <vt:lpstr>Who Are the Attackers?</vt:lpstr>
      <vt:lpstr>Who Are the Attackers?</vt:lpstr>
      <vt:lpstr>Cybercriminals</vt:lpstr>
      <vt:lpstr>Cybercriminals</vt:lpstr>
      <vt:lpstr>Script Kiddies</vt:lpstr>
      <vt:lpstr>Brokers</vt:lpstr>
      <vt:lpstr>Insiders</vt:lpstr>
      <vt:lpstr>Cyberterrorists</vt:lpstr>
      <vt:lpstr>Hacktivists</vt:lpstr>
      <vt:lpstr>State-Sponsored Attackers</vt:lpstr>
      <vt:lpstr>Attacks and Defenses</vt:lpstr>
      <vt:lpstr>Steps of an Attack</vt:lpstr>
      <vt:lpstr>Steps of an Attack</vt:lpstr>
      <vt:lpstr>Defenses Against Attacks</vt:lpstr>
      <vt:lpstr>layering</vt:lpstr>
      <vt:lpstr>limiting</vt:lpstr>
      <vt:lpstr>diversity</vt:lpstr>
      <vt:lpstr>obscurity</vt:lpstr>
      <vt:lpstr>simplicity</vt:lpstr>
      <vt:lpstr>Summary</vt:lpstr>
      <vt:lpstr>Reference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security  CS-597</dc:title>
  <dc:creator>Rubina Ghazal</dc:creator>
  <cp:lastModifiedBy>Farhat Abbas</cp:lastModifiedBy>
  <cp:revision>71</cp:revision>
  <dcterms:created xsi:type="dcterms:W3CDTF">2023-02-26T14:23:34Z</dcterms:created>
  <dcterms:modified xsi:type="dcterms:W3CDTF">2024-02-22T07:34:54Z</dcterms:modified>
</cp:coreProperties>
</file>