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0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DBD16-5BFB-4D9F-9646-C75D1B53BBB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7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DBD16-5BFB-4D9F-9646-C75D1B53BBB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90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DBD16-5BFB-4D9F-9646-C75D1B53BBB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8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1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55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2882A90-EF2E-EA39-8E4F-1EA1FCA4C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152" b="1"/>
          <a:stretch/>
        </p:blipFill>
        <p:spPr>
          <a:xfrm>
            <a:off x="0" y="-746674"/>
            <a:ext cx="2115828" cy="2375450"/>
          </a:xfrm>
          <a:prstGeom prst="rect">
            <a:avLst/>
          </a:prstGeom>
        </p:spPr>
      </p:pic>
      <p:pic>
        <p:nvPicPr>
          <p:cNvPr id="6" name="Picture 5" descr="A person standing on a field&#10;&#10;Description automatically generated with low confidence">
            <a:extLst>
              <a:ext uri="{FF2B5EF4-FFF2-40B4-BE49-F238E27FC236}">
                <a16:creationId xmlns:a16="http://schemas.microsoft.com/office/drawing/2014/main" id="{EDC760E9-A802-8F6B-0491-AE6761D00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r="16150"/>
          <a:stretch/>
        </p:blipFill>
        <p:spPr>
          <a:xfrm>
            <a:off x="6410324" y="0"/>
            <a:ext cx="57816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F4E40-4D49-4910-8691-13485AD1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8776"/>
            <a:ext cx="6096000" cy="442912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r>
              <a:rPr lang="en-US" sz="2700" cap="none" dirty="0">
                <a:latin typeface="Walbaum Display" panose="02070503090703020303" pitchFamily="18" charset="0"/>
              </a:rPr>
              <a:t>  Data Analytics Report On FIFA Women’s World Cup Stats</a:t>
            </a: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r>
              <a:rPr lang="en-US" sz="2700" cap="none" dirty="0">
                <a:latin typeface="Walbaum Display" panose="02070503090703020303" pitchFamily="18" charset="0"/>
              </a:rPr>
              <a:t>        Presented By</a:t>
            </a: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2700" cap="none" dirty="0">
                <a:latin typeface="Walbaum Display" panose="02070503090703020303" pitchFamily="18" charset="0"/>
              </a:rPr>
            </a:br>
            <a:br>
              <a:rPr lang="en-US" sz="1800" cap="none" dirty="0">
                <a:latin typeface="Walbaum Display" panose="02070503090703020303" pitchFamily="18" charset="0"/>
              </a:rPr>
            </a:br>
            <a:br>
              <a:rPr lang="en-US" sz="1800" cap="none" dirty="0">
                <a:latin typeface="Walbaum Display" panose="02070503090703020303" pitchFamily="18" charset="0"/>
              </a:rPr>
            </a:br>
            <a:r>
              <a:rPr lang="en-US" sz="1800" cap="none" dirty="0">
                <a:latin typeface="Walbaum Display" panose="02070503090703020303" pitchFamily="18" charset="0"/>
              </a:rPr>
              <a:t>      </a:t>
            </a:r>
            <a:r>
              <a:rPr lang="en-US" sz="2000" cap="none" dirty="0">
                <a:latin typeface="Walbaum Display" panose="02070503090703020303" pitchFamily="18" charset="0"/>
              </a:rPr>
              <a:t>  </a:t>
            </a:r>
            <a:r>
              <a:rPr lang="en-US" sz="2700" cap="none" dirty="0">
                <a:latin typeface="Walbaum Display" panose="02070503090703020303" pitchFamily="18" charset="0"/>
              </a:rPr>
              <a:t>Team Achievers</a:t>
            </a:r>
            <a:br>
              <a:rPr lang="en-US" sz="2700" cap="none" dirty="0">
                <a:latin typeface="Walbaum Display" panose="02070503090703020303" pitchFamily="18" charset="0"/>
              </a:rPr>
            </a:br>
            <a:r>
              <a:rPr lang="en-US" sz="2700" cap="none" dirty="0">
                <a:latin typeface="Walbaum Display" panose="02070503090703020303" pitchFamily="18" charset="0"/>
              </a:rPr>
              <a:t>(Zainab </a:t>
            </a:r>
            <a:r>
              <a:rPr lang="en-US" sz="2700" cap="none" dirty="0" err="1">
                <a:latin typeface="Walbaum Display" panose="02070503090703020303" pitchFamily="18" charset="0"/>
              </a:rPr>
              <a:t>Akinrata</a:t>
            </a:r>
            <a:r>
              <a:rPr lang="en-US" sz="2700" cap="none" dirty="0">
                <a:latin typeface="Walbaum Display" panose="02070503090703020303" pitchFamily="18" charset="0"/>
              </a:rPr>
              <a:t>, Reliance </a:t>
            </a:r>
            <a:r>
              <a:rPr lang="en-US" sz="2700" cap="none" dirty="0" err="1">
                <a:latin typeface="Walbaum Display" panose="02070503090703020303" pitchFamily="18" charset="0"/>
              </a:rPr>
              <a:t>Enwerem</a:t>
            </a:r>
            <a:r>
              <a:rPr lang="en-US" sz="2700" cap="none" dirty="0">
                <a:latin typeface="Walbaum Display" panose="02070503090703020303" pitchFamily="18" charset="0"/>
              </a:rPr>
              <a:t>)</a:t>
            </a:r>
            <a:br>
              <a:rPr lang="en-US" sz="2700" cap="none" dirty="0">
                <a:latin typeface="Walbaum Display" panose="02070503090703020303" pitchFamily="18" charset="0"/>
              </a:rPr>
            </a:br>
            <a:r>
              <a:rPr lang="en-US" sz="2700" cap="none" dirty="0">
                <a:latin typeface="Walbaum Display" panose="02070503090703020303" pitchFamily="18" charset="0"/>
              </a:rPr>
              <a:t>    </a:t>
            </a:r>
            <a:r>
              <a:rPr lang="en-US" sz="2200" cap="none" dirty="0">
                <a:latin typeface="Walbaum Display" panose="02070503090703020303" pitchFamily="18" charset="0"/>
              </a:rPr>
              <a:t>  </a:t>
            </a:r>
            <a:r>
              <a:rPr lang="en-US" sz="2000" cap="none" dirty="0">
                <a:latin typeface="Walbaum Display" panose="02070503090703020303" pitchFamily="18" charset="0"/>
              </a:rPr>
              <a:t>  </a:t>
            </a:r>
            <a:r>
              <a:rPr lang="en-US" sz="2000" cap="none" dirty="0">
                <a:latin typeface="Cambria" panose="02040503050406030204" pitchFamily="18" charset="0"/>
                <a:ea typeface="Cambria" panose="02040503050406030204" pitchFamily="18" charset="0"/>
              </a:rPr>
              <a:t>   24/03/2022</a:t>
            </a:r>
            <a:br>
              <a:rPr lang="en-US" sz="2000" cap="none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cap="none" dirty="0">
                <a:latin typeface="Walbaum Display" panose="02070503090703020303" pitchFamily="18" charset="0"/>
              </a:rPr>
            </a:br>
            <a:br>
              <a:rPr lang="en-US" sz="1800" cap="none" dirty="0">
                <a:latin typeface="Walbaum Display" panose="02070503090703020303" pitchFamily="18" charset="0"/>
              </a:rPr>
            </a:br>
            <a:br>
              <a:rPr lang="en-US" sz="1800" cap="none" dirty="0">
                <a:latin typeface="Walbaum Display" panose="02070503090703020303" pitchFamily="18" charset="0"/>
              </a:rPr>
            </a:br>
            <a:br>
              <a:rPr lang="en-US" sz="1800" cap="none" dirty="0">
                <a:latin typeface="Walbaum Display" panose="02070503090703020303" pitchFamily="18" charset="0"/>
              </a:rPr>
            </a:br>
            <a:endParaRPr lang="en-US" sz="1800" cap="none" dirty="0">
              <a:latin typeface="Walbaum Display" panose="02070503090703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D9333-0C47-EBD9-63D6-BFB7069D9A4C}"/>
              </a:ext>
            </a:extLst>
          </p:cNvPr>
          <p:cNvSpPr/>
          <p:nvPr/>
        </p:nvSpPr>
        <p:spPr>
          <a:xfrm>
            <a:off x="0" y="5080000"/>
            <a:ext cx="6410324" cy="177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CF4EAC4-77F8-4F44-3E85-2F897A339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152" b="1"/>
          <a:stretch/>
        </p:blipFill>
        <p:spPr>
          <a:xfrm>
            <a:off x="0" y="-495300"/>
            <a:ext cx="1647825" cy="185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8A064E-897C-28E9-4881-CCD8AC4E04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E9654-F09C-6E30-323E-535831D5AE82}"/>
              </a:ext>
            </a:extLst>
          </p:cNvPr>
          <p:cNvSpPr/>
          <p:nvPr/>
        </p:nvSpPr>
        <p:spPr>
          <a:xfrm>
            <a:off x="0" y="0"/>
            <a:ext cx="1219200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4B6B6-B227-2858-5C71-8BD8BA18DD8A}"/>
              </a:ext>
            </a:extLst>
          </p:cNvPr>
          <p:cNvSpPr txBox="1"/>
          <p:nvPr/>
        </p:nvSpPr>
        <p:spPr>
          <a:xfrm>
            <a:off x="152400" y="216758"/>
            <a:ext cx="368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097E1-F54B-94A6-51F7-470933924D57}"/>
              </a:ext>
            </a:extLst>
          </p:cNvPr>
          <p:cNvSpPr txBox="1"/>
          <p:nvPr/>
        </p:nvSpPr>
        <p:spPr>
          <a:xfrm>
            <a:off x="5283200" y="833120"/>
            <a:ext cx="7006642" cy="308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Research Goals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Identify women’s performance trends in soccer overtime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identify patterns and correlations between players’ performance and teams’ success in professional football leagues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Identify strategies utilized to influence teams’ success in global women’s football leagues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F3F1948-AA52-F0C6-70DE-7AE426319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152" b="1"/>
          <a:stretch/>
        </p:blipFill>
        <p:spPr>
          <a:xfrm>
            <a:off x="10380972" y="-431155"/>
            <a:ext cx="1811028" cy="2033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BC1C76-9705-DDD2-D688-F0A59644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75375"/>
            <a:ext cx="3938322" cy="34004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958691-7044-3CA0-BD46-CCCE078D60E0}"/>
              </a:ext>
            </a:extLst>
          </p:cNvPr>
          <p:cNvSpPr txBox="1"/>
          <p:nvPr/>
        </p:nvSpPr>
        <p:spPr>
          <a:xfrm>
            <a:off x="437322" y="3959489"/>
            <a:ext cx="7985760" cy="303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Summary of Data Analytics Steps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Cleaning and model development using MS Excel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Analysis and Visualization with Tableau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Interpretation and reporting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5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CF4EAC4-77F8-4F44-3E85-2F897A339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152" b="1"/>
          <a:stretch/>
        </p:blipFill>
        <p:spPr>
          <a:xfrm>
            <a:off x="0" y="-495300"/>
            <a:ext cx="1647825" cy="185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8A064E-897C-28E9-4881-CCD8AC4E0421}"/>
              </a:ext>
            </a:extLst>
          </p:cNvPr>
          <p:cNvSpPr/>
          <p:nvPr/>
        </p:nvSpPr>
        <p:spPr>
          <a:xfrm>
            <a:off x="0" y="390424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E9654-F09C-6E30-323E-535831D5AE82}"/>
              </a:ext>
            </a:extLst>
          </p:cNvPr>
          <p:cNvSpPr/>
          <p:nvPr/>
        </p:nvSpPr>
        <p:spPr>
          <a:xfrm>
            <a:off x="0" y="0"/>
            <a:ext cx="1219200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4B6B6-B227-2858-5C71-8BD8BA18DD8A}"/>
              </a:ext>
            </a:extLst>
          </p:cNvPr>
          <p:cNvSpPr txBox="1"/>
          <p:nvPr/>
        </p:nvSpPr>
        <p:spPr>
          <a:xfrm>
            <a:off x="152400" y="216758"/>
            <a:ext cx="368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F3F1948-AA52-F0C6-70DE-7AE426319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152" b="1"/>
          <a:stretch/>
        </p:blipFill>
        <p:spPr>
          <a:xfrm>
            <a:off x="10380972" y="-416583"/>
            <a:ext cx="1811028" cy="20332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9AF8398-7E29-0E54-D117-7D3B7F3B616A}"/>
              </a:ext>
            </a:extLst>
          </p:cNvPr>
          <p:cNvGrpSpPr/>
          <p:nvPr/>
        </p:nvGrpSpPr>
        <p:grpSpPr>
          <a:xfrm>
            <a:off x="164086" y="1076284"/>
            <a:ext cx="11876397" cy="5402404"/>
            <a:chOff x="152400" y="1260087"/>
            <a:chExt cx="12062978" cy="531071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4AABAC9-469E-E589-6FD9-9007AF5A6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78" y="1260087"/>
              <a:ext cx="11840444" cy="5310716"/>
            </a:xfrm>
            <a:custGeom>
              <a:avLst/>
              <a:gdLst>
                <a:gd name="T0" fmla="*/ 2688 w 4240"/>
                <a:gd name="T1" fmla="*/ 1847 h 1900"/>
                <a:gd name="T2" fmla="*/ 2496 w 4240"/>
                <a:gd name="T3" fmla="*/ 1655 h 1900"/>
                <a:gd name="T4" fmla="*/ 2496 w 4240"/>
                <a:gd name="T5" fmla="*/ 1631 h 1900"/>
                <a:gd name="T6" fmla="*/ 2688 w 4240"/>
                <a:gd name="T7" fmla="*/ 1439 h 1900"/>
                <a:gd name="T8" fmla="*/ 2825 w 4240"/>
                <a:gd name="T9" fmla="*/ 1439 h 1900"/>
                <a:gd name="T10" fmla="*/ 3067 w 4240"/>
                <a:gd name="T11" fmla="*/ 1439 h 1900"/>
                <a:gd name="T12" fmla="*/ 3313 w 4240"/>
                <a:gd name="T13" fmla="*/ 1193 h 1900"/>
                <a:gd name="T14" fmla="*/ 3313 w 4240"/>
                <a:gd name="T15" fmla="*/ 1169 h 1900"/>
                <a:gd name="T16" fmla="*/ 3067 w 4240"/>
                <a:gd name="T17" fmla="*/ 923 h 1900"/>
                <a:gd name="T18" fmla="*/ 2119 w 4240"/>
                <a:gd name="T19" fmla="*/ 923 h 1900"/>
                <a:gd name="T20" fmla="*/ 1173 w 4240"/>
                <a:gd name="T21" fmla="*/ 923 h 1900"/>
                <a:gd name="T22" fmla="*/ 980 w 4240"/>
                <a:gd name="T23" fmla="*/ 731 h 1900"/>
                <a:gd name="T24" fmla="*/ 980 w 4240"/>
                <a:gd name="T25" fmla="*/ 707 h 1900"/>
                <a:gd name="T26" fmla="*/ 1173 w 4240"/>
                <a:gd name="T27" fmla="*/ 515 h 1900"/>
                <a:gd name="T28" fmla="*/ 1486 w 4240"/>
                <a:gd name="T29" fmla="*/ 515 h 1900"/>
                <a:gd name="T30" fmla="*/ 1552 w 4240"/>
                <a:gd name="T31" fmla="*/ 515 h 1900"/>
                <a:gd name="T32" fmla="*/ 1797 w 4240"/>
                <a:gd name="T33" fmla="*/ 269 h 1900"/>
                <a:gd name="T34" fmla="*/ 1797 w 4240"/>
                <a:gd name="T35" fmla="*/ 245 h 1900"/>
                <a:gd name="T36" fmla="*/ 1552 w 4240"/>
                <a:gd name="T37" fmla="*/ 0 h 1900"/>
                <a:gd name="T38" fmla="*/ 0 w 4240"/>
                <a:gd name="T39" fmla="*/ 0 h 1900"/>
                <a:gd name="T40" fmla="*/ 0 w 4240"/>
                <a:gd name="T41" fmla="*/ 53 h 1900"/>
                <a:gd name="T42" fmla="*/ 1552 w 4240"/>
                <a:gd name="T43" fmla="*/ 53 h 1900"/>
                <a:gd name="T44" fmla="*/ 1744 w 4240"/>
                <a:gd name="T45" fmla="*/ 245 h 1900"/>
                <a:gd name="T46" fmla="*/ 1744 w 4240"/>
                <a:gd name="T47" fmla="*/ 269 h 1900"/>
                <a:gd name="T48" fmla="*/ 1552 w 4240"/>
                <a:gd name="T49" fmla="*/ 461 h 1900"/>
                <a:gd name="T50" fmla="*/ 1486 w 4240"/>
                <a:gd name="T51" fmla="*/ 461 h 1900"/>
                <a:gd name="T52" fmla="*/ 1173 w 4240"/>
                <a:gd name="T53" fmla="*/ 461 h 1900"/>
                <a:gd name="T54" fmla="*/ 927 w 4240"/>
                <a:gd name="T55" fmla="*/ 707 h 1900"/>
                <a:gd name="T56" fmla="*/ 927 w 4240"/>
                <a:gd name="T57" fmla="*/ 731 h 1900"/>
                <a:gd name="T58" fmla="*/ 1173 w 4240"/>
                <a:gd name="T59" fmla="*/ 977 h 1900"/>
                <a:gd name="T60" fmla="*/ 2119 w 4240"/>
                <a:gd name="T61" fmla="*/ 977 h 1900"/>
                <a:gd name="T62" fmla="*/ 3067 w 4240"/>
                <a:gd name="T63" fmla="*/ 977 h 1900"/>
                <a:gd name="T64" fmla="*/ 3260 w 4240"/>
                <a:gd name="T65" fmla="*/ 1169 h 1900"/>
                <a:gd name="T66" fmla="*/ 3260 w 4240"/>
                <a:gd name="T67" fmla="*/ 1193 h 1900"/>
                <a:gd name="T68" fmla="*/ 3067 w 4240"/>
                <a:gd name="T69" fmla="*/ 1385 h 1900"/>
                <a:gd name="T70" fmla="*/ 2825 w 4240"/>
                <a:gd name="T71" fmla="*/ 1385 h 1900"/>
                <a:gd name="T72" fmla="*/ 2688 w 4240"/>
                <a:gd name="T73" fmla="*/ 1385 h 1900"/>
                <a:gd name="T74" fmla="*/ 2443 w 4240"/>
                <a:gd name="T75" fmla="*/ 1631 h 1900"/>
                <a:gd name="T76" fmla="*/ 2443 w 4240"/>
                <a:gd name="T77" fmla="*/ 1655 h 1900"/>
                <a:gd name="T78" fmla="*/ 2688 w 4240"/>
                <a:gd name="T79" fmla="*/ 1900 h 1900"/>
                <a:gd name="T80" fmla="*/ 4240 w 4240"/>
                <a:gd name="T81" fmla="*/ 1900 h 1900"/>
                <a:gd name="T82" fmla="*/ 4240 w 4240"/>
                <a:gd name="T83" fmla="*/ 1847 h 1900"/>
                <a:gd name="T84" fmla="*/ 2688 w 4240"/>
                <a:gd name="T85" fmla="*/ 1847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40" h="1900">
                  <a:moveTo>
                    <a:pt x="2688" y="1847"/>
                  </a:moveTo>
                  <a:cubicBezTo>
                    <a:pt x="2582" y="1847"/>
                    <a:pt x="2496" y="1761"/>
                    <a:pt x="2496" y="1655"/>
                  </a:cubicBezTo>
                  <a:cubicBezTo>
                    <a:pt x="2496" y="1631"/>
                    <a:pt x="2496" y="1631"/>
                    <a:pt x="2496" y="1631"/>
                  </a:cubicBezTo>
                  <a:cubicBezTo>
                    <a:pt x="2496" y="1525"/>
                    <a:pt x="2582" y="1439"/>
                    <a:pt x="2688" y="1439"/>
                  </a:cubicBezTo>
                  <a:cubicBezTo>
                    <a:pt x="2825" y="1439"/>
                    <a:pt x="2825" y="1439"/>
                    <a:pt x="2825" y="1439"/>
                  </a:cubicBezTo>
                  <a:cubicBezTo>
                    <a:pt x="3067" y="1439"/>
                    <a:pt x="3067" y="1439"/>
                    <a:pt x="3067" y="1439"/>
                  </a:cubicBezTo>
                  <a:cubicBezTo>
                    <a:pt x="3203" y="1439"/>
                    <a:pt x="3313" y="1328"/>
                    <a:pt x="3313" y="1193"/>
                  </a:cubicBezTo>
                  <a:cubicBezTo>
                    <a:pt x="3313" y="1169"/>
                    <a:pt x="3313" y="1169"/>
                    <a:pt x="3313" y="1169"/>
                  </a:cubicBezTo>
                  <a:cubicBezTo>
                    <a:pt x="3313" y="1034"/>
                    <a:pt x="3203" y="923"/>
                    <a:pt x="3067" y="923"/>
                  </a:cubicBezTo>
                  <a:cubicBezTo>
                    <a:pt x="2119" y="923"/>
                    <a:pt x="2119" y="923"/>
                    <a:pt x="2119" y="923"/>
                  </a:cubicBezTo>
                  <a:cubicBezTo>
                    <a:pt x="1173" y="923"/>
                    <a:pt x="1173" y="923"/>
                    <a:pt x="1173" y="923"/>
                  </a:cubicBezTo>
                  <a:cubicBezTo>
                    <a:pt x="1066" y="923"/>
                    <a:pt x="980" y="837"/>
                    <a:pt x="980" y="731"/>
                  </a:cubicBezTo>
                  <a:cubicBezTo>
                    <a:pt x="980" y="707"/>
                    <a:pt x="980" y="707"/>
                    <a:pt x="980" y="707"/>
                  </a:cubicBezTo>
                  <a:cubicBezTo>
                    <a:pt x="980" y="601"/>
                    <a:pt x="1066" y="515"/>
                    <a:pt x="1173" y="515"/>
                  </a:cubicBezTo>
                  <a:cubicBezTo>
                    <a:pt x="1486" y="515"/>
                    <a:pt x="1486" y="515"/>
                    <a:pt x="1486" y="515"/>
                  </a:cubicBezTo>
                  <a:cubicBezTo>
                    <a:pt x="1552" y="515"/>
                    <a:pt x="1552" y="515"/>
                    <a:pt x="1552" y="515"/>
                  </a:cubicBezTo>
                  <a:cubicBezTo>
                    <a:pt x="1687" y="515"/>
                    <a:pt x="1797" y="405"/>
                    <a:pt x="1797" y="269"/>
                  </a:cubicBezTo>
                  <a:cubicBezTo>
                    <a:pt x="1797" y="245"/>
                    <a:pt x="1797" y="245"/>
                    <a:pt x="1797" y="245"/>
                  </a:cubicBezTo>
                  <a:cubicBezTo>
                    <a:pt x="1797" y="110"/>
                    <a:pt x="1687" y="0"/>
                    <a:pt x="15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552" y="53"/>
                    <a:pt x="1552" y="53"/>
                    <a:pt x="1552" y="53"/>
                  </a:cubicBezTo>
                  <a:cubicBezTo>
                    <a:pt x="1658" y="53"/>
                    <a:pt x="1744" y="139"/>
                    <a:pt x="1744" y="245"/>
                  </a:cubicBezTo>
                  <a:cubicBezTo>
                    <a:pt x="1744" y="269"/>
                    <a:pt x="1744" y="269"/>
                    <a:pt x="1744" y="269"/>
                  </a:cubicBezTo>
                  <a:cubicBezTo>
                    <a:pt x="1744" y="375"/>
                    <a:pt x="1658" y="461"/>
                    <a:pt x="1552" y="461"/>
                  </a:cubicBezTo>
                  <a:cubicBezTo>
                    <a:pt x="1486" y="461"/>
                    <a:pt x="1486" y="461"/>
                    <a:pt x="1486" y="461"/>
                  </a:cubicBezTo>
                  <a:cubicBezTo>
                    <a:pt x="1173" y="461"/>
                    <a:pt x="1173" y="461"/>
                    <a:pt x="1173" y="461"/>
                  </a:cubicBezTo>
                  <a:cubicBezTo>
                    <a:pt x="1037" y="461"/>
                    <a:pt x="927" y="572"/>
                    <a:pt x="927" y="707"/>
                  </a:cubicBezTo>
                  <a:cubicBezTo>
                    <a:pt x="927" y="731"/>
                    <a:pt x="927" y="731"/>
                    <a:pt x="927" y="731"/>
                  </a:cubicBezTo>
                  <a:cubicBezTo>
                    <a:pt x="927" y="866"/>
                    <a:pt x="1037" y="977"/>
                    <a:pt x="1173" y="977"/>
                  </a:cubicBezTo>
                  <a:cubicBezTo>
                    <a:pt x="2119" y="977"/>
                    <a:pt x="2119" y="977"/>
                    <a:pt x="2119" y="977"/>
                  </a:cubicBezTo>
                  <a:cubicBezTo>
                    <a:pt x="3067" y="977"/>
                    <a:pt x="3067" y="977"/>
                    <a:pt x="3067" y="977"/>
                  </a:cubicBezTo>
                  <a:cubicBezTo>
                    <a:pt x="3174" y="977"/>
                    <a:pt x="3260" y="1063"/>
                    <a:pt x="3260" y="1169"/>
                  </a:cubicBezTo>
                  <a:cubicBezTo>
                    <a:pt x="3260" y="1193"/>
                    <a:pt x="3260" y="1193"/>
                    <a:pt x="3260" y="1193"/>
                  </a:cubicBezTo>
                  <a:cubicBezTo>
                    <a:pt x="3260" y="1299"/>
                    <a:pt x="3174" y="1385"/>
                    <a:pt x="3067" y="1385"/>
                  </a:cubicBezTo>
                  <a:cubicBezTo>
                    <a:pt x="2825" y="1385"/>
                    <a:pt x="2825" y="1385"/>
                    <a:pt x="2825" y="1385"/>
                  </a:cubicBezTo>
                  <a:cubicBezTo>
                    <a:pt x="2688" y="1385"/>
                    <a:pt x="2688" y="1385"/>
                    <a:pt x="2688" y="1385"/>
                  </a:cubicBezTo>
                  <a:cubicBezTo>
                    <a:pt x="2553" y="1385"/>
                    <a:pt x="2443" y="1496"/>
                    <a:pt x="2443" y="1631"/>
                  </a:cubicBezTo>
                  <a:cubicBezTo>
                    <a:pt x="2443" y="1655"/>
                    <a:pt x="2443" y="1655"/>
                    <a:pt x="2443" y="1655"/>
                  </a:cubicBezTo>
                  <a:cubicBezTo>
                    <a:pt x="2443" y="1790"/>
                    <a:pt x="2553" y="1900"/>
                    <a:pt x="2688" y="1900"/>
                  </a:cubicBezTo>
                  <a:cubicBezTo>
                    <a:pt x="4240" y="1900"/>
                    <a:pt x="4240" y="1900"/>
                    <a:pt x="4240" y="1900"/>
                  </a:cubicBezTo>
                  <a:cubicBezTo>
                    <a:pt x="4240" y="1847"/>
                    <a:pt x="4240" y="1847"/>
                    <a:pt x="4240" y="1847"/>
                  </a:cubicBezTo>
                  <a:lnTo>
                    <a:pt x="2688" y="18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38100" dist="25400" dir="5400000" algn="t" rotWithShape="0">
                <a:prstClr val="black">
                  <a:alpha val="3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2B7495-28BE-2CF5-0622-2700EA9CC85F}"/>
                </a:ext>
              </a:extLst>
            </p:cNvPr>
            <p:cNvGrpSpPr/>
            <p:nvPr/>
          </p:nvGrpSpPr>
          <p:grpSpPr>
            <a:xfrm>
              <a:off x="650240" y="1307541"/>
              <a:ext cx="4225899" cy="1692788"/>
              <a:chOff x="650240" y="1307541"/>
              <a:chExt cx="4225899" cy="1692789"/>
            </a:xfrm>
          </p:grpSpPr>
          <p:sp>
            <p:nvSpPr>
              <p:cNvPr id="29" name="Rounded Rectangle 32">
                <a:extLst>
                  <a:ext uri="{FF2B5EF4-FFF2-40B4-BE49-F238E27FC236}">
                    <a16:creationId xmlns:a16="http://schemas.microsoft.com/office/drawing/2014/main" id="{90ADAB26-BA3E-E84A-C9A6-DDA17264A5C2}"/>
                  </a:ext>
                </a:extLst>
              </p:cNvPr>
              <p:cNvSpPr/>
              <p:nvPr/>
            </p:nvSpPr>
            <p:spPr>
              <a:xfrm>
                <a:off x="650240" y="1307541"/>
                <a:ext cx="4021969" cy="1692789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9799C9D-E5A4-A5F3-C06D-67D56E0D8940}"/>
                  </a:ext>
                </a:extLst>
              </p:cNvPr>
              <p:cNvGrpSpPr/>
              <p:nvPr/>
            </p:nvGrpSpPr>
            <p:grpSpPr>
              <a:xfrm>
                <a:off x="3982521" y="1525586"/>
                <a:ext cx="893618" cy="893619"/>
                <a:chOff x="3982521" y="1525586"/>
                <a:chExt cx="893618" cy="893619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8C4FF4F-DD94-663D-D87D-BCBF69C7972C}"/>
                    </a:ext>
                  </a:extLst>
                </p:cNvPr>
                <p:cNvSpPr/>
                <p:nvPr/>
              </p:nvSpPr>
              <p:spPr>
                <a:xfrm>
                  <a:off x="3982521" y="1525586"/>
                  <a:ext cx="893618" cy="8936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33" name="Picture 2">
                  <a:extLst>
                    <a:ext uri="{FF2B5EF4-FFF2-40B4-BE49-F238E27FC236}">
                      <a16:creationId xmlns:a16="http://schemas.microsoft.com/office/drawing/2014/main" id="{F7CDE762-02D7-9452-357A-D03448D31C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56620" y="1733331"/>
                  <a:ext cx="545420" cy="478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5AE9F-C926-7912-F461-972EC7E2763A}"/>
                  </a:ext>
                </a:extLst>
              </p:cNvPr>
              <p:cNvSpPr txBox="1"/>
              <p:nvPr/>
            </p:nvSpPr>
            <p:spPr>
              <a:xfrm>
                <a:off x="1073054" y="1434613"/>
                <a:ext cx="3083565" cy="140970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en-US" sz="1600" b="1" i="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Data Source</a:t>
                </a:r>
              </a:p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The dataset i</a:t>
                </a:r>
                <a:r>
                  <a:rPr lang="en-US" sz="14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 open-source and downloaded from Kaggle. </a:t>
                </a:r>
              </a:p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Data revolves around FIFA women’s soccer stats from 1991 to 2019.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80FF65-7009-025C-2201-3E1BF4FC5B26}"/>
                </a:ext>
              </a:extLst>
            </p:cNvPr>
            <p:cNvGrpSpPr/>
            <p:nvPr/>
          </p:nvGrpSpPr>
          <p:grpSpPr>
            <a:xfrm>
              <a:off x="7627138" y="1413577"/>
              <a:ext cx="4158461" cy="1496441"/>
              <a:chOff x="7627138" y="1413577"/>
              <a:chExt cx="4158461" cy="1496441"/>
            </a:xfrm>
          </p:grpSpPr>
          <p:sp>
            <p:nvSpPr>
              <p:cNvPr id="24" name="Rounded Rectangle 35">
                <a:extLst>
                  <a:ext uri="{FF2B5EF4-FFF2-40B4-BE49-F238E27FC236}">
                    <a16:creationId xmlns:a16="http://schemas.microsoft.com/office/drawing/2014/main" id="{BEB35562-F4EC-3020-F245-DCFDCE91C842}"/>
                  </a:ext>
                </a:extLst>
              </p:cNvPr>
              <p:cNvSpPr/>
              <p:nvPr/>
            </p:nvSpPr>
            <p:spPr>
              <a:xfrm flipH="1">
                <a:off x="7857761" y="1413577"/>
                <a:ext cx="3927838" cy="149644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84AAFDC-383D-6650-98C6-B0333DF3B401}"/>
                  </a:ext>
                </a:extLst>
              </p:cNvPr>
              <p:cNvGrpSpPr/>
              <p:nvPr/>
            </p:nvGrpSpPr>
            <p:grpSpPr>
              <a:xfrm>
                <a:off x="7627138" y="1646738"/>
                <a:ext cx="935624" cy="1031583"/>
                <a:chOff x="7627138" y="1646738"/>
                <a:chExt cx="935624" cy="1031583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0FAEDE5-FA55-3F1D-8040-70D76297D7A7}"/>
                    </a:ext>
                  </a:extLst>
                </p:cNvPr>
                <p:cNvSpPr/>
                <p:nvPr/>
              </p:nvSpPr>
              <p:spPr>
                <a:xfrm flipH="1">
                  <a:off x="7627138" y="1646738"/>
                  <a:ext cx="935624" cy="10315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pic>
              <p:nvPicPr>
                <p:cNvPr id="28" name="Picture 4">
                  <a:extLst>
                    <a:ext uri="{FF2B5EF4-FFF2-40B4-BE49-F238E27FC236}">
                      <a16:creationId xmlns:a16="http://schemas.microsoft.com/office/drawing/2014/main" id="{BEF5A255-322A-5004-6C57-B80B59CCB1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31068" y="1878746"/>
                  <a:ext cx="618525" cy="5404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42E27E-49E6-5A69-99DE-30A3D3D64A73}"/>
                  </a:ext>
                </a:extLst>
              </p:cNvPr>
              <p:cNvSpPr txBox="1"/>
              <p:nvPr/>
            </p:nvSpPr>
            <p:spPr>
              <a:xfrm>
                <a:off x="8680216" y="1495729"/>
                <a:ext cx="2645478" cy="107992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en-US" sz="16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Data Limitation</a:t>
                </a:r>
                <a:endParaRPr lang="en-US" sz="1600" b="1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400" i="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The dataset is relatively compact and “summarized”. This has effect on data modelling.</a:t>
                </a:r>
                <a:endParaRPr lang="en-US" sz="1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63D339-F2B0-E589-E88C-491A759A39CB}"/>
                </a:ext>
              </a:extLst>
            </p:cNvPr>
            <p:cNvGrpSpPr/>
            <p:nvPr/>
          </p:nvGrpSpPr>
          <p:grpSpPr>
            <a:xfrm>
              <a:off x="152400" y="3601598"/>
              <a:ext cx="12062978" cy="2903635"/>
              <a:chOff x="152400" y="3601598"/>
              <a:chExt cx="12062978" cy="2903635"/>
            </a:xfrm>
          </p:grpSpPr>
          <p:sp>
            <p:nvSpPr>
              <p:cNvPr id="19" name="Rounded Rectangle 38">
                <a:extLst>
                  <a:ext uri="{FF2B5EF4-FFF2-40B4-BE49-F238E27FC236}">
                    <a16:creationId xmlns:a16="http://schemas.microsoft.com/office/drawing/2014/main" id="{EE1D913B-6360-8A2E-4804-DA6BD29E6949}"/>
                  </a:ext>
                </a:extLst>
              </p:cNvPr>
              <p:cNvSpPr/>
              <p:nvPr/>
            </p:nvSpPr>
            <p:spPr>
              <a:xfrm>
                <a:off x="152400" y="3729004"/>
                <a:ext cx="11840444" cy="277622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A160027-035F-6ED3-3E45-A48D1A12326F}"/>
                  </a:ext>
                </a:extLst>
              </p:cNvPr>
              <p:cNvGrpSpPr/>
              <p:nvPr/>
            </p:nvGrpSpPr>
            <p:grpSpPr>
              <a:xfrm>
                <a:off x="10863262" y="3601598"/>
                <a:ext cx="1352116" cy="1496441"/>
                <a:chOff x="10863262" y="3601598"/>
                <a:chExt cx="1352116" cy="1496441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8DFFB7A-6A68-2CA6-5C2B-021A738D211F}"/>
                    </a:ext>
                  </a:extLst>
                </p:cNvPr>
                <p:cNvSpPr/>
                <p:nvPr/>
              </p:nvSpPr>
              <p:spPr>
                <a:xfrm>
                  <a:off x="10863262" y="3601598"/>
                  <a:ext cx="1352116" cy="14964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23" name="Picture 6" descr="VOR DME arcs Android APK Free Download – APKTurbo">
                  <a:extLst>
                    <a:ext uri="{FF2B5EF4-FFF2-40B4-BE49-F238E27FC236}">
                      <a16:creationId xmlns:a16="http://schemas.microsoft.com/office/drawing/2014/main" id="{6E0A94B1-0FEE-E7CA-A58F-5A67B7F3D4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40874" y="3885454"/>
                  <a:ext cx="963659" cy="9636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41C7E5-0976-0CE9-BE32-D162D79F9D7A}"/>
                  </a:ext>
                </a:extLst>
              </p:cNvPr>
              <p:cNvSpPr txBox="1"/>
              <p:nvPr/>
            </p:nvSpPr>
            <p:spPr>
              <a:xfrm>
                <a:off x="921416" y="3795810"/>
                <a:ext cx="10535920" cy="256142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400"/>
                  </a:spcAft>
                </a:pPr>
                <a:endParaRPr lang="en-US" sz="1600" b="1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en-US" sz="1600" b="1" i="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Data Cleaning &amp; Transformation</a:t>
                </a:r>
              </a:p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The data was already clean.</a:t>
                </a:r>
              </a:p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Data was transformed using Excel and later Power BI for instant analysis.</a:t>
                </a:r>
              </a:p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A new column (age-group) was added to enhance analysis. </a:t>
                </a:r>
                <a:r>
                  <a:rPr lang="en-US" sz="14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This grouped the female players into ages 18-21, 22-24, 25-27, and 28-30</a:t>
                </a:r>
              </a:p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Certain data types such as age were changed to whole numbers (from decimals)</a:t>
                </a:r>
              </a:p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Blank values in “red cards” , “yellow cards” and “possession” columns were replaced with “0” (zero)</a:t>
                </a:r>
              </a:p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260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CF4EAC4-77F8-4F44-3E85-2F897A339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152" b="1"/>
          <a:stretch/>
        </p:blipFill>
        <p:spPr>
          <a:xfrm>
            <a:off x="0" y="-495300"/>
            <a:ext cx="1647825" cy="185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8A064E-897C-28E9-4881-CCD8AC4E0421}"/>
              </a:ext>
            </a:extLst>
          </p:cNvPr>
          <p:cNvSpPr/>
          <p:nvPr/>
        </p:nvSpPr>
        <p:spPr>
          <a:xfrm>
            <a:off x="-30480" y="-243748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E9654-F09C-6E30-323E-535831D5AE82}"/>
              </a:ext>
            </a:extLst>
          </p:cNvPr>
          <p:cNvSpPr/>
          <p:nvPr/>
        </p:nvSpPr>
        <p:spPr>
          <a:xfrm>
            <a:off x="0" y="-238185"/>
            <a:ext cx="1219200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4B6B6-B227-2858-5C71-8BD8BA18DD8A}"/>
              </a:ext>
            </a:extLst>
          </p:cNvPr>
          <p:cNvSpPr txBox="1"/>
          <p:nvPr/>
        </p:nvSpPr>
        <p:spPr>
          <a:xfrm>
            <a:off x="0" y="-141507"/>
            <a:ext cx="368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Analysis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F3F1948-AA52-F0C6-70DE-7AE426319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152" b="1"/>
          <a:stretch/>
        </p:blipFill>
        <p:spPr>
          <a:xfrm>
            <a:off x="10350492" y="-898757"/>
            <a:ext cx="1811028" cy="2033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E758CF-621E-16EC-C3C9-9E6D6AD842EC}"/>
              </a:ext>
            </a:extLst>
          </p:cNvPr>
          <p:cNvSpPr txBox="1"/>
          <p:nvPr/>
        </p:nvSpPr>
        <p:spPr>
          <a:xfrm>
            <a:off x="5869565" y="399863"/>
            <a:ext cx="6279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least performing age-group is 18-21. The best performing age-groups are females aged 25-27.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Perhaps, this can be attributed to the nature of the female body, and increased experience level. Females are most productive at that 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1B067-AECF-1D26-5527-0B59E569EA17}"/>
              </a:ext>
            </a:extLst>
          </p:cNvPr>
          <p:cNvSpPr txBox="1"/>
          <p:nvPr/>
        </p:nvSpPr>
        <p:spPr>
          <a:xfrm>
            <a:off x="6499602" y="4630232"/>
            <a:ext cx="5327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There is a correlation between the number of matches played and total goals scored.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Teams that get into more games tend to have higher number of goals.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165C9D-6EFD-8A2E-559F-E7BD156E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8018"/>
            <a:ext cx="5839083" cy="21972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CD73F9-C0FD-0086-F720-C777C5298EEC}"/>
              </a:ext>
            </a:extLst>
          </p:cNvPr>
          <p:cNvSpPr txBox="1"/>
          <p:nvPr/>
        </p:nvSpPr>
        <p:spPr>
          <a:xfrm>
            <a:off x="0" y="2997269"/>
            <a:ext cx="603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Across 8 seasons, the number of goals scored peaked in 2015 with about 140 goals. “The worst” season was 2011 with a minimum total of 85 goals.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50DE440-9902-998E-3AFF-B0A1D0FF9FF7}"/>
              </a:ext>
            </a:extLst>
          </p:cNvPr>
          <p:cNvSpPr/>
          <p:nvPr/>
        </p:nvSpPr>
        <p:spPr>
          <a:xfrm>
            <a:off x="2682240" y="2586671"/>
            <a:ext cx="436880" cy="47149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7ED367C-7E7E-8D33-E9C8-6DAA36780DF2}"/>
              </a:ext>
            </a:extLst>
          </p:cNvPr>
          <p:cNvSpPr/>
          <p:nvPr/>
        </p:nvSpPr>
        <p:spPr>
          <a:xfrm>
            <a:off x="8511348" y="1723302"/>
            <a:ext cx="497840" cy="584775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F02DF8-F290-1E37-2905-C4604D7ED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" t="5282" r="-1" b="3630"/>
          <a:stretch/>
        </p:blipFill>
        <p:spPr>
          <a:xfrm>
            <a:off x="5881835" y="2365152"/>
            <a:ext cx="6236934" cy="2001816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BF5F9194-EBC8-244A-EFE9-F72DDC69705A}"/>
              </a:ext>
            </a:extLst>
          </p:cNvPr>
          <p:cNvSpPr/>
          <p:nvPr/>
        </p:nvSpPr>
        <p:spPr>
          <a:xfrm rot="16200000">
            <a:off x="5897207" y="4915231"/>
            <a:ext cx="497840" cy="584775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37A987-E2EF-CBAD-06F4-F101DB77D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7" y="3881441"/>
            <a:ext cx="2999369" cy="27350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E50F62-5AB7-1563-7ABB-EDB0F9F28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669" y="3871866"/>
            <a:ext cx="2845269" cy="27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2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CF4EAC4-77F8-4F44-3E85-2F897A339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152" b="1"/>
          <a:stretch/>
        </p:blipFill>
        <p:spPr>
          <a:xfrm>
            <a:off x="0" y="-495300"/>
            <a:ext cx="1647825" cy="185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8A064E-897C-28E9-4881-CCD8AC4E04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E9654-F09C-6E30-323E-535831D5AE82}"/>
              </a:ext>
            </a:extLst>
          </p:cNvPr>
          <p:cNvSpPr/>
          <p:nvPr/>
        </p:nvSpPr>
        <p:spPr>
          <a:xfrm>
            <a:off x="0" y="0"/>
            <a:ext cx="1219200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4B6B6-B227-2858-5C71-8BD8BA18DD8A}"/>
              </a:ext>
            </a:extLst>
          </p:cNvPr>
          <p:cNvSpPr txBox="1"/>
          <p:nvPr/>
        </p:nvSpPr>
        <p:spPr>
          <a:xfrm>
            <a:off x="152400" y="216758"/>
            <a:ext cx="615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Conclusion &amp; Recommendation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F3F1948-AA52-F0C6-70DE-7AE426319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6152" b="1"/>
          <a:stretch/>
        </p:blipFill>
        <p:spPr>
          <a:xfrm>
            <a:off x="10380972" y="-507480"/>
            <a:ext cx="1811028" cy="20332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C17D9A-B47B-833F-7513-6DBEAB1C62E0}"/>
              </a:ext>
            </a:extLst>
          </p:cNvPr>
          <p:cNvSpPr txBox="1"/>
          <p:nvPr/>
        </p:nvSpPr>
        <p:spPr>
          <a:xfrm>
            <a:off x="1767840" y="1743667"/>
            <a:ext cx="8341360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 major strategy utilized in professional football leagues is skewed age distribution. Further analysis could reveal similarities in birthdates among top-performing players.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Apparently, Coaches have leveraged this. Hence, we observe the absence of players aged 18-21 18-21 from 2011.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More emphasis should be placed on improving the efficiency of female footballers between the ages of 18-24. This improves the chances of global teams and in turn, influences teams’ performance when this cohort moves into their mid-20s (&gt; 25 years).</a:t>
            </a:r>
          </a:p>
        </p:txBody>
      </p:sp>
    </p:spTree>
    <p:extLst>
      <p:ext uri="{BB962C8B-B14F-4D97-AF65-F5344CB8AC3E}">
        <p14:creationId xmlns:p14="http://schemas.microsoft.com/office/powerpoint/2010/main" val="24963211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532</TotalTime>
  <Words>396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</vt:lpstr>
      <vt:lpstr>Century Gothic</vt:lpstr>
      <vt:lpstr>Walbaum Display</vt:lpstr>
      <vt:lpstr>Vapor Trail</vt:lpstr>
      <vt:lpstr>                    Data Analytics Report On FIFA Women’s World Cup Stats           Presented By            Team Achievers (Zainab Akinrata, Reliance Enwerem)            24/03/2022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Data Analytics Report On FIFA Women’s World Cup Stats           Presented By            Team Elites            24/03/2022     </dc:title>
  <dc:creator>Ecews</dc:creator>
  <cp:lastModifiedBy>Zainab Akinrata</cp:lastModifiedBy>
  <cp:revision>4</cp:revision>
  <dcterms:created xsi:type="dcterms:W3CDTF">2023-03-24T12:52:52Z</dcterms:created>
  <dcterms:modified xsi:type="dcterms:W3CDTF">2023-03-25T09:44:41Z</dcterms:modified>
</cp:coreProperties>
</file>