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Century Gothic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italic.fntdata"/><Relationship Id="rId10" Type="http://schemas.openxmlformats.org/officeDocument/2006/relationships/font" Target="fonts/CenturyGothic-bold.fntdata"/><Relationship Id="rId12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7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7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8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65" name="Google Shape;165;p18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18"/>
          <p:cNvGrpSpPr/>
          <p:nvPr/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178" name="Google Shape;178;p18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8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4DCE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18"/>
          <p:cNvSpPr txBox="1"/>
          <p:nvPr>
            <p:ph type="title"/>
          </p:nvPr>
        </p:nvSpPr>
        <p:spPr>
          <a:xfrm>
            <a:off x="3373062" y="1864865"/>
            <a:ext cx="8131550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2D2F0"/>
              </a:buClr>
              <a:buSzPts val="3800"/>
              <a:buFont typeface="Century Gothic"/>
              <a:buNone/>
            </a:pPr>
            <a:r>
              <a:rPr lang="en-US" sz="3800">
                <a:solidFill>
                  <a:srgbClr val="82D2F0"/>
                </a:solidFill>
              </a:rPr>
              <a:t>Q-The average delay between contamination discovery and official site case opening?</a:t>
            </a:r>
            <a:br>
              <a:rPr lang="en-US" sz="3800">
                <a:solidFill>
                  <a:srgbClr val="82D2F0"/>
                </a:solidFill>
              </a:rPr>
            </a:br>
            <a:endParaRPr sz="3800">
              <a:solidFill>
                <a:srgbClr val="82D2F0"/>
              </a:solidFill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95" name="Google Shape;195;p18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96" name="Google Shape;196;p18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09" name="Google Shape;209;p18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18"/>
          <p:cNvSpPr/>
          <p:nvPr/>
        </p:nvSpPr>
        <p:spPr>
          <a:xfrm flipH="1" rot="10800000">
            <a:off x="-159" y="3411452"/>
            <a:ext cx="1098194" cy="514066"/>
          </a:xfrm>
          <a:custGeom>
            <a:rect b="b" l="l" r="r" t="t"/>
            <a:pathLst>
              <a:path extrusionOk="0" h="10168" w="6883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6F6F6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19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27" name="Google Shape;227;p19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19"/>
          <p:cNvGrpSpPr/>
          <p:nvPr/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40" name="Google Shape;240;p19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1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0" y="-1"/>
            <a:ext cx="12188952" cy="685800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6F6F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p19"/>
          <p:cNvSpPr/>
          <p:nvPr/>
        </p:nvSpPr>
        <p:spPr>
          <a:xfrm>
            <a:off x="-1" y="0"/>
            <a:ext cx="4639734" cy="6858000"/>
          </a:xfrm>
          <a:prstGeom prst="rect">
            <a:avLst/>
          </a:prstGeom>
          <a:solidFill>
            <a:srgbClr val="172934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 txBox="1"/>
          <p:nvPr>
            <p:ph type="title"/>
          </p:nvPr>
        </p:nvSpPr>
        <p:spPr>
          <a:xfrm>
            <a:off x="540279" y="967417"/>
            <a:ext cx="3778870" cy="3943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FEFFFF"/>
                </a:solidFill>
              </a:rPr>
              <a:t>The bar chart shows the average number of days it takes for an official case to be opened after contamination is discovered, grouped by year of discovery.</a:t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5033007"/>
            <a:ext cx="5404022" cy="857047"/>
          </a:xfrm>
          <a:custGeom>
            <a:rect b="b" l="l" r="r" t="t"/>
            <a:pathLst>
              <a:path extrusionOk="0" h="163" w="1117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graph of blue bars&#10;&#10;AI-generated content may be incorrect." id="258" name="Google Shape;2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6495" y="425958"/>
            <a:ext cx="7033532" cy="531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20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64" name="Google Shape;264;p2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277" name="Google Shape;277;p20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0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C4DCE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20"/>
          <p:cNvSpPr txBox="1"/>
          <p:nvPr>
            <p:ph type="title"/>
          </p:nvPr>
        </p:nvSpPr>
        <p:spPr>
          <a:xfrm>
            <a:off x="3373062" y="1864865"/>
            <a:ext cx="8131550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entury Gothic"/>
              <a:buNone/>
            </a:pPr>
            <a:r>
              <a:rPr lang="en-US" sz="4900">
                <a:solidFill>
                  <a:schemeClr val="accent2"/>
                </a:solidFill>
              </a:rPr>
              <a:t>Q</a:t>
            </a:r>
            <a:r>
              <a:rPr lang="en-US">
                <a:solidFill>
                  <a:schemeClr val="accent2"/>
                </a:solidFill>
              </a:rPr>
              <a:t>-</a:t>
            </a:r>
            <a:r>
              <a:rPr lang="en-US" sz="4900">
                <a:solidFill>
                  <a:schemeClr val="accent2"/>
                </a:solidFill>
              </a:rPr>
              <a:t>The trend of case closures (no_further_action_date) — a sign of regulatory progress</a:t>
            </a:r>
            <a:br>
              <a:rPr lang="en-US" sz="8900">
                <a:solidFill>
                  <a:schemeClr val="accent2"/>
                </a:solidFill>
              </a:rPr>
            </a:br>
            <a:endParaRPr>
              <a:solidFill>
                <a:schemeClr val="accent2"/>
              </a:solidFill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94" name="Google Shape;294;p20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95" name="Google Shape;295;p20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679CBE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20"/>
          <p:cNvGrpSpPr/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08" name="Google Shape;308;p20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223E4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20"/>
          <p:cNvSpPr/>
          <p:nvPr/>
        </p:nvSpPr>
        <p:spPr>
          <a:xfrm flipH="1" rot="10800000">
            <a:off x="-159" y="3411452"/>
            <a:ext cx="1098194" cy="514066"/>
          </a:xfrm>
          <a:custGeom>
            <a:rect b="b" l="l" r="r" t="t"/>
            <a:pathLst>
              <a:path extrusionOk="0" h="10168" w="6883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6F6F6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21"/>
          <p:cNvGrpSpPr/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326" name="Google Shape;326;p2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" name="Google Shape;338;p21"/>
          <p:cNvGrpSpPr/>
          <p:nvPr/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339" name="Google Shape;339;p21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2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0" y="-1"/>
            <a:ext cx="12188952" cy="6858001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6F6F6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-1" y="0"/>
            <a:ext cx="4639734" cy="6858000"/>
          </a:xfrm>
          <a:prstGeom prst="rect">
            <a:avLst/>
          </a:prstGeom>
          <a:solidFill>
            <a:srgbClr val="172934">
              <a:alpha val="8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1"/>
          <p:cNvSpPr txBox="1"/>
          <p:nvPr>
            <p:ph type="title"/>
          </p:nvPr>
        </p:nvSpPr>
        <p:spPr>
          <a:xfrm>
            <a:off x="540279" y="967417"/>
            <a:ext cx="3778870" cy="32260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FEFFFF"/>
                </a:solidFill>
              </a:rPr>
              <a:t>The bar chart reveals a steady increase in the number of cases reaching a "no further action" status over the last five years. </a:t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0" y="5033007"/>
            <a:ext cx="5404022" cy="857047"/>
          </a:xfrm>
          <a:custGeom>
            <a:rect b="b" l="l" r="r" t="t"/>
            <a:pathLst>
              <a:path extrusionOk="0" h="163" w="1117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A graph of a number of cases&#10;&#10;AI-generated content may be incorrect." id="357" name="Google Shape;3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7656" y="3991"/>
            <a:ext cx="7112840" cy="490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