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73" d="100"/>
          <a:sy n="73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B4EE-E0B2-40B7-B610-CA11C61F413F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D805-660A-405F-95FF-F0DD49822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0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B4EE-E0B2-40B7-B610-CA11C61F413F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D805-660A-405F-95FF-F0DD49822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9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B4EE-E0B2-40B7-B610-CA11C61F413F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D805-660A-405F-95FF-F0DD49822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7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B4EE-E0B2-40B7-B610-CA11C61F413F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D805-660A-405F-95FF-F0DD49822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3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B4EE-E0B2-40B7-B610-CA11C61F413F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D805-660A-405F-95FF-F0DD49822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1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B4EE-E0B2-40B7-B610-CA11C61F413F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D805-660A-405F-95FF-F0DD49822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3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B4EE-E0B2-40B7-B610-CA11C61F413F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D805-660A-405F-95FF-F0DD49822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8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B4EE-E0B2-40B7-B610-CA11C61F413F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D805-660A-405F-95FF-F0DD49822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0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B4EE-E0B2-40B7-B610-CA11C61F413F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D805-660A-405F-95FF-F0DD49822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3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B4EE-E0B2-40B7-B610-CA11C61F413F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D805-660A-405F-95FF-F0DD49822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8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B4EE-E0B2-40B7-B610-CA11C61F413F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D805-660A-405F-95FF-F0DD49822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4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3B4EE-E0B2-40B7-B610-CA11C61F413F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DD805-660A-405F-95FF-F0DD49822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ubprocess.html" TargetMode="External"/><Relationship Id="rId2" Type="http://schemas.openxmlformats.org/officeDocument/2006/relationships/hyperlink" Target="https://training.galaxyproject.org/training-material/topics/variant-analysis/tutorials/somatic-varian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pathlib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Automating Genomic Variant Analysis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/>
              <a:t>From Bash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 Modular, </a:t>
            </a:r>
            <a:r>
              <a:rPr lang="en-US" sz="3200" b="1" dirty="0" smtClean="0"/>
              <a:t>Platform-Independent Approach </a:t>
            </a:r>
            <a:r>
              <a:rPr lang="en-US" sz="3200" b="1" dirty="0"/>
              <a:t>Using </a:t>
            </a:r>
            <a:r>
              <a:rPr lang="en-US" sz="3200" b="1" dirty="0" smtClean="0"/>
              <a:t>Python</a:t>
            </a:r>
          </a:p>
          <a:p>
            <a:r>
              <a:rPr lang="en-US" sz="3200" b="1" dirty="0" err="1" smtClean="0"/>
              <a:t>Zainab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Obitayo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4034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 How This Approach Compares to Galaxy &amp; Bash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887882"/>
              </p:ext>
            </p:extLst>
          </p:nvPr>
        </p:nvGraphicFramePr>
        <p:xfrm>
          <a:off x="838200" y="1959429"/>
          <a:ext cx="10515600" cy="329184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51617196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6691943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45137971"/>
                    </a:ext>
                  </a:extLst>
                </a:gridCol>
              </a:tblGrid>
              <a:tr h="658368">
                <a:tc>
                  <a:txBody>
                    <a:bodyPr/>
                    <a:lstStyle/>
                    <a:p>
                      <a:r>
                        <a:rPr lang="en-US" dirty="0"/>
                        <a:t>Aspect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Bash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</a:t>
                      </a:r>
                      <a:r>
                        <a:rPr lang="en-US" dirty="0" smtClean="0"/>
                        <a:t>(My </a:t>
                      </a:r>
                      <a:r>
                        <a:rPr lang="en-US" dirty="0"/>
                        <a:t>Work)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897911"/>
                  </a:ext>
                </a:extLst>
              </a:tr>
              <a:tr h="658368">
                <a:tc>
                  <a:txBody>
                    <a:bodyPr/>
                    <a:lstStyle/>
                    <a:p>
                      <a:r>
                        <a:rPr lang="en-US"/>
                        <a:t>Flexibility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Limited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975584"/>
                  </a:ext>
                </a:extLst>
              </a:tr>
              <a:tr h="658368">
                <a:tc>
                  <a:txBody>
                    <a:bodyPr/>
                    <a:lstStyle/>
                    <a:p>
                      <a:r>
                        <a:rPr lang="en-US"/>
                        <a:t>Debugging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Difficult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Easy (print, exceptions)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672848"/>
                  </a:ext>
                </a:extLst>
              </a:tr>
              <a:tr h="658368">
                <a:tc>
                  <a:txBody>
                    <a:bodyPr/>
                    <a:lstStyle/>
                    <a:p>
                      <a:r>
                        <a:rPr lang="en-US"/>
                        <a:t>Error Handling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Limited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Robust (try-except)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685843"/>
                  </a:ext>
                </a:extLst>
              </a:tr>
              <a:tr h="658368">
                <a:tc>
                  <a:txBody>
                    <a:bodyPr/>
                    <a:lstStyle/>
                    <a:p>
                      <a:r>
                        <a:rPr lang="en-US"/>
                        <a:t>Portability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Medium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521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714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 &amp; Resources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46858"/>
            <a:ext cx="10673371" cy="43088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-DINExp"/>
              </a:rPr>
              <a:t>Your Code Repository: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-DINExp"/>
              </a:rPr>
              <a:t> </a:t>
            </a:r>
            <a:r>
              <a:rPr lang="en-US" altLang="en-US" sz="2000" dirty="0">
                <a:latin typeface="D-DINExp"/>
              </a:rPr>
              <a:t>https://github.com/Zainab-Obitayo/bash_to_python.git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-DINExp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-DINExp"/>
              </a:rPr>
              <a:t>Galaxy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-DINExp"/>
              </a:rPr>
              <a:t>Tutorial: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-DINExp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969DA"/>
                </a:solidFill>
                <a:effectLst/>
                <a:latin typeface="D-DINExp"/>
                <a:hlinkClick r:id="rId2"/>
              </a:rPr>
              <a:t>https://training.galaxyproject.org/training-material/topics/variant-analysis/tutorials/somatic-variants/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-DINExp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-DINExp"/>
              </a:rPr>
              <a:t>Python 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subprocess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-DINExp"/>
              </a:rPr>
              <a:t> Documentation: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-DINExp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-DINExp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969DA"/>
                </a:solidFill>
                <a:effectLst/>
                <a:latin typeface="D-DINExp"/>
                <a:hlinkClick r:id="rId3"/>
              </a:rPr>
              <a:t>https://docs.python.org/3/library/subprocess.html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-DINExp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pathlib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-DINExp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-DINExp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-DINExp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969DA"/>
                </a:solidFill>
                <a:effectLst/>
                <a:latin typeface="D-DINExp"/>
                <a:hlinkClick r:id="rId4"/>
              </a:rPr>
              <a:t>https://docs.python.org/3/library/pathlib.html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-DINExp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-DINExp"/>
              </a:rPr>
              <a:t>Bioinformatics Tools: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-DINExp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-DINExp"/>
              </a:rPr>
              <a:t>BWA,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-DINExp"/>
              </a:rPr>
              <a:t>Samtools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-DINExp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-DINExp"/>
              </a:rPr>
              <a:t>VarScan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-DINExp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-DINExp"/>
              </a:rPr>
              <a:t>snpEff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-DINExp"/>
              </a:rPr>
              <a:t>, Gemini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83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Bash to Python enables greater control, reliability, and scalability of genomic workflows.</a:t>
            </a:r>
          </a:p>
          <a:p>
            <a:r>
              <a:rPr lang="en-US" dirty="0"/>
              <a:t>Modular design makes updates and extensions straightforward.</a:t>
            </a:r>
          </a:p>
          <a:p>
            <a:r>
              <a:rPr lang="en-US" dirty="0"/>
              <a:t>This approach is adaptable across platforms and environments.</a:t>
            </a:r>
          </a:p>
          <a:p>
            <a:r>
              <a:rPr lang="en-US" dirty="0"/>
              <a:t>Future work can incorporate cloud computing and automated downstream analyses.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64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core task was transforming a traditional Bash-based genomic pipeline into a flexible, Python-based script.</a:t>
            </a:r>
          </a:p>
          <a:p>
            <a:r>
              <a:rPr lang="en-US" dirty="0"/>
              <a:t>This conversion enhances reproducibility, error handling, and ease of modification</a:t>
            </a:r>
            <a:r>
              <a:rPr lang="en-US" dirty="0" smtClean="0"/>
              <a:t>.</a:t>
            </a:r>
          </a:p>
          <a:p>
            <a:r>
              <a:rPr lang="en-US" dirty="0"/>
              <a:t>Demonstrates how to leverage </a:t>
            </a:r>
            <a:r>
              <a:rPr lang="en-US" dirty="0" smtClean="0"/>
              <a:t>Python’s </a:t>
            </a:r>
            <a:r>
              <a:rPr lang="en-US" dirty="0" err="1" smtClean="0"/>
              <a:t>subprocess,pathlib</a:t>
            </a:r>
            <a:r>
              <a:rPr lang="en-US" dirty="0" smtClean="0"/>
              <a:t> and </a:t>
            </a:r>
            <a:r>
              <a:rPr lang="en-US" dirty="0" err="1" smtClean="0"/>
              <a:t>os</a:t>
            </a:r>
            <a:r>
              <a:rPr lang="en-US" dirty="0"/>
              <a:t> module to run bioinformatics command-line tools seamlessly within scripts.</a:t>
            </a:r>
          </a:p>
        </p:txBody>
      </p:sp>
    </p:spTree>
    <p:extLst>
      <p:ext uri="{BB962C8B-B14F-4D97-AF65-F5344CB8AC3E}">
        <p14:creationId xmlns:p14="http://schemas.microsoft.com/office/powerpoint/2010/main" val="283235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Convert Bash to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Limitations of Bash:</a:t>
            </a:r>
            <a:endParaRPr lang="en-US" dirty="0"/>
          </a:p>
          <a:p>
            <a:pPr lvl="1"/>
            <a:r>
              <a:rPr lang="en-US" dirty="0"/>
              <a:t>Harder to debug and extend</a:t>
            </a:r>
          </a:p>
          <a:p>
            <a:pPr lvl="1"/>
            <a:r>
              <a:rPr lang="en-US" dirty="0"/>
              <a:t>Limited error handling</a:t>
            </a:r>
          </a:p>
          <a:p>
            <a:pPr lvl="1"/>
            <a:r>
              <a:rPr lang="en-US" dirty="0"/>
              <a:t>Less </a:t>
            </a:r>
            <a:r>
              <a:rPr lang="en-US" dirty="0" smtClean="0"/>
              <a:t>portable </a:t>
            </a:r>
            <a:r>
              <a:rPr lang="en-US" dirty="0"/>
              <a:t>across </a:t>
            </a:r>
            <a:r>
              <a:rPr lang="en-US" dirty="0" smtClean="0"/>
              <a:t>platforms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Advantages of Python</a:t>
            </a:r>
            <a:r>
              <a:rPr lang="en-US" b="1" dirty="0" smtClean="0"/>
              <a:t>: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Modular, reusable functions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Better error detection </a:t>
            </a:r>
            <a:r>
              <a:rPr lang="en-US" dirty="0" smtClean="0"/>
              <a:t>with try-except and </a:t>
            </a:r>
            <a:r>
              <a:rPr lang="en-US" dirty="0" err="1" smtClean="0"/>
              <a:t>subprocess.check</a:t>
            </a:r>
            <a:r>
              <a:rPr lang="en-US" dirty="0" smtClean="0"/>
              <a:t>()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20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Dependencies &amp;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System: Linux, Window(Via WSL), Mac</a:t>
            </a:r>
          </a:p>
          <a:p>
            <a:r>
              <a:rPr lang="en-US" dirty="0" smtClean="0"/>
              <a:t>Python3.x Environment</a:t>
            </a:r>
          </a:p>
          <a:p>
            <a:r>
              <a:rPr lang="en-US" dirty="0" smtClean="0"/>
              <a:t>External command line tools: </a:t>
            </a:r>
            <a:r>
              <a:rPr lang="en-US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bwa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samtools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bcftools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FastQC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wget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gunzip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VarScan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snpEff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gemini</a:t>
            </a:r>
            <a:endParaRPr lang="en-US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/>
              <a:t>Installation via </a:t>
            </a:r>
            <a:r>
              <a:rPr lang="en-US" dirty="0" err="1" smtClean="0"/>
              <a:t>conda</a:t>
            </a:r>
            <a:r>
              <a:rPr lang="en-US" dirty="0" smtClean="0"/>
              <a:t> or package manager.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The Core of the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Encapsulating each step into functions:</a:t>
            </a:r>
          </a:p>
          <a:p>
            <a:pPr lvl="1"/>
            <a:r>
              <a:rPr lang="en-US" dirty="0"/>
              <a:t>Data download</a:t>
            </a:r>
          </a:p>
          <a:p>
            <a:pPr lvl="1"/>
            <a:r>
              <a:rPr lang="en-US" dirty="0"/>
              <a:t>Quality control</a:t>
            </a:r>
          </a:p>
          <a:p>
            <a:pPr lvl="1"/>
            <a:r>
              <a:rPr lang="en-US" dirty="0"/>
              <a:t>Read trimming</a:t>
            </a:r>
          </a:p>
          <a:p>
            <a:pPr lvl="1"/>
            <a:r>
              <a:rPr lang="en-US" dirty="0"/>
              <a:t>Read mapping</a:t>
            </a:r>
          </a:p>
          <a:p>
            <a:pPr lvl="1"/>
            <a:r>
              <a:rPr lang="en-US" dirty="0"/>
              <a:t>BAM processing</a:t>
            </a:r>
          </a:p>
          <a:p>
            <a:pPr lvl="1"/>
            <a:r>
              <a:rPr lang="en-US" dirty="0"/>
              <a:t>Variant detection</a:t>
            </a:r>
          </a:p>
          <a:p>
            <a:pPr lvl="1"/>
            <a:r>
              <a:rPr lang="en-US" dirty="0"/>
              <a:t>Annotation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subprocess</a:t>
            </a:r>
            <a:r>
              <a:rPr lang="en-US" dirty="0" smtClean="0"/>
              <a:t> to run external command lines. </a:t>
            </a:r>
            <a:r>
              <a:rPr lang="en-US" dirty="0" err="1" smtClean="0"/>
              <a:t>E.g</a:t>
            </a:r>
            <a:r>
              <a:rPr lang="en-US" dirty="0" smtClean="0"/>
              <a:t>; </a:t>
            </a:r>
            <a:endParaRPr lang="en-US" dirty="0"/>
          </a:p>
          <a:p>
            <a:pPr marL="0" lvl="0" indent="0">
              <a:buNone/>
            </a:pP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subprocess.run</a:t>
            </a:r>
            <a:r>
              <a:rPr lang="en-US" altLang="en-US" sz="1800" dirty="0">
                <a:latin typeface="Arial" panose="020B0604020202020204" pitchFamily="34" charset="0"/>
              </a:rPr>
              <a:t>(["</a:t>
            </a:r>
            <a:r>
              <a:rPr lang="en-US" altLang="en-US" sz="1800" dirty="0" err="1">
                <a:latin typeface="Arial" panose="020B0604020202020204" pitchFamily="34" charset="0"/>
              </a:rPr>
              <a:t>bwa</a:t>
            </a:r>
            <a:r>
              <a:rPr lang="en-US" altLang="en-US" sz="1800" dirty="0">
                <a:latin typeface="Arial" panose="020B0604020202020204" pitchFamily="34" charset="0"/>
              </a:rPr>
              <a:t>", "mem", "-t", "4", </a:t>
            </a:r>
            <a:r>
              <a:rPr lang="en-US" altLang="en-US" sz="1800" dirty="0" err="1">
                <a:latin typeface="Arial" panose="020B0604020202020204" pitchFamily="34" charset="0"/>
              </a:rPr>
              <a:t>ref_genome</a:t>
            </a:r>
            <a:r>
              <a:rPr lang="en-US" altLang="en-US" sz="1800" dirty="0">
                <a:latin typeface="Arial" panose="020B0604020202020204" pitchFamily="34" charset="0"/>
              </a:rPr>
              <a:t>, fastq1, fastq2], check=True</a:t>
            </a:r>
            <a:r>
              <a:rPr lang="en-US" altLang="en-US" sz="1800" dirty="0" smtClean="0">
                <a:latin typeface="Arial" panose="020B0604020202020204" pitchFamily="34" charset="0"/>
              </a:rPr>
              <a:t>)</a:t>
            </a:r>
          </a:p>
          <a:p>
            <a:pPr marL="0" lvl="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5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359725"/>
            <a:ext cx="10591800" cy="36281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print()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-DINExp"/>
              </a:rPr>
              <a:t> Statements: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-DINExp"/>
              </a:rPr>
              <a:t>Provide real-time feedback on progress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-DINExp"/>
              </a:rPr>
              <a:t>Help with troubleshooting by marking steps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b="1" dirty="0" smtClean="0">
              <a:latin typeface="D-DINExp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 err="1" smtClean="0">
                <a:latin typeface="D-DINExp"/>
              </a:rPr>
              <a:t>Os</a:t>
            </a:r>
            <a:r>
              <a:rPr lang="en-US" altLang="en-US" sz="3200" b="1" dirty="0" smtClean="0">
                <a:latin typeface="D-DINExp"/>
              </a:rPr>
              <a:t> Module: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-DINExp"/>
              </a:rPr>
              <a:t>Manage environment variables </a:t>
            </a:r>
            <a:r>
              <a:rPr lang="en-US" altLang="en-US" sz="3200" dirty="0" smtClean="0">
                <a:latin typeface="D-DINExp"/>
              </a:rPr>
              <a:t>or execute system commands.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70485"/>
            <a:ext cx="8172450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pathlib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-DINExp"/>
              </a:rPr>
              <a:t> Module: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-DINExp"/>
              </a:rPr>
              <a:t>Handle file paths portably across OSs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-DINExp"/>
              </a:rPr>
              <a:t>Simplify path concatenations via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/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-DINExp"/>
              </a:rPr>
              <a:t> operator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23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Snippet: Running Commands &amp; Reporting Progress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3031799"/>
            <a:ext cx="842743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subprocess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import run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pathlib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import Path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run_bwa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(ref, fastq1, fastq2, output):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print("Starting BWA mem alignment...")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run(["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bwa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", "mem", "-t", "4", ref, fastq1, fastq2, "-o", output], check=True)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print("BWA alignment completed.")</a:t>
            </a:r>
          </a:p>
        </p:txBody>
      </p:sp>
    </p:spTree>
    <p:extLst>
      <p:ext uri="{BB962C8B-B14F-4D97-AF65-F5344CB8AC3E}">
        <p14:creationId xmlns:p14="http://schemas.microsoft.com/office/powerpoint/2010/main" val="353992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Managing Files &amp; Directories with </a:t>
            </a:r>
            <a:r>
              <a:rPr lang="en-US" b="1" dirty="0" err="1"/>
              <a:t>Pathlib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847132"/>
            <a:ext cx="1023709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pathlib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import Path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raw_dir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Path("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raw_data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#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directories if not exist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mapping_dir.mkdir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(parents=True,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exist_ok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=True)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#Referencing files portably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fastq1 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raw_dir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"sample_R1.fastq" fastq2 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raw_dir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"sample_R2.fastq"</a:t>
            </a:r>
          </a:p>
        </p:txBody>
      </p:sp>
    </p:spTree>
    <p:extLst>
      <p:ext uri="{BB962C8B-B14F-4D97-AF65-F5344CB8AC3E}">
        <p14:creationId xmlns:p14="http://schemas.microsoft.com/office/powerpoint/2010/main" val="1697930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Step-by-Step Workflow (Overview)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Start: Raw Data &amp; | | Reference </a:t>
            </a:r>
            <a:r>
              <a:rPr lang="en-US" dirty="0" smtClean="0"/>
              <a:t>Download </a:t>
            </a:r>
            <a:endParaRPr lang="en-US" dirty="0"/>
          </a:p>
          <a:p>
            <a:r>
              <a:rPr lang="en-US" dirty="0"/>
              <a:t>Quality Control | | (</a:t>
            </a:r>
            <a:r>
              <a:rPr lang="en-US" dirty="0" err="1"/>
              <a:t>FastQC</a:t>
            </a:r>
            <a:r>
              <a:rPr lang="en-US" dirty="0"/>
              <a:t> on FASTQ</a:t>
            </a:r>
            <a:r>
              <a:rPr lang="en-US" dirty="0" smtClean="0"/>
              <a:t>)</a:t>
            </a:r>
          </a:p>
          <a:p>
            <a:r>
              <a:rPr lang="en-US" dirty="0"/>
              <a:t>Read Trimming | | (</a:t>
            </a:r>
            <a:r>
              <a:rPr lang="en-US" dirty="0" err="1"/>
              <a:t>Trimmomatic</a:t>
            </a:r>
            <a:r>
              <a:rPr lang="en-US" dirty="0" smtClean="0"/>
              <a:t>)</a:t>
            </a:r>
          </a:p>
          <a:p>
            <a:r>
              <a:rPr lang="en-US" dirty="0"/>
              <a:t>Read Mapping (BWA) | | (Align Reads) </a:t>
            </a:r>
            <a:endParaRPr lang="en-US" dirty="0" smtClean="0"/>
          </a:p>
          <a:p>
            <a:r>
              <a:rPr lang="en-US" dirty="0"/>
              <a:t>BAM Processing &amp; | | Sorting (</a:t>
            </a:r>
            <a:r>
              <a:rPr lang="en-US" dirty="0" err="1"/>
              <a:t>SAMtools</a:t>
            </a:r>
            <a:r>
              <a:rPr lang="en-US" dirty="0" smtClean="0"/>
              <a:t>)</a:t>
            </a:r>
          </a:p>
          <a:p>
            <a:r>
              <a:rPr lang="en-US" dirty="0"/>
              <a:t>Variant Calling | | (</a:t>
            </a:r>
            <a:r>
              <a:rPr lang="en-US" dirty="0" err="1"/>
              <a:t>VarScan</a:t>
            </a:r>
            <a:r>
              <a:rPr lang="en-US" dirty="0"/>
              <a:t> &amp; pileup) </a:t>
            </a:r>
            <a:endParaRPr lang="en-US" dirty="0" smtClean="0"/>
          </a:p>
          <a:p>
            <a:r>
              <a:rPr lang="en-US" dirty="0"/>
              <a:t>Variants Merge &amp; | | Annotation (</a:t>
            </a:r>
            <a:r>
              <a:rPr lang="en-US" dirty="0" err="1"/>
              <a:t>snpEff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 Interpretation | | &amp; Clinical 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54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446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D-DINExp</vt:lpstr>
      <vt:lpstr>ui-monospace</vt:lpstr>
      <vt:lpstr>Office Theme</vt:lpstr>
      <vt:lpstr>Automating Genomic Variant Analysis: From Bash to Python</vt:lpstr>
      <vt:lpstr>Introduction</vt:lpstr>
      <vt:lpstr>Why Convert Bash to Python?</vt:lpstr>
      <vt:lpstr>Dependencies &amp; Environment</vt:lpstr>
      <vt:lpstr> The Core of the Conversion</vt:lpstr>
      <vt:lpstr>pathlib Module: Handle file paths portably across OSs Simplify path concatenations via / operator </vt:lpstr>
      <vt:lpstr>Code Snippet: Running Commands &amp; Reporting Progress</vt:lpstr>
      <vt:lpstr> Managing Files &amp; Directories with Pathlib</vt:lpstr>
      <vt:lpstr>Step-by-Step Workflow (Overview) </vt:lpstr>
      <vt:lpstr> How This Approach Compares to Galaxy &amp; Bash </vt:lpstr>
      <vt:lpstr>References &amp; Resources</vt:lpstr>
      <vt:lpstr>Final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Workflow for Somatic and Germline Variant Detection</dc:title>
  <dc:creator>PC</dc:creator>
  <cp:lastModifiedBy>PC</cp:lastModifiedBy>
  <cp:revision>9</cp:revision>
  <dcterms:created xsi:type="dcterms:W3CDTF">2025-06-22T23:31:32Z</dcterms:created>
  <dcterms:modified xsi:type="dcterms:W3CDTF">2025-06-23T01:09:38Z</dcterms:modified>
</cp:coreProperties>
</file>