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5" r:id="rId4"/>
    <p:sldId id="263" r:id="rId5"/>
    <p:sldId id="284" r:id="rId6"/>
    <p:sldId id="267" r:id="rId7"/>
    <p:sldId id="273" r:id="rId8"/>
    <p:sldId id="274" r:id="rId9"/>
    <p:sldId id="283" r:id="rId10"/>
    <p:sldId id="282" r:id="rId11"/>
    <p:sldId id="285" r:id="rId12"/>
    <p:sldId id="286" r:id="rId13"/>
    <p:sldId id="287" r:id="rId14"/>
    <p:sldId id="290" r:id="rId15"/>
    <p:sldId id="269" r:id="rId16"/>
    <p:sldId id="270" r:id="rId17"/>
    <p:sldId id="288" r:id="rId18"/>
    <p:sldId id="272" r:id="rId19"/>
    <p:sldId id="289" r:id="rId20"/>
    <p:sldId id="291" r:id="rId21"/>
    <p:sldId id="266" r:id="rId22"/>
    <p:sldId id="292"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031B66-AEE9-4459-957D-10C7A4AD0FA2}"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712DE-8D0F-4292-8301-99C5DA7624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98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031B66-AEE9-4459-957D-10C7A4AD0FA2}"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712DE-8D0F-4292-8301-99C5DA76242C}" type="slidenum">
              <a:rPr lang="en-US" smtClean="0"/>
              <a:t>‹#›</a:t>
            </a:fld>
            <a:endParaRPr lang="en-US"/>
          </a:p>
        </p:txBody>
      </p:sp>
    </p:spTree>
    <p:extLst>
      <p:ext uri="{BB962C8B-B14F-4D97-AF65-F5344CB8AC3E}">
        <p14:creationId xmlns:p14="http://schemas.microsoft.com/office/powerpoint/2010/main" val="390872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031B66-AEE9-4459-957D-10C7A4AD0FA2}"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712DE-8D0F-4292-8301-99C5DA76242C}" type="slidenum">
              <a:rPr lang="en-US" smtClean="0"/>
              <a:t>‹#›</a:t>
            </a:fld>
            <a:endParaRPr lang="en-US"/>
          </a:p>
        </p:txBody>
      </p:sp>
    </p:spTree>
    <p:extLst>
      <p:ext uri="{BB962C8B-B14F-4D97-AF65-F5344CB8AC3E}">
        <p14:creationId xmlns:p14="http://schemas.microsoft.com/office/powerpoint/2010/main" val="108282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031B66-AEE9-4459-957D-10C7A4AD0FA2}"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712DE-8D0F-4292-8301-99C5DA76242C}" type="slidenum">
              <a:rPr lang="en-US" smtClean="0"/>
              <a:t>‹#›</a:t>
            </a:fld>
            <a:endParaRPr lang="en-US"/>
          </a:p>
        </p:txBody>
      </p:sp>
    </p:spTree>
    <p:extLst>
      <p:ext uri="{BB962C8B-B14F-4D97-AF65-F5344CB8AC3E}">
        <p14:creationId xmlns:p14="http://schemas.microsoft.com/office/powerpoint/2010/main" val="299057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031B66-AEE9-4459-957D-10C7A4AD0FA2}"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712DE-8D0F-4292-8301-99C5DA7624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73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031B66-AEE9-4459-957D-10C7A4AD0FA2}"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712DE-8D0F-4292-8301-99C5DA76242C}" type="slidenum">
              <a:rPr lang="en-US" smtClean="0"/>
              <a:t>‹#›</a:t>
            </a:fld>
            <a:endParaRPr lang="en-US"/>
          </a:p>
        </p:txBody>
      </p:sp>
    </p:spTree>
    <p:extLst>
      <p:ext uri="{BB962C8B-B14F-4D97-AF65-F5344CB8AC3E}">
        <p14:creationId xmlns:p14="http://schemas.microsoft.com/office/powerpoint/2010/main" val="275406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031B66-AEE9-4459-957D-10C7A4AD0FA2}" type="datetimeFigureOut">
              <a:rPr lang="en-US" smtClean="0"/>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9712DE-8D0F-4292-8301-99C5DA76242C}" type="slidenum">
              <a:rPr lang="en-US" smtClean="0"/>
              <a:t>‹#›</a:t>
            </a:fld>
            <a:endParaRPr lang="en-US"/>
          </a:p>
        </p:txBody>
      </p:sp>
    </p:spTree>
    <p:extLst>
      <p:ext uri="{BB962C8B-B14F-4D97-AF65-F5344CB8AC3E}">
        <p14:creationId xmlns:p14="http://schemas.microsoft.com/office/powerpoint/2010/main" val="219623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031B66-AEE9-4459-957D-10C7A4AD0FA2}" type="datetimeFigureOut">
              <a:rPr lang="en-US" smtClean="0"/>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9712DE-8D0F-4292-8301-99C5DA76242C}" type="slidenum">
              <a:rPr lang="en-US" smtClean="0"/>
              <a:t>‹#›</a:t>
            </a:fld>
            <a:endParaRPr lang="en-US"/>
          </a:p>
        </p:txBody>
      </p:sp>
    </p:spTree>
    <p:extLst>
      <p:ext uri="{BB962C8B-B14F-4D97-AF65-F5344CB8AC3E}">
        <p14:creationId xmlns:p14="http://schemas.microsoft.com/office/powerpoint/2010/main" val="311946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031B66-AEE9-4459-957D-10C7A4AD0FA2}" type="datetimeFigureOut">
              <a:rPr lang="en-US" smtClean="0"/>
              <a:t>1/21/2025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D9712DE-8D0F-4292-8301-99C5DA76242C}" type="slidenum">
              <a:rPr lang="en-US" smtClean="0"/>
              <a:t>‹#›</a:t>
            </a:fld>
            <a:endParaRPr lang="en-US"/>
          </a:p>
        </p:txBody>
      </p:sp>
    </p:spTree>
    <p:extLst>
      <p:ext uri="{BB962C8B-B14F-4D97-AF65-F5344CB8AC3E}">
        <p14:creationId xmlns:p14="http://schemas.microsoft.com/office/powerpoint/2010/main" val="390946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031B66-AEE9-4459-957D-10C7A4AD0FA2}" type="datetimeFigureOut">
              <a:rPr lang="en-US" smtClean="0"/>
              <a:t>1/21/2025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9712DE-8D0F-4292-8301-99C5DA76242C}" type="slidenum">
              <a:rPr lang="en-US" smtClean="0"/>
              <a:t>‹#›</a:t>
            </a:fld>
            <a:endParaRPr lang="en-US"/>
          </a:p>
        </p:txBody>
      </p:sp>
    </p:spTree>
    <p:extLst>
      <p:ext uri="{BB962C8B-B14F-4D97-AF65-F5344CB8AC3E}">
        <p14:creationId xmlns:p14="http://schemas.microsoft.com/office/powerpoint/2010/main" val="173883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031B66-AEE9-4459-957D-10C7A4AD0FA2}"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712DE-8D0F-4292-8301-99C5DA76242C}" type="slidenum">
              <a:rPr lang="en-US" smtClean="0"/>
              <a:t>‹#›</a:t>
            </a:fld>
            <a:endParaRPr lang="en-US"/>
          </a:p>
        </p:txBody>
      </p:sp>
    </p:spTree>
    <p:extLst>
      <p:ext uri="{BB962C8B-B14F-4D97-AF65-F5344CB8AC3E}">
        <p14:creationId xmlns:p14="http://schemas.microsoft.com/office/powerpoint/2010/main" val="2415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031B66-AEE9-4459-957D-10C7A4AD0FA2}" type="datetimeFigureOut">
              <a:rPr lang="en-US" smtClean="0"/>
              <a:t>1/21/2025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D9712DE-8D0F-4292-8301-99C5DA76242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654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01783" y="444137"/>
            <a:ext cx="10058400" cy="128016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mtClean="0">
                <a:latin typeface="Times New Roman" panose="02020603050405020304" pitchFamily="18" charset="0"/>
                <a:cs typeface="Times New Roman" panose="02020603050405020304" pitchFamily="18" charset="0"/>
              </a:rPr>
              <a:t>SIR SYED UNIVERSITY OF ENGINEERING AND TECHNOLOGY</a:t>
            </a:r>
            <a:endParaRPr lang="en-US" b="1" dirty="0">
              <a:latin typeface="Times New Roman" panose="02020603050405020304" pitchFamily="18" charset="0"/>
              <a:cs typeface="Times New Roman" panose="02020603050405020304" pitchFamily="18" charset="0"/>
            </a:endParaRPr>
          </a:p>
        </p:txBody>
      </p:sp>
      <p:pic>
        <p:nvPicPr>
          <p:cNvPr id="3" name="Picture 2" descr="Sir Syed University of Engineering and Technology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917" y="2015353"/>
            <a:ext cx="3201126" cy="320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027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Hash Value of First Window</a:t>
            </a:r>
          </a:p>
        </p:txBody>
      </p:sp>
      <p:sp>
        <p:nvSpPr>
          <p:cNvPr id="4" name="Content Placeholder 3"/>
          <p:cNvSpPr>
            <a:spLocks noGrp="1"/>
          </p:cNvSpPr>
          <p:nvPr>
            <p:ph idx="1"/>
          </p:nvPr>
        </p:nvSpPr>
        <p:spPr/>
        <p:txBody>
          <a:bodyPr>
            <a:normAutofit/>
          </a:bodyPr>
          <a:lstStyle/>
          <a:p>
            <a:r>
              <a:rPr lang="en-US" dirty="0"/>
              <a:t>For Window 1 = DAA:</a:t>
            </a:r>
          </a:p>
          <a:p>
            <a:r>
              <a:rPr lang="en-US" dirty="0"/>
              <a:t>• D = 1, A = 2, A = </a:t>
            </a:r>
            <a:r>
              <a:rPr lang="en-US" dirty="0" smtClean="0"/>
              <a:t>3</a:t>
            </a:r>
            <a:endParaRPr lang="en-US" dirty="0"/>
          </a:p>
          <a:p>
            <a:r>
              <a:rPr lang="en-US" dirty="0"/>
              <a:t>h(DAA) = (1 * 10^2 + 2 * 10^1 + </a:t>
            </a:r>
            <a:r>
              <a:rPr lang="en-US" dirty="0" smtClean="0"/>
              <a:t>3 </a:t>
            </a:r>
            <a:r>
              <a:rPr lang="en-US" dirty="0"/>
              <a:t>* 10^0) mod 11</a:t>
            </a:r>
          </a:p>
          <a:p>
            <a:r>
              <a:rPr lang="en-US" dirty="0"/>
              <a:t>h(DAA) = (100 + 20 + </a:t>
            </a:r>
            <a:r>
              <a:rPr lang="en-US" dirty="0" smtClean="0"/>
              <a:t>3) </a:t>
            </a:r>
            <a:r>
              <a:rPr lang="en-US" dirty="0"/>
              <a:t>mod 11 = </a:t>
            </a:r>
            <a:r>
              <a:rPr lang="en-US" dirty="0" smtClean="0"/>
              <a:t>123 </a:t>
            </a:r>
            <a:r>
              <a:rPr lang="en-US" dirty="0"/>
              <a:t>mod 11 = </a:t>
            </a:r>
            <a:r>
              <a:rPr lang="en-US" b="1" dirty="0" smtClean="0"/>
              <a:t>2</a:t>
            </a:r>
            <a:endParaRPr lang="en-US" b="1" dirty="0"/>
          </a:p>
          <a:p>
            <a:pPr marL="0" indent="0">
              <a:buNone/>
            </a:pPr>
            <a:r>
              <a:rPr lang="en-US" dirty="0" smtClean="0"/>
              <a:t> </a:t>
            </a:r>
            <a:r>
              <a:rPr lang="en-US" b="1" dirty="0" smtClean="0"/>
              <a:t>Hash </a:t>
            </a:r>
            <a:r>
              <a:rPr lang="en-US" b="1" dirty="0"/>
              <a:t>of first window = </a:t>
            </a:r>
            <a:r>
              <a:rPr lang="en-US" b="1" dirty="0"/>
              <a:t>2</a:t>
            </a:r>
            <a:r>
              <a:rPr lang="en-US" b="1" dirty="0" smtClean="0"/>
              <a:t/>
            </a:r>
            <a:br>
              <a:rPr lang="en-US" b="1" dirty="0" smtClean="0"/>
            </a:br>
            <a:r>
              <a:rPr lang="en-US" dirty="0"/>
              <a:t>Now, compare the hash value of pattern and the substring. </a:t>
            </a:r>
            <a:r>
              <a:rPr lang="en-US" dirty="0" smtClean="0"/>
              <a:t/>
            </a:r>
            <a:br>
              <a:rPr lang="en-US" dirty="0" smtClean="0"/>
            </a:br>
            <a:r>
              <a:rPr lang="en-US" dirty="0" smtClean="0"/>
              <a:t>Compare</a:t>
            </a:r>
            <a:r>
              <a:rPr lang="en-US" b="1" dirty="0"/>
              <a:t>: h(DAA) = </a:t>
            </a:r>
            <a:r>
              <a:rPr lang="en-US" b="1" dirty="0" smtClean="0"/>
              <a:t>2</a:t>
            </a:r>
            <a:r>
              <a:rPr lang="en-US" b="1" dirty="0" smtClean="0"/>
              <a:t> </a:t>
            </a:r>
            <a:r>
              <a:rPr lang="en-US" b="1" dirty="0"/>
              <a:t>≠ h(CAB) = 5.</a:t>
            </a:r>
          </a:p>
          <a:p>
            <a:pPr marL="0" indent="0">
              <a:buNone/>
            </a:pPr>
            <a:r>
              <a:rPr lang="en-US" dirty="0" smtClean="0"/>
              <a:t>If </a:t>
            </a:r>
            <a:r>
              <a:rPr lang="en-US" dirty="0"/>
              <a:t>they match, check whether characters are matching or not. If they do, we found our match otherwise, move to the next characters. </a:t>
            </a:r>
            <a:r>
              <a:rPr lang="en-US" dirty="0" smtClean="0"/>
              <a:t/>
            </a:r>
            <a:br>
              <a:rPr lang="en-US" dirty="0" smtClean="0"/>
            </a:br>
            <a:r>
              <a:rPr lang="en-US" dirty="0" smtClean="0"/>
              <a:t>In </a:t>
            </a:r>
            <a:r>
              <a:rPr lang="en-US" dirty="0"/>
              <a:t>the above example, hash value did not matched. Hence, we move to the next character. </a:t>
            </a:r>
            <a:endParaRPr lang="en-US" b="1" dirty="0"/>
          </a:p>
          <a:p>
            <a:endParaRPr lang="en-US" dirty="0"/>
          </a:p>
        </p:txBody>
      </p:sp>
    </p:spTree>
    <p:extLst>
      <p:ext uri="{BB962C8B-B14F-4D97-AF65-F5344CB8AC3E}">
        <p14:creationId xmlns:p14="http://schemas.microsoft.com/office/powerpoint/2010/main" val="3146049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Sliding Window Formula</a:t>
            </a:r>
          </a:p>
        </p:txBody>
      </p:sp>
      <p:sp>
        <p:nvSpPr>
          <p:cNvPr id="3" name="Content Placeholder 2"/>
          <p:cNvSpPr>
            <a:spLocks noGrp="1"/>
          </p:cNvSpPr>
          <p:nvPr>
            <p:ph idx="1"/>
          </p:nvPr>
        </p:nvSpPr>
        <p:spPr/>
        <p:txBody>
          <a:bodyPr/>
          <a:lstStyle/>
          <a:p>
            <a:r>
              <a:rPr lang="en-US" dirty="0"/>
              <a:t>In order to optimize this process, we make use of the previous hash value in the following way</a:t>
            </a:r>
            <a:r>
              <a:rPr lang="en-US" dirty="0" smtClean="0"/>
              <a:t>. We </a:t>
            </a:r>
            <a:r>
              <a:rPr lang="en-US" dirty="0"/>
              <a:t>calculate the hash value of the next window by subtracting the first term and adding the next </a:t>
            </a:r>
            <a:r>
              <a:rPr lang="en-US" dirty="0" smtClean="0"/>
              <a:t>term.</a:t>
            </a:r>
            <a:br>
              <a:rPr lang="en-US" dirty="0" smtClean="0"/>
            </a:br>
            <a:r>
              <a:rPr lang="en-US" dirty="0" smtClean="0"/>
              <a:t>For </a:t>
            </a:r>
            <a:r>
              <a:rPr lang="en-US" dirty="0"/>
              <a:t>subsequent windows, use:</a:t>
            </a:r>
          </a:p>
          <a:p>
            <a:r>
              <a:rPr lang="en-US" dirty="0"/>
              <a:t>h(new) = (b * (h(old) - </a:t>
            </a:r>
            <a:r>
              <a:rPr lang="en-US" dirty="0" err="1"/>
              <a:t>r_outgoing</a:t>
            </a:r>
            <a:r>
              <a:rPr lang="en-US" dirty="0"/>
              <a:t> * b^(l-1)) + </a:t>
            </a:r>
            <a:r>
              <a:rPr lang="en-US" dirty="0" err="1"/>
              <a:t>r_incoming</a:t>
            </a:r>
            <a:r>
              <a:rPr lang="en-US" dirty="0"/>
              <a:t>) mod m</a:t>
            </a:r>
          </a:p>
          <a:p>
            <a:endParaRPr lang="en-US" dirty="0"/>
          </a:p>
          <a:p>
            <a:r>
              <a:rPr lang="en-US" dirty="0"/>
              <a:t>Where:</a:t>
            </a:r>
          </a:p>
          <a:p>
            <a:r>
              <a:rPr lang="en-US" dirty="0"/>
              <a:t>• </a:t>
            </a:r>
            <a:r>
              <a:rPr lang="en-US" dirty="0" err="1"/>
              <a:t>r_outgoing</a:t>
            </a:r>
            <a:r>
              <a:rPr lang="en-US" dirty="0"/>
              <a:t>: rank of the outgoing character</a:t>
            </a:r>
          </a:p>
          <a:p>
            <a:r>
              <a:rPr lang="en-US" dirty="0"/>
              <a:t>• </a:t>
            </a:r>
            <a:r>
              <a:rPr lang="en-US" dirty="0" err="1"/>
              <a:t>r_incoming</a:t>
            </a:r>
            <a:r>
              <a:rPr lang="en-US" dirty="0"/>
              <a:t>: rank of the incoming character</a:t>
            </a:r>
          </a:p>
          <a:p>
            <a:endParaRPr lang="en-US" dirty="0"/>
          </a:p>
        </p:txBody>
      </p:sp>
    </p:spTree>
    <p:extLst>
      <p:ext uri="{BB962C8B-B14F-4D97-AF65-F5344CB8AC3E}">
        <p14:creationId xmlns:p14="http://schemas.microsoft.com/office/powerpoint/2010/main" val="1519401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 Window Hash Calculations</a:t>
            </a:r>
          </a:p>
        </p:txBody>
      </p:sp>
      <p:sp>
        <p:nvSpPr>
          <p:cNvPr id="3" name="Content Placeholder 2"/>
          <p:cNvSpPr>
            <a:spLocks noGrp="1"/>
          </p:cNvSpPr>
          <p:nvPr>
            <p:ph idx="1"/>
          </p:nvPr>
        </p:nvSpPr>
        <p:spPr/>
        <p:txBody>
          <a:bodyPr>
            <a:normAutofit/>
          </a:bodyPr>
          <a:lstStyle/>
          <a:p>
            <a:r>
              <a:rPr lang="en-US" dirty="0"/>
              <a:t>h(new) = (b * (h(old) - </a:t>
            </a:r>
            <a:r>
              <a:rPr lang="en-US" dirty="0" err="1"/>
              <a:t>r_outgoing</a:t>
            </a:r>
            <a:r>
              <a:rPr lang="en-US" dirty="0"/>
              <a:t> * b^(l-1)) + </a:t>
            </a:r>
            <a:r>
              <a:rPr lang="en-US" dirty="0" err="1"/>
              <a:t>r_incoming</a:t>
            </a:r>
            <a:r>
              <a:rPr lang="en-US" dirty="0"/>
              <a:t>) mod m</a:t>
            </a:r>
          </a:p>
          <a:p>
            <a:r>
              <a:rPr lang="en-US" dirty="0" smtClean="0"/>
              <a:t>1</a:t>
            </a:r>
            <a:r>
              <a:rPr lang="en-US" dirty="0"/>
              <a:t>. Window 2: AAC</a:t>
            </a:r>
          </a:p>
          <a:p>
            <a:r>
              <a:rPr lang="en-US" dirty="0"/>
              <a:t>   h(AAC) = (10 * </a:t>
            </a:r>
            <a:r>
              <a:rPr lang="en-US" dirty="0" smtClean="0"/>
              <a:t>(2 </a:t>
            </a:r>
            <a:r>
              <a:rPr lang="en-US" dirty="0"/>
              <a:t>- 1 * 10^2) + 4) mod 11 = </a:t>
            </a:r>
            <a:r>
              <a:rPr lang="en-US" b="1" dirty="0" smtClean="0"/>
              <a:t>3 </a:t>
            </a:r>
            <a:r>
              <a:rPr lang="en-US" dirty="0" smtClean="0"/>
              <a:t/>
            </a:r>
            <a:br>
              <a:rPr lang="en-US" dirty="0" smtClean="0"/>
            </a:br>
            <a:r>
              <a:rPr lang="en-US" dirty="0" smtClean="0"/>
              <a:t>   Hash </a:t>
            </a:r>
            <a:r>
              <a:rPr lang="en-US" dirty="0"/>
              <a:t>value did not matched</a:t>
            </a:r>
            <a:r>
              <a:rPr lang="en-US" dirty="0" smtClean="0"/>
              <a:t>.</a:t>
            </a:r>
            <a:r>
              <a:rPr lang="en-US" dirty="0"/>
              <a:t> </a:t>
            </a:r>
            <a:r>
              <a:rPr lang="en-US" b="1" dirty="0" smtClean="0"/>
              <a:t> h(AAC) </a:t>
            </a:r>
            <a:r>
              <a:rPr lang="en-US" b="1" dirty="0"/>
              <a:t>= </a:t>
            </a:r>
            <a:r>
              <a:rPr lang="en-US" b="1" dirty="0" smtClean="0"/>
              <a:t>3 </a:t>
            </a:r>
            <a:r>
              <a:rPr lang="en-US" b="1" dirty="0"/>
              <a:t>≠ h(CAB) = </a:t>
            </a:r>
            <a:r>
              <a:rPr lang="en-US" b="1" dirty="0" smtClean="0"/>
              <a:t>5.</a:t>
            </a:r>
            <a:br>
              <a:rPr lang="en-US" b="1" dirty="0" smtClean="0"/>
            </a:br>
            <a:r>
              <a:rPr lang="en-US" b="1" dirty="0" smtClean="0"/>
              <a:t>   </a:t>
            </a:r>
            <a:r>
              <a:rPr lang="en-US" dirty="0" smtClean="0"/>
              <a:t>Hence</a:t>
            </a:r>
            <a:r>
              <a:rPr lang="en-US" dirty="0"/>
              <a:t>, we move to the next character</a:t>
            </a:r>
            <a:r>
              <a:rPr lang="en-US" dirty="0" smtClean="0"/>
              <a:t>.</a:t>
            </a:r>
            <a:endParaRPr lang="en-US" dirty="0"/>
          </a:p>
          <a:p>
            <a:r>
              <a:rPr lang="en-US" dirty="0"/>
              <a:t>2. Window 3: ACA</a:t>
            </a:r>
          </a:p>
          <a:p>
            <a:r>
              <a:rPr lang="en-US" dirty="0"/>
              <a:t>   h(ACA) = (10 * </a:t>
            </a:r>
            <a:r>
              <a:rPr lang="en-US" dirty="0" smtClean="0"/>
              <a:t>(3 </a:t>
            </a:r>
            <a:r>
              <a:rPr lang="en-US" dirty="0"/>
              <a:t>- 2 * 10^2) + </a:t>
            </a:r>
            <a:r>
              <a:rPr lang="en-US" dirty="0" smtClean="0"/>
              <a:t>5) </a:t>
            </a:r>
            <a:r>
              <a:rPr lang="en-US" dirty="0"/>
              <a:t>mod 11 = </a:t>
            </a:r>
            <a:r>
              <a:rPr lang="en-US" b="1" dirty="0" smtClean="0"/>
              <a:t>4</a:t>
            </a:r>
            <a:br>
              <a:rPr lang="en-US" b="1" dirty="0" smtClean="0"/>
            </a:br>
            <a:r>
              <a:rPr lang="en-US" b="1" dirty="0" smtClean="0"/>
              <a:t>   </a:t>
            </a:r>
            <a:r>
              <a:rPr lang="en-US" dirty="0" smtClean="0"/>
              <a:t>Hash </a:t>
            </a:r>
            <a:r>
              <a:rPr lang="en-US" dirty="0"/>
              <a:t>value did not matched. </a:t>
            </a:r>
            <a:r>
              <a:rPr lang="en-US" b="1" dirty="0"/>
              <a:t> </a:t>
            </a:r>
            <a:r>
              <a:rPr lang="en-US" b="1" dirty="0" smtClean="0"/>
              <a:t>h(ACA) </a:t>
            </a:r>
            <a:r>
              <a:rPr lang="en-US" b="1" dirty="0"/>
              <a:t>= </a:t>
            </a:r>
            <a:r>
              <a:rPr lang="en-US" b="1" dirty="0" smtClean="0"/>
              <a:t>4 </a:t>
            </a:r>
            <a:r>
              <a:rPr lang="en-US" b="1" dirty="0"/>
              <a:t>≠ h(CAB) = 5.</a:t>
            </a:r>
            <a:br>
              <a:rPr lang="en-US" b="1" dirty="0"/>
            </a:br>
            <a:r>
              <a:rPr lang="en-US" b="1" dirty="0"/>
              <a:t>   </a:t>
            </a:r>
            <a:r>
              <a:rPr lang="en-US" dirty="0"/>
              <a:t>Hence, we move to the next character.</a:t>
            </a:r>
          </a:p>
          <a:p>
            <a:endParaRPr lang="en-US" b="1" dirty="0"/>
          </a:p>
          <a:p>
            <a:endParaRPr lang="en-US" dirty="0"/>
          </a:p>
        </p:txBody>
      </p:sp>
    </p:spTree>
    <p:extLst>
      <p:ext uri="{BB962C8B-B14F-4D97-AF65-F5344CB8AC3E}">
        <p14:creationId xmlns:p14="http://schemas.microsoft.com/office/powerpoint/2010/main" val="566619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734523"/>
            <a:ext cx="10058400" cy="4023360"/>
          </a:xfrm>
        </p:spPr>
        <p:txBody>
          <a:bodyPr/>
          <a:lstStyle/>
          <a:p>
            <a:r>
              <a:rPr lang="en-US" dirty="0"/>
              <a:t>3. Window 4: CAB</a:t>
            </a:r>
          </a:p>
          <a:p>
            <a:r>
              <a:rPr lang="en-US" dirty="0"/>
              <a:t>   h(CAB) = (10 * </a:t>
            </a:r>
            <a:r>
              <a:rPr lang="en-US" dirty="0" smtClean="0"/>
              <a:t>(4 </a:t>
            </a:r>
            <a:r>
              <a:rPr lang="en-US" dirty="0"/>
              <a:t>- </a:t>
            </a:r>
            <a:r>
              <a:rPr lang="en-US" dirty="0" smtClean="0"/>
              <a:t>3 </a:t>
            </a:r>
            <a:r>
              <a:rPr lang="en-US" dirty="0"/>
              <a:t>* 10^2) + </a:t>
            </a:r>
            <a:r>
              <a:rPr lang="en-US" dirty="0" smtClean="0"/>
              <a:t>6) </a:t>
            </a:r>
            <a:r>
              <a:rPr lang="en-US" dirty="0"/>
              <a:t>mod 11 = </a:t>
            </a:r>
            <a:r>
              <a:rPr lang="en-US" dirty="0" smtClean="0"/>
              <a:t>5 </a:t>
            </a:r>
            <a:br>
              <a:rPr lang="en-US" dirty="0" smtClean="0"/>
            </a:br>
            <a:r>
              <a:rPr lang="en-US" dirty="0" smtClean="0"/>
              <a:t/>
            </a:r>
            <a:br>
              <a:rPr lang="en-US" dirty="0" smtClean="0"/>
            </a:br>
            <a:r>
              <a:rPr lang="en-US" dirty="0" smtClean="0"/>
              <a:t>  </a:t>
            </a:r>
            <a:r>
              <a:rPr lang="en-US" b="1" dirty="0">
                <a:solidFill>
                  <a:schemeClr val="bg2">
                    <a:lumMod val="50000"/>
                  </a:schemeClr>
                </a:solidFill>
              </a:rPr>
              <a:t>(Hash Match</a:t>
            </a:r>
            <a:r>
              <a:rPr lang="en-US" b="1" dirty="0" smtClean="0">
                <a:solidFill>
                  <a:schemeClr val="bg2">
                    <a:lumMod val="50000"/>
                  </a:schemeClr>
                </a:solidFill>
              </a:rPr>
              <a:t>!) </a:t>
            </a:r>
            <a:r>
              <a:rPr lang="en-US" b="1" dirty="0">
                <a:solidFill>
                  <a:schemeClr val="bg2">
                    <a:lumMod val="50000"/>
                  </a:schemeClr>
                </a:solidFill>
              </a:rPr>
              <a:t>.  </a:t>
            </a:r>
            <a:r>
              <a:rPr lang="en-US" b="1" dirty="0" smtClean="0">
                <a:solidFill>
                  <a:schemeClr val="bg2">
                    <a:lumMod val="50000"/>
                  </a:schemeClr>
                </a:solidFill>
              </a:rPr>
              <a:t>h(CAB) </a:t>
            </a:r>
            <a:r>
              <a:rPr lang="en-US" b="1" dirty="0">
                <a:solidFill>
                  <a:schemeClr val="bg2">
                    <a:lumMod val="50000"/>
                  </a:schemeClr>
                </a:solidFill>
              </a:rPr>
              <a:t>= </a:t>
            </a:r>
            <a:r>
              <a:rPr lang="en-US" b="1" dirty="0" smtClean="0">
                <a:solidFill>
                  <a:schemeClr val="bg2">
                    <a:lumMod val="50000"/>
                  </a:schemeClr>
                </a:solidFill>
              </a:rPr>
              <a:t>5     </a:t>
            </a:r>
            <a:r>
              <a:rPr lang="en-US" sz="2800" b="1" dirty="0" smtClean="0">
                <a:solidFill>
                  <a:schemeClr val="bg2">
                    <a:lumMod val="50000"/>
                  </a:schemeClr>
                </a:solidFill>
              </a:rPr>
              <a:t>= </a:t>
            </a:r>
            <a:r>
              <a:rPr lang="en-US" b="1" dirty="0" smtClean="0">
                <a:solidFill>
                  <a:schemeClr val="bg2">
                    <a:lumMod val="50000"/>
                  </a:schemeClr>
                </a:solidFill>
              </a:rPr>
              <a:t>    h(CAB</a:t>
            </a:r>
            <a:r>
              <a:rPr lang="en-US" b="1" dirty="0">
                <a:solidFill>
                  <a:schemeClr val="bg2">
                    <a:lumMod val="50000"/>
                  </a:schemeClr>
                </a:solidFill>
              </a:rPr>
              <a:t>) = 5.</a:t>
            </a:r>
            <a:br>
              <a:rPr lang="en-US" b="1" dirty="0">
                <a:solidFill>
                  <a:schemeClr val="bg2">
                    <a:lumMod val="50000"/>
                  </a:schemeClr>
                </a:solidFill>
              </a:rPr>
            </a:br>
            <a:endParaRPr lang="en-US" b="1" dirty="0">
              <a:solidFill>
                <a:schemeClr val="bg2">
                  <a:lumMod val="50000"/>
                </a:schemeClr>
              </a:solidFill>
            </a:endParaRPr>
          </a:p>
          <a:p>
            <a:r>
              <a:rPr lang="en-US" dirty="0" smtClean="0"/>
              <a:t/>
            </a:r>
            <a:br>
              <a:rPr lang="en-US" dirty="0" smtClean="0"/>
            </a:br>
            <a:r>
              <a:rPr lang="en-US" dirty="0" smtClean="0"/>
              <a:t> </a:t>
            </a:r>
            <a:r>
              <a:rPr lang="en-US" b="1" dirty="0" smtClean="0">
                <a:solidFill>
                  <a:schemeClr val="bg2">
                    <a:lumMod val="50000"/>
                  </a:schemeClr>
                </a:solidFill>
              </a:rPr>
              <a:t>Now Check </a:t>
            </a:r>
            <a:r>
              <a:rPr lang="en-US" b="1" dirty="0">
                <a:solidFill>
                  <a:schemeClr val="bg2">
                    <a:lumMod val="50000"/>
                  </a:schemeClr>
                </a:solidFill>
              </a:rPr>
              <a:t>characters: CAB = CAB</a:t>
            </a:r>
          </a:p>
          <a:p>
            <a:pPr>
              <a:lnSpc>
                <a:spcPct val="200000"/>
              </a:lnSpc>
            </a:pPr>
            <a:r>
              <a:rPr lang="en-US" dirty="0"/>
              <a:t>   </a:t>
            </a:r>
            <a:r>
              <a:rPr lang="en-US" dirty="0" smtClean="0"/>
              <a:t> </a:t>
            </a:r>
            <a:r>
              <a:rPr lang="en-US" sz="2800" b="1" dirty="0" smtClean="0">
                <a:solidFill>
                  <a:srgbClr val="FF0000"/>
                </a:solidFill>
              </a:rPr>
              <a:t>Hence Pattern </a:t>
            </a:r>
            <a:r>
              <a:rPr lang="en-US" sz="2800" b="1" dirty="0">
                <a:solidFill>
                  <a:srgbClr val="FF0000"/>
                </a:solidFill>
              </a:rPr>
              <a:t>found at index </a:t>
            </a:r>
            <a:r>
              <a:rPr lang="en-US" sz="2800" b="1" dirty="0" smtClean="0">
                <a:solidFill>
                  <a:srgbClr val="FF0000"/>
                </a:solidFill>
              </a:rPr>
              <a:t>4!</a:t>
            </a:r>
            <a:endParaRPr lang="en-US" sz="2800" b="1" dirty="0">
              <a:solidFill>
                <a:srgbClr val="FF0000"/>
              </a:solidFill>
            </a:endParaRPr>
          </a:p>
          <a:p>
            <a:pPr>
              <a:lnSpc>
                <a:spcPct val="200000"/>
              </a:lnSpc>
            </a:pPr>
            <a:endParaRPr lang="en-US" sz="2800" b="1" dirty="0"/>
          </a:p>
        </p:txBody>
      </p:sp>
    </p:spTree>
    <p:extLst>
      <p:ext uri="{BB962C8B-B14F-4D97-AF65-F5344CB8AC3E}">
        <p14:creationId xmlns:p14="http://schemas.microsoft.com/office/powerpoint/2010/main" val="2754523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968" y="1210962"/>
            <a:ext cx="10268464" cy="2677656"/>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If the pattern appears multiple times in the text, the Rabin-Karp algorithm will check every matching window where the hash value matches the pattern’s hash and characters…</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After finding the first match, the algorithm will continue searching through the text, checking for additional occurrences of the pattern</a:t>
            </a:r>
            <a:r>
              <a:rPr lang="en-US" sz="2800" dirty="0" smtClean="0"/>
              <a:t>.</a:t>
            </a:r>
            <a:endParaRPr lang="en-US" sz="2800" dirty="0"/>
          </a:p>
        </p:txBody>
      </p:sp>
    </p:spTree>
    <p:extLst>
      <p:ext uri="{BB962C8B-B14F-4D97-AF65-F5344CB8AC3E}">
        <p14:creationId xmlns:p14="http://schemas.microsoft.com/office/powerpoint/2010/main" val="623027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672" y="561109"/>
            <a:ext cx="9802784" cy="966355"/>
          </a:xfrm>
        </p:spPr>
        <p:txBody>
          <a:bodyPr/>
          <a:lstStyle/>
          <a:p>
            <a:r>
              <a:rPr lang="en-US" b="1" dirty="0">
                <a:latin typeface="Times New Roman" panose="02020603050405020304" pitchFamily="18" charset="0"/>
                <a:cs typeface="Times New Roman" panose="02020603050405020304" pitchFamily="18" charset="0"/>
              </a:rPr>
              <a:t>Algorithm for Rabin-Karp Algorithm</a:t>
            </a:r>
          </a:p>
        </p:txBody>
      </p:sp>
      <p:sp>
        <p:nvSpPr>
          <p:cNvPr id="4" name="Rectangle 1"/>
          <p:cNvSpPr>
            <a:spLocks noGrp="1" noChangeArrowheads="1"/>
          </p:cNvSpPr>
          <p:nvPr>
            <p:ph idx="1"/>
          </p:nvPr>
        </p:nvSpPr>
        <p:spPr bwMode="auto">
          <a:xfrm>
            <a:off x="1211580" y="1739938"/>
            <a:ext cx="991130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cs typeface="Times New Roman" panose="02020603050405020304" pitchFamily="18" charset="0"/>
              </a:rPr>
              <a:t>Initialize Variables</a:t>
            </a:r>
            <a:r>
              <a:rPr kumimoji="0" lang="en-US" altLang="en-US" sz="1400" b="0" i="0" u="none" strike="noStrike" cap="none" normalizeH="0" baseline="0" dirty="0" smtClean="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cs typeface="Times New Roman" panose="02020603050405020304" pitchFamily="18" charset="0"/>
              </a:rPr>
              <a:t>Assign numerical ranks to characters.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cs typeface="Times New Roman" panose="02020603050405020304" pitchFamily="18" charset="0"/>
              </a:rPr>
              <a:t>Define the base b and modulus m (prime number).</a:t>
            </a:r>
          </a:p>
          <a:p>
            <a:pPr marL="0" lvl="0" indent="0" eaLnBrk="0" fontAlgn="base" hangingPunct="0">
              <a:lnSpc>
                <a:spcPct val="100000"/>
              </a:lnSpc>
              <a:spcBef>
                <a:spcPct val="0"/>
              </a:spcBef>
              <a:spcAft>
                <a:spcPct val="0"/>
              </a:spcAft>
              <a:buClrTx/>
              <a:buSzTx/>
              <a:buFontTx/>
              <a:buChar char="•"/>
            </a:pPr>
            <a:r>
              <a:rPr kumimoji="0" lang="en-US" altLang="en-US" sz="1400" b="0" i="0" u="none" strike="noStrike" cap="none" normalizeH="0" baseline="0" dirty="0" smtClean="0">
                <a:ln>
                  <a:noFill/>
                </a:ln>
                <a:solidFill>
                  <a:schemeClr val="tx1"/>
                </a:solidFill>
                <a:effectLst/>
                <a:cs typeface="Times New Roman" panose="02020603050405020304" pitchFamily="18" charset="0"/>
              </a:rPr>
              <a:t>Compute </a:t>
            </a:r>
            <a:r>
              <a:rPr lang="en-US" sz="1400" dirty="0"/>
              <a:t>b^(l-i-1</a:t>
            </a:r>
            <a:r>
              <a:rPr lang="en-US" sz="1400" dirty="0" smtClean="0"/>
              <a:t>) </a:t>
            </a:r>
            <a:r>
              <a:rPr kumimoji="0" lang="en-US" altLang="en-US" sz="1400" b="0" i="0" u="none" strike="noStrike" cap="none" normalizeH="0" baseline="0" dirty="0" smtClean="0">
                <a:ln>
                  <a:noFill/>
                </a:ln>
                <a:solidFill>
                  <a:schemeClr val="tx1"/>
                </a:solidFill>
                <a:effectLst/>
                <a:cs typeface="Times New Roman" panose="02020603050405020304" pitchFamily="18" charset="0"/>
              </a:rPr>
              <a:t>mod  m</a:t>
            </a:r>
            <a:r>
              <a:rPr kumimoji="0" lang="en-US" altLang="en-US" sz="1400" b="0" i="0" u="none" strike="noStrike" cap="none" normalizeH="0" dirty="0" smtClean="0">
                <a:ln>
                  <a:noFill/>
                </a:ln>
                <a:solidFill>
                  <a:schemeClr val="tx1"/>
                </a:solidFill>
                <a:effectLst/>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cs typeface="Times New Roman" panose="02020603050405020304" pitchFamily="18" charset="0"/>
              </a:rPr>
              <a:t>where l is the length of the pattern.</a:t>
            </a:r>
            <a:br>
              <a:rPr kumimoji="0" lang="en-US" altLang="en-US" sz="1400" b="0" i="0" u="none" strike="noStrike" cap="none" normalizeH="0" baseline="0" dirty="0" smtClean="0">
                <a:ln>
                  <a:noFill/>
                </a:ln>
                <a:solidFill>
                  <a:schemeClr val="tx1"/>
                </a:solidFill>
                <a:effectLst/>
                <a:cs typeface="Times New Roman" panose="02020603050405020304" pitchFamily="18" charset="0"/>
              </a:rPr>
            </a:br>
            <a:endParaRPr kumimoji="0" lang="en-US" altLang="en-US" sz="1400" b="0" i="0" u="none" strike="noStrike" cap="none" normalizeH="0" baseline="0" dirty="0" smtClean="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cs typeface="Times New Roman" panose="02020603050405020304" pitchFamily="18" charset="0"/>
              </a:rPr>
              <a:t>Compute Initial Hash Values</a:t>
            </a:r>
            <a:r>
              <a:rPr kumimoji="0" lang="en-US" altLang="en-US" sz="1400" b="0" i="0" u="none" strike="noStrike" cap="none" normalizeH="0" baseline="0" dirty="0" smtClean="0">
                <a:ln>
                  <a:noFill/>
                </a:ln>
                <a:solidFill>
                  <a:schemeClr val="tx1"/>
                </a:solidFill>
                <a:effectLst/>
                <a:cs typeface="Times New Roman" panose="02020603050405020304" pitchFamily="18" charset="0"/>
              </a:rPr>
              <a:t>:</a:t>
            </a:r>
          </a:p>
          <a:p>
            <a:pPr marL="0" lvl="0" indent="0" eaLnBrk="0" fontAlgn="base" hangingPunct="0">
              <a:lnSpc>
                <a:spcPct val="100000"/>
              </a:lnSpc>
              <a:spcBef>
                <a:spcPct val="0"/>
              </a:spcBef>
              <a:spcAft>
                <a:spcPct val="0"/>
              </a:spcAft>
              <a:buClrTx/>
              <a:buSzTx/>
              <a:buFontTx/>
              <a:buChar char="•"/>
            </a:pPr>
            <a:r>
              <a:rPr kumimoji="0" lang="en-US" altLang="en-US" sz="1400" b="0" i="0" u="none" strike="noStrike" cap="none" normalizeH="0" baseline="0" dirty="0" smtClean="0">
                <a:ln>
                  <a:noFill/>
                </a:ln>
                <a:solidFill>
                  <a:schemeClr val="tx1"/>
                </a:solidFill>
                <a:effectLst/>
                <a:cs typeface="Times New Roman" panose="02020603050405020304" pitchFamily="18" charset="0"/>
              </a:rPr>
              <a:t>Calculate the hash value of the pattern h</a:t>
            </a:r>
            <a:r>
              <a:rPr lang="en-US" sz="1400" dirty="0" smtClean="0"/>
              <a:t>(pattern</a:t>
            </a:r>
            <a:r>
              <a:rPr lang="en-US" sz="1400" dirty="0"/>
              <a:t>)</a:t>
            </a:r>
            <a:r>
              <a:rPr kumimoji="0" lang="en-US" altLang="en-US" sz="1400" b="0" i="0" u="none" strike="noStrike" cap="none" normalizeH="0" baseline="0" dirty="0" smtClean="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cs typeface="Times New Roman" panose="02020603050405020304" pitchFamily="18" charset="0"/>
              </a:rPr>
              <a:t>Calculate the hash value of the first window of text h(text-window).</a:t>
            </a:r>
            <a:br>
              <a:rPr kumimoji="0" lang="en-US" altLang="en-US" sz="1400" b="0" i="0" u="none" strike="noStrike" cap="none" normalizeH="0" baseline="0" dirty="0" smtClean="0">
                <a:ln>
                  <a:noFill/>
                </a:ln>
                <a:solidFill>
                  <a:schemeClr val="tx1"/>
                </a:solidFill>
                <a:effectLst/>
                <a:cs typeface="Times New Roman" panose="02020603050405020304" pitchFamily="18" charset="0"/>
              </a:rPr>
            </a:br>
            <a:endParaRPr kumimoji="0" lang="en-US" altLang="en-US" sz="1400" b="0" i="0" u="none" strike="noStrike" cap="none" normalizeH="0" baseline="0" dirty="0" smtClean="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cs typeface="Times New Roman" panose="02020603050405020304" pitchFamily="18" charset="0"/>
              </a:rPr>
              <a:t>Slide Through Text</a:t>
            </a:r>
            <a:r>
              <a:rPr kumimoji="0" lang="en-US" altLang="en-US" sz="1400" b="0" i="0" u="none" strike="noStrike" cap="none" normalizeH="0" baseline="0" dirty="0" smtClean="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cs typeface="Times New Roman" panose="02020603050405020304" pitchFamily="18" charset="0"/>
              </a:rPr>
              <a:t>Compare h(pattern)</a:t>
            </a:r>
            <a:r>
              <a:rPr lang="en-US" altLang="en-US" sz="1400" dirty="0">
                <a:solidFill>
                  <a:schemeClr val="tx1"/>
                </a:solidFill>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cs typeface="Times New Roman" panose="02020603050405020304" pitchFamily="18" charset="0"/>
              </a:rPr>
              <a:t>with h(text-window):</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cs typeface="Times New Roman" panose="02020603050405020304" pitchFamily="18" charset="0"/>
              </a:rPr>
              <a:t>If they match, verify character-by-character.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cs typeface="Times New Roman" panose="02020603050405020304" pitchFamily="18" charset="0"/>
              </a:rPr>
              <a:t>If verified, record the starting index of the match.</a:t>
            </a:r>
          </a:p>
          <a:p>
            <a:pPr marL="0" indent="0" eaLnBrk="0" fontAlgn="base" hangingPunct="0">
              <a:lnSpc>
                <a:spcPct val="100000"/>
              </a:lnSpc>
              <a:spcBef>
                <a:spcPct val="0"/>
              </a:spcBef>
              <a:spcAft>
                <a:spcPct val="0"/>
              </a:spcAft>
              <a:buClrTx/>
              <a:buSzTx/>
              <a:buFontTx/>
              <a:buChar char="•"/>
            </a:pPr>
            <a:r>
              <a:rPr kumimoji="0" lang="en-US" altLang="en-US" sz="1400" b="0" i="0" u="none" strike="noStrike" cap="none" normalizeH="0" baseline="0" dirty="0" smtClean="0">
                <a:ln>
                  <a:noFill/>
                </a:ln>
                <a:solidFill>
                  <a:schemeClr val="tx1"/>
                </a:solidFill>
                <a:effectLst/>
                <a:cs typeface="Times New Roman" panose="02020603050405020304" pitchFamily="18" charset="0"/>
              </a:rPr>
              <a:t>Update the hash value of the text window using the sliding formula: </a:t>
            </a:r>
            <a:r>
              <a:rPr lang="en-US" sz="1400" dirty="0"/>
              <a:t>h(new) = (b * (h(old) - </a:t>
            </a:r>
            <a:r>
              <a:rPr lang="en-US" sz="1400" dirty="0" err="1"/>
              <a:t>r_outgoing</a:t>
            </a:r>
            <a:r>
              <a:rPr lang="en-US" sz="1400" dirty="0"/>
              <a:t> * b^(l-1)) + </a:t>
            </a:r>
            <a:r>
              <a:rPr lang="en-US" sz="1400" dirty="0" err="1"/>
              <a:t>r_incoming</a:t>
            </a:r>
            <a:r>
              <a:rPr lang="en-US" sz="1400" dirty="0"/>
              <a:t>) mod 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cs typeface="Times New Roman" panose="02020603050405020304" pitchFamily="18" charset="0"/>
              </a:rPr>
              <a:t>Continue Until End of Text</a:t>
            </a:r>
            <a:r>
              <a:rPr kumimoji="0" lang="en-US" altLang="en-US" sz="1400" b="0" i="0" u="none" strike="noStrike" cap="none" normalizeH="0" baseline="0" dirty="0" smtClean="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cs typeface="Times New Roman" panose="02020603050405020304" pitchFamily="18" charset="0"/>
              </a:rPr>
              <a:t>Repeat step 3 for all windows in the text</a:t>
            </a:r>
            <a:br>
              <a:rPr kumimoji="0" lang="en-US" altLang="en-US" sz="1400" b="0" i="0" u="none" strike="noStrike" cap="none" normalizeH="0" baseline="0" dirty="0" smtClean="0">
                <a:ln>
                  <a:noFill/>
                </a:ln>
                <a:solidFill>
                  <a:schemeClr val="tx1"/>
                </a:solidFill>
                <a:effectLst/>
                <a:cs typeface="Times New Roman" panose="02020603050405020304" pitchFamily="18" charset="0"/>
              </a:rPr>
            </a:br>
            <a:r>
              <a:rPr kumimoji="0" lang="en-US" altLang="en-US" sz="1400" b="0" i="0" u="none" strike="noStrike" cap="none" normalizeH="0" baseline="0" dirty="0" smtClean="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cs typeface="Times New Roman" panose="02020603050405020304" pitchFamily="18" charset="0"/>
              </a:rPr>
              <a:t>Output Matches</a:t>
            </a:r>
            <a:r>
              <a:rPr kumimoji="0" lang="en-US" altLang="en-US" sz="1400" b="0" i="0" u="none" strike="noStrike" cap="none" normalizeH="0" baseline="0" dirty="0" smtClean="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cs typeface="Times New Roman" panose="02020603050405020304" pitchFamily="18" charset="0"/>
              </a:rPr>
              <a:t>Return the indices where the pattern was found.</a:t>
            </a:r>
          </a:p>
        </p:txBody>
      </p:sp>
    </p:spTree>
    <p:extLst>
      <p:ext uri="{BB962C8B-B14F-4D97-AF65-F5344CB8AC3E}">
        <p14:creationId xmlns:p14="http://schemas.microsoft.com/office/powerpoint/2010/main" val="3794675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187247" cy="1450757"/>
          </a:xfrm>
        </p:spPr>
        <p:txBody>
          <a:bodyPr/>
          <a:lstStyle/>
          <a:p>
            <a:r>
              <a:rPr lang="en-US" b="1" dirty="0">
                <a:latin typeface="Times New Roman" panose="02020603050405020304" pitchFamily="18" charset="0"/>
                <a:cs typeface="Times New Roman" panose="02020603050405020304" pitchFamily="18" charset="0"/>
              </a:rPr>
              <a:t>Pseudocode for Rabin-Karp Algorithm</a:t>
            </a:r>
          </a:p>
        </p:txBody>
      </p:sp>
      <p:sp>
        <p:nvSpPr>
          <p:cNvPr id="3" name="Content Placeholder 2"/>
          <p:cNvSpPr>
            <a:spLocks noGrp="1"/>
          </p:cNvSpPr>
          <p:nvPr>
            <p:ph idx="1"/>
          </p:nvPr>
        </p:nvSpPr>
        <p:spPr/>
        <p:txBody>
          <a:bodyPr>
            <a:normAutofit/>
          </a:bodyPr>
          <a:lstStyle/>
          <a:p>
            <a:pPr marL="0" indent="0">
              <a:buNone/>
            </a:pPr>
            <a:r>
              <a:rPr lang="en-US" dirty="0" smtClean="0"/>
              <a:t> </a:t>
            </a:r>
            <a:r>
              <a:rPr lang="en-US" dirty="0"/>
              <a:t>Function </a:t>
            </a:r>
            <a:r>
              <a:rPr lang="en-US" dirty="0" err="1"/>
              <a:t>RabinKarp</a:t>
            </a:r>
            <a:r>
              <a:rPr lang="en-US" dirty="0"/>
              <a:t>(Text, Pattern):</a:t>
            </a:r>
          </a:p>
          <a:p>
            <a:pPr marL="0" indent="0">
              <a:buNone/>
            </a:pPr>
            <a:r>
              <a:rPr lang="en-US" dirty="0" smtClean="0"/>
              <a:t>     </a:t>
            </a:r>
            <a:r>
              <a:rPr lang="en-US" dirty="0"/>
              <a:t>m = length of Pattern</a:t>
            </a:r>
          </a:p>
          <a:p>
            <a:pPr marL="0" indent="0">
              <a:buNone/>
            </a:pPr>
            <a:r>
              <a:rPr lang="en-US" dirty="0" smtClean="0"/>
              <a:t>     </a:t>
            </a:r>
            <a:r>
              <a:rPr lang="en-US" dirty="0"/>
              <a:t>n = length of Text</a:t>
            </a:r>
          </a:p>
          <a:p>
            <a:pPr marL="0" indent="0">
              <a:buNone/>
            </a:pPr>
            <a:r>
              <a:rPr lang="en-US" dirty="0" smtClean="0"/>
              <a:t>     </a:t>
            </a:r>
            <a:r>
              <a:rPr lang="en-US" dirty="0"/>
              <a:t>d = base value (e.g., 10)</a:t>
            </a:r>
          </a:p>
          <a:p>
            <a:pPr marL="0" indent="0">
              <a:buNone/>
            </a:pPr>
            <a:r>
              <a:rPr lang="en-US" dirty="0" smtClean="0"/>
              <a:t>     </a:t>
            </a:r>
            <a:r>
              <a:rPr lang="en-US" dirty="0"/>
              <a:t>q = prime number (e.g., 11) for modulus</a:t>
            </a:r>
          </a:p>
          <a:p>
            <a:pPr marL="0" indent="0">
              <a:buNone/>
            </a:pPr>
            <a:r>
              <a:rPr lang="en-US" dirty="0" smtClean="0"/>
              <a:t>     </a:t>
            </a:r>
            <a:r>
              <a:rPr lang="en-US" dirty="0" err="1"/>
              <a:t>hash_pattern</a:t>
            </a:r>
            <a:r>
              <a:rPr lang="en-US" dirty="0"/>
              <a:t> = 0</a:t>
            </a:r>
          </a:p>
          <a:p>
            <a:pPr marL="0" indent="0">
              <a:buNone/>
            </a:pPr>
            <a:r>
              <a:rPr lang="en-US" dirty="0" smtClean="0"/>
              <a:t>     </a:t>
            </a:r>
            <a:r>
              <a:rPr lang="en-US" dirty="0" err="1"/>
              <a:t>hash_text_window</a:t>
            </a:r>
            <a:r>
              <a:rPr lang="en-US" dirty="0"/>
              <a:t> = 0</a:t>
            </a:r>
          </a:p>
          <a:p>
            <a:pPr marL="0" indent="0">
              <a:buNone/>
            </a:pPr>
            <a:r>
              <a:rPr lang="en-US" dirty="0" smtClean="0"/>
              <a:t>     </a:t>
            </a:r>
            <a:r>
              <a:rPr lang="en-US" dirty="0"/>
              <a:t>h = (d^(m-1)) % q  // Pre-compute the value of d^(m-1) % q</a:t>
            </a:r>
          </a:p>
          <a:p>
            <a:pPr marL="0" indent="0">
              <a:buNone/>
            </a:pPr>
            <a:r>
              <a:rPr lang="en-US" dirty="0" smtClean="0"/>
              <a:t> </a:t>
            </a:r>
            <a:endParaRPr lang="en-US" dirty="0"/>
          </a:p>
          <a:p>
            <a:endParaRPr lang="en-US" dirty="0"/>
          </a:p>
          <a:p>
            <a:endParaRPr lang="en-US" dirty="0"/>
          </a:p>
        </p:txBody>
      </p:sp>
    </p:spTree>
    <p:extLst>
      <p:ext uri="{BB962C8B-B14F-4D97-AF65-F5344CB8AC3E}">
        <p14:creationId xmlns:p14="http://schemas.microsoft.com/office/powerpoint/2010/main" val="2919712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9306" y="258767"/>
            <a:ext cx="8648325" cy="6186309"/>
          </a:xfrm>
          <a:prstGeom prst="rect">
            <a:avLst/>
          </a:prstGeom>
        </p:spPr>
        <p:txBody>
          <a:bodyPr wrap="square">
            <a:spAutoFit/>
          </a:bodyPr>
          <a:lstStyle/>
          <a:p>
            <a:r>
              <a:rPr lang="en-US" dirty="0" smtClean="0"/>
              <a:t>  // Calculate hash value for Pattern</a:t>
            </a:r>
          </a:p>
          <a:p>
            <a:r>
              <a:rPr lang="en-US" dirty="0" smtClean="0"/>
              <a:t>     for </a:t>
            </a:r>
            <a:r>
              <a:rPr lang="en-US" dirty="0" err="1" smtClean="0"/>
              <a:t>i</a:t>
            </a:r>
            <a:r>
              <a:rPr lang="en-US" dirty="0" smtClean="0"/>
              <a:t> = 0 to m-1:</a:t>
            </a:r>
          </a:p>
          <a:p>
            <a:r>
              <a:rPr lang="en-US" dirty="0" smtClean="0"/>
              <a:t>        </a:t>
            </a:r>
            <a:r>
              <a:rPr lang="en-US" dirty="0" err="1" smtClean="0"/>
              <a:t>hash_pattern</a:t>
            </a:r>
            <a:r>
              <a:rPr lang="en-US" dirty="0" smtClean="0"/>
              <a:t> = (</a:t>
            </a:r>
            <a:r>
              <a:rPr lang="en-US" dirty="0" err="1" smtClean="0"/>
              <a:t>hash_pattern</a:t>
            </a:r>
            <a:r>
              <a:rPr lang="en-US" dirty="0" smtClean="0"/>
              <a:t> * d + </a:t>
            </a:r>
            <a:r>
              <a:rPr lang="en-US" dirty="0" err="1" smtClean="0"/>
              <a:t>value_of</a:t>
            </a:r>
            <a:r>
              <a:rPr lang="en-US" dirty="0" smtClean="0"/>
              <a:t>(Pattern[</a:t>
            </a:r>
            <a:r>
              <a:rPr lang="en-US" dirty="0" err="1" smtClean="0"/>
              <a:t>i</a:t>
            </a:r>
            <a:r>
              <a:rPr lang="en-US" dirty="0" smtClean="0"/>
              <a:t>])) % q</a:t>
            </a:r>
          </a:p>
          <a:p>
            <a:r>
              <a:rPr lang="en-US" dirty="0" smtClean="0"/>
              <a:t> </a:t>
            </a:r>
          </a:p>
          <a:p>
            <a:r>
              <a:rPr lang="en-US" dirty="0" smtClean="0"/>
              <a:t>     // Calculate hash value for the first window of Text</a:t>
            </a:r>
          </a:p>
          <a:p>
            <a:r>
              <a:rPr lang="en-US" dirty="0" smtClean="0"/>
              <a:t>     for </a:t>
            </a:r>
            <a:r>
              <a:rPr lang="en-US" dirty="0" err="1" smtClean="0"/>
              <a:t>i</a:t>
            </a:r>
            <a:r>
              <a:rPr lang="en-US" dirty="0" smtClean="0"/>
              <a:t> = 0 to m-1:</a:t>
            </a:r>
          </a:p>
          <a:p>
            <a:r>
              <a:rPr lang="en-US" dirty="0" smtClean="0"/>
              <a:t>         </a:t>
            </a:r>
            <a:r>
              <a:rPr lang="en-US" dirty="0" err="1" smtClean="0"/>
              <a:t>hash_text_window</a:t>
            </a:r>
            <a:r>
              <a:rPr lang="en-US" dirty="0" smtClean="0"/>
              <a:t> = (</a:t>
            </a:r>
            <a:r>
              <a:rPr lang="en-US" dirty="0" err="1" smtClean="0"/>
              <a:t>hash_text_window</a:t>
            </a:r>
            <a:r>
              <a:rPr lang="en-US" dirty="0" smtClean="0"/>
              <a:t> * d + </a:t>
            </a:r>
            <a:r>
              <a:rPr lang="en-US" dirty="0" err="1" smtClean="0"/>
              <a:t>value_of</a:t>
            </a:r>
            <a:r>
              <a:rPr lang="en-US" dirty="0" smtClean="0"/>
              <a:t>(Text[</a:t>
            </a:r>
            <a:r>
              <a:rPr lang="en-US" dirty="0" err="1" smtClean="0"/>
              <a:t>i</a:t>
            </a:r>
            <a:r>
              <a:rPr lang="en-US" dirty="0" smtClean="0"/>
              <a:t>])) % q</a:t>
            </a:r>
          </a:p>
          <a:p>
            <a:r>
              <a:rPr lang="en-US" dirty="0" smtClean="0"/>
              <a:t> </a:t>
            </a:r>
            <a:br>
              <a:rPr lang="en-US" dirty="0" smtClean="0"/>
            </a:br>
            <a:r>
              <a:rPr lang="en-US" dirty="0" smtClean="0"/>
              <a:t> // Compare the hashes of Pattern and the first window of Text</a:t>
            </a:r>
          </a:p>
          <a:p>
            <a:r>
              <a:rPr lang="en-US" dirty="0" smtClean="0"/>
              <a:t>     if </a:t>
            </a:r>
            <a:r>
              <a:rPr lang="en-US" dirty="0" err="1" smtClean="0"/>
              <a:t>hash_pattern</a:t>
            </a:r>
            <a:r>
              <a:rPr lang="en-US" dirty="0" smtClean="0"/>
              <a:t> == </a:t>
            </a:r>
            <a:r>
              <a:rPr lang="en-US" dirty="0" err="1" smtClean="0"/>
              <a:t>hash_text_window</a:t>
            </a:r>
            <a:r>
              <a:rPr lang="en-US" dirty="0" smtClean="0"/>
              <a:t>:</a:t>
            </a:r>
          </a:p>
          <a:p>
            <a:r>
              <a:rPr lang="en-US" dirty="0" smtClean="0"/>
              <a:t>         if Text[0..m-1] == Pattern:</a:t>
            </a:r>
          </a:p>
          <a:p>
            <a:r>
              <a:rPr lang="en-US" dirty="0" smtClean="0"/>
              <a:t>             print "Pattern found at index 0"</a:t>
            </a:r>
          </a:p>
          <a:p>
            <a:r>
              <a:rPr lang="en-US" dirty="0" smtClean="0"/>
              <a:t> </a:t>
            </a:r>
          </a:p>
          <a:p>
            <a:r>
              <a:rPr lang="en-US" dirty="0" smtClean="0"/>
              <a:t>     // Sliding window: Iterate through the Text to compare every window</a:t>
            </a:r>
          </a:p>
          <a:p>
            <a:r>
              <a:rPr lang="en-US" dirty="0" smtClean="0"/>
              <a:t>     for </a:t>
            </a:r>
            <a:r>
              <a:rPr lang="en-US" dirty="0" err="1" smtClean="0"/>
              <a:t>i</a:t>
            </a:r>
            <a:r>
              <a:rPr lang="en-US" dirty="0" smtClean="0"/>
              <a:t> = 1 to n-m:</a:t>
            </a:r>
          </a:p>
          <a:p>
            <a:r>
              <a:rPr lang="en-US" dirty="0" smtClean="0"/>
              <a:t>         </a:t>
            </a:r>
            <a:r>
              <a:rPr lang="en-US" dirty="0" err="1" smtClean="0"/>
              <a:t>hash_text_window</a:t>
            </a:r>
            <a:r>
              <a:rPr lang="en-US" dirty="0" smtClean="0"/>
              <a:t> = (d * (</a:t>
            </a:r>
            <a:r>
              <a:rPr lang="en-US" dirty="0" err="1" smtClean="0"/>
              <a:t>hash_text_window</a:t>
            </a:r>
            <a:r>
              <a:rPr lang="en-US" dirty="0" smtClean="0"/>
              <a:t> - </a:t>
            </a:r>
            <a:r>
              <a:rPr lang="en-US" dirty="0" err="1" smtClean="0"/>
              <a:t>value_of</a:t>
            </a:r>
            <a:r>
              <a:rPr lang="en-US" dirty="0" smtClean="0"/>
              <a:t>(Text[i-1]) * h) + </a:t>
            </a:r>
            <a:r>
              <a:rPr lang="en-US" dirty="0" err="1" smtClean="0"/>
              <a:t>value_of</a:t>
            </a:r>
            <a:r>
              <a:rPr lang="en-US" dirty="0" smtClean="0"/>
              <a:t>(Text[i+m-1])) % q</a:t>
            </a:r>
          </a:p>
          <a:p>
            <a:r>
              <a:rPr lang="en-US" dirty="0" smtClean="0"/>
              <a:t>         if </a:t>
            </a:r>
            <a:r>
              <a:rPr lang="en-US" dirty="0" err="1" smtClean="0"/>
              <a:t>hash_pattern</a:t>
            </a:r>
            <a:r>
              <a:rPr lang="en-US" dirty="0" smtClean="0"/>
              <a:t> == </a:t>
            </a:r>
            <a:r>
              <a:rPr lang="en-US" dirty="0" err="1" smtClean="0"/>
              <a:t>hash_text_window</a:t>
            </a:r>
            <a:r>
              <a:rPr lang="en-US" dirty="0" smtClean="0"/>
              <a:t>:</a:t>
            </a:r>
          </a:p>
          <a:p>
            <a:r>
              <a:rPr lang="en-US" dirty="0" smtClean="0"/>
              <a:t>             if Text[i..i+m-1] == Pattern:</a:t>
            </a:r>
          </a:p>
          <a:p>
            <a:r>
              <a:rPr lang="en-US" dirty="0" smtClean="0"/>
              <a:t>                 print "Pattern found at index " + </a:t>
            </a:r>
            <a:r>
              <a:rPr lang="en-US" dirty="0" err="1" smtClean="0"/>
              <a:t>i</a:t>
            </a:r>
            <a:endParaRPr lang="en-US" dirty="0" smtClean="0"/>
          </a:p>
          <a:p>
            <a:r>
              <a:rPr lang="en-US" dirty="0" smtClean="0"/>
              <a:t> End Function</a:t>
            </a:r>
          </a:p>
          <a:p>
            <a:endParaRPr lang="en-US" dirty="0"/>
          </a:p>
        </p:txBody>
      </p:sp>
    </p:spTree>
    <p:extLst>
      <p:ext uri="{BB962C8B-B14F-4D97-AF65-F5344CB8AC3E}">
        <p14:creationId xmlns:p14="http://schemas.microsoft.com/office/powerpoint/2010/main" val="1984144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708452"/>
          </a:xfrm>
        </p:spPr>
        <p:txBody>
          <a:bodyPr>
            <a:normAutofit fontScale="90000"/>
          </a:bodyPr>
          <a:lstStyle/>
          <a:p>
            <a:r>
              <a:rPr lang="en-US" b="1" dirty="0">
                <a:latin typeface="Times New Roman" panose="02020603050405020304" pitchFamily="18" charset="0"/>
                <a:cs typeface="Times New Roman" panose="02020603050405020304" pitchFamily="18" charset="0"/>
              </a:rPr>
              <a:t>Rabin-Karp </a:t>
            </a:r>
            <a:r>
              <a:rPr lang="en-US" b="1" dirty="0" smtClean="0">
                <a:latin typeface="Times New Roman" panose="02020603050405020304" pitchFamily="18" charset="0"/>
                <a:cs typeface="Times New Roman" panose="02020603050405020304" pitchFamily="18" charset="0"/>
              </a:rPr>
              <a:t>Algorithm Time </a:t>
            </a:r>
            <a:r>
              <a:rPr lang="en-US" b="1" dirty="0">
                <a:latin typeface="Times New Roman" panose="02020603050405020304" pitchFamily="18" charset="0"/>
                <a:cs typeface="Times New Roman" panose="02020603050405020304" pitchFamily="18" charset="0"/>
              </a:rPr>
              <a:t>Complexity</a:t>
            </a:r>
            <a:r>
              <a:rPr lang="en-US" b="1" dirty="0"/>
              <a:t/>
            </a:r>
            <a:br>
              <a:rPr lang="en-US" b="1" dirty="0"/>
            </a:br>
            <a:endParaRPr lang="en-US" dirty="0"/>
          </a:p>
        </p:txBody>
      </p:sp>
      <p:sp>
        <p:nvSpPr>
          <p:cNvPr id="4" name="Rectangle 1"/>
          <p:cNvSpPr>
            <a:spLocks noGrp="1" noChangeArrowheads="1"/>
          </p:cNvSpPr>
          <p:nvPr>
            <p:ph idx="1"/>
          </p:nvPr>
        </p:nvSpPr>
        <p:spPr bwMode="auto">
          <a:xfrm>
            <a:off x="1347953" y="1558892"/>
            <a:ext cx="9807727" cy="4308872"/>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ClrTx/>
              <a:buSzTx/>
              <a:buNone/>
            </a:pPr>
            <a:r>
              <a:rPr lang="en-US" sz="2800" b="1" dirty="0">
                <a:solidFill>
                  <a:schemeClr val="bg2">
                    <a:lumMod val="50000"/>
                  </a:schemeClr>
                </a:solidFill>
              </a:rPr>
              <a:t>m</a:t>
            </a:r>
            <a:r>
              <a:rPr lang="en-US" sz="2800" b="1" dirty="0" smtClean="0">
                <a:solidFill>
                  <a:schemeClr val="bg2">
                    <a:lumMod val="50000"/>
                  </a:schemeClr>
                </a:solidFill>
              </a:rPr>
              <a:t>=length of pattern,    n=length of text</a:t>
            </a:r>
            <a:r>
              <a:rPr lang="en-US" sz="2800" b="1" dirty="0" smtClean="0"/>
              <a:t/>
            </a:r>
            <a:br>
              <a:rPr lang="en-US" sz="2800" b="1" dirty="0" smtClean="0"/>
            </a:br>
            <a:r>
              <a:rPr lang="en-US" sz="2800" b="1" dirty="0" smtClean="0"/>
              <a:t>Best </a:t>
            </a:r>
            <a:r>
              <a:rPr lang="en-US" sz="2800" b="1" dirty="0"/>
              <a:t>Case</a:t>
            </a:r>
            <a:r>
              <a:rPr lang="en-US" sz="2800" dirty="0"/>
              <a:t>: </a:t>
            </a:r>
            <a:r>
              <a:rPr lang="en-US" sz="2800" dirty="0" smtClean="0">
                <a:solidFill>
                  <a:srgbClr val="FF0000"/>
                </a:solidFill>
              </a:rPr>
              <a:t>O(</a:t>
            </a:r>
            <a:r>
              <a:rPr lang="en-US" sz="2800" dirty="0" err="1" smtClean="0">
                <a:solidFill>
                  <a:srgbClr val="FF0000"/>
                </a:solidFill>
              </a:rPr>
              <a:t>m+n</a:t>
            </a:r>
            <a:r>
              <a:rPr lang="en-US" sz="2800" dirty="0" smtClean="0">
                <a:solidFill>
                  <a:srgbClr val="FF0000"/>
                </a:solidFill>
              </a:rPr>
              <a:t>)</a:t>
            </a:r>
            <a:r>
              <a:rPr lang="en-US" sz="2800" dirty="0" smtClean="0"/>
              <a:t>,occurs </a:t>
            </a:r>
            <a:r>
              <a:rPr lang="en-US" sz="2800" dirty="0"/>
              <a:t>when there are no hash collisions, and the pattern is found </a:t>
            </a:r>
            <a:r>
              <a:rPr lang="en-US" sz="2800" dirty="0" smtClean="0"/>
              <a:t>quickly.</a:t>
            </a:r>
            <a:r>
              <a:rPr kumimoji="0" lang="en-US" altLang="en-US" sz="2800" b="0" i="0" u="none" strike="noStrike" cap="none" normalizeH="0" dirty="0" smtClean="0">
                <a:ln>
                  <a:noFill/>
                </a:ln>
                <a:effectLst/>
                <a:latin typeface="Times New Roman" panose="02020603050405020304" pitchFamily="18" charset="0"/>
                <a:cs typeface="Times New Roman" panose="02020603050405020304" pitchFamily="18" charset="0"/>
              </a:rPr>
              <a:t/>
            </a:r>
            <a:br>
              <a:rPr kumimoji="0" lang="en-US" altLang="en-US" sz="2800" b="0" i="0" u="none" strike="noStrike" cap="none" normalizeH="0" dirty="0" smtClean="0">
                <a:ln>
                  <a:noFill/>
                </a:ln>
                <a:effectLst/>
                <a:latin typeface="Times New Roman" panose="02020603050405020304" pitchFamily="18" charset="0"/>
                <a:cs typeface="Times New Roman" panose="02020603050405020304" pitchFamily="18" charset="0"/>
              </a:rPr>
            </a:br>
            <a:r>
              <a:rPr lang="en-US" sz="2800" b="1" dirty="0"/>
              <a:t>Average Case</a:t>
            </a:r>
            <a:r>
              <a:rPr lang="en-US" sz="2800" dirty="0"/>
              <a:t>: </a:t>
            </a:r>
            <a:r>
              <a:rPr lang="en-US" sz="2800" dirty="0" smtClean="0">
                <a:solidFill>
                  <a:srgbClr val="FF0000"/>
                </a:solidFill>
              </a:rPr>
              <a:t>O(</a:t>
            </a:r>
            <a:r>
              <a:rPr lang="en-US" sz="2800" dirty="0" err="1" smtClean="0">
                <a:solidFill>
                  <a:srgbClr val="FF0000"/>
                </a:solidFill>
              </a:rPr>
              <a:t>m+n</a:t>
            </a:r>
            <a:r>
              <a:rPr lang="en-US" sz="2800" dirty="0" smtClean="0">
                <a:solidFill>
                  <a:srgbClr val="FF0000"/>
                </a:solidFill>
              </a:rPr>
              <a:t>)</a:t>
            </a:r>
            <a:r>
              <a:rPr lang="en-US" sz="2800" dirty="0" smtClean="0"/>
              <a:t>, </a:t>
            </a:r>
            <a:r>
              <a:rPr lang="en-US" sz="2800" dirty="0"/>
              <a:t>assumed to be the most common case, where the hash matches, but character comparisons are rare.</a:t>
            </a:r>
            <a:r>
              <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rPr>
              <a:t/>
            </a:r>
            <a:br>
              <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rPr>
            </a:br>
            <a:r>
              <a:rPr lang="en-US" altLang="en-US" sz="2800" b="1" dirty="0" smtClean="0"/>
              <a:t>Worst</a:t>
            </a:r>
            <a:r>
              <a:rPr lang="en-US" sz="2800" b="1" dirty="0" smtClean="0"/>
              <a:t> Case</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smtClean="0">
                <a:ln>
                  <a:noFill/>
                </a:ln>
                <a:solidFill>
                  <a:srgbClr val="FF0000"/>
                </a:solidFill>
                <a:effectLst/>
                <a:cs typeface="Arial" panose="020B0604020202020204" pitchFamily="34" charset="0"/>
              </a:rPr>
              <a:t>O(</a:t>
            </a:r>
            <a:r>
              <a:rPr kumimoji="0" lang="en-US" altLang="en-US" sz="2800" b="0" i="0" u="none" strike="noStrike" cap="none" normalizeH="0" baseline="0" dirty="0" err="1" smtClean="0">
                <a:ln>
                  <a:noFill/>
                </a:ln>
                <a:solidFill>
                  <a:srgbClr val="FF0000"/>
                </a:solidFill>
                <a:effectLst/>
                <a:cs typeface="Arial" panose="020B0604020202020204" pitchFamily="34" charset="0"/>
              </a:rPr>
              <a:t>mn</a:t>
            </a:r>
            <a:r>
              <a:rPr kumimoji="0" lang="en-US" altLang="en-US" sz="2800" b="0" i="0" u="none" strike="noStrike" cap="none" normalizeH="0" baseline="0" dirty="0" smtClean="0">
                <a:ln>
                  <a:noFill/>
                </a:ln>
                <a:solidFill>
                  <a:srgbClr val="FF0000"/>
                </a:solidFill>
                <a:effectLst/>
                <a:cs typeface="Arial" panose="020B0604020202020204" pitchFamily="34" charset="0"/>
              </a:rPr>
              <a:t>)</a:t>
            </a:r>
            <a:r>
              <a:rPr lang="en-US" altLang="en-US" sz="2800" dirty="0">
                <a:cs typeface="Arial" panose="020B0604020202020204" pitchFamily="34" charset="0"/>
              </a:rPr>
              <a:t>,</a:t>
            </a:r>
            <a:r>
              <a:rPr kumimoji="0" lang="en-US" altLang="en-US" sz="2800" b="0" i="0" u="none" strike="noStrike" cap="none" normalizeH="0" baseline="0" dirty="0" smtClean="0">
                <a:ln>
                  <a:noFill/>
                </a:ln>
                <a:solidFill>
                  <a:schemeClr val="tx1"/>
                </a:solidFill>
                <a:effectLst/>
                <a:cs typeface="Arial" panose="020B0604020202020204" pitchFamily="34" charset="0"/>
              </a:rPr>
              <a:t>occurs when spurious hits occur a number for all the windows. Spurious hits mean</a:t>
            </a:r>
            <a:r>
              <a:rPr kumimoji="0" lang="en-US" altLang="en-US" sz="2800" b="0" i="0" u="none" strike="noStrike" cap="none" normalizeH="0" dirty="0" smtClean="0">
                <a:ln>
                  <a:noFill/>
                </a:ln>
                <a:solidFill>
                  <a:schemeClr val="tx1"/>
                </a:solidFill>
                <a:effectLst/>
                <a:cs typeface="Arial" panose="020B0604020202020204" pitchFamily="34" charset="0"/>
              </a:rPr>
              <a:t> when hash value of pattern match with hash value of window </a:t>
            </a:r>
            <a:r>
              <a:rPr lang="en-US" sz="2800" dirty="0">
                <a:cs typeface="Arial" panose="020B0604020202020204" pitchFamily="34" charset="0"/>
              </a:rPr>
              <a:t>but the window is not the actual </a:t>
            </a:r>
            <a:r>
              <a:rPr lang="en-US" sz="2800" dirty="0" smtClean="0">
                <a:cs typeface="Arial" panose="020B0604020202020204" pitchFamily="34" charset="0"/>
              </a:rPr>
              <a:t>pattern.</a:t>
            </a:r>
            <a:endParaRPr kumimoji="0" lang="en-US" altLang="en-US" sz="2800" b="0" i="0" u="none" strike="noStrike" cap="none" normalizeH="0" baseline="0" dirty="0" smtClean="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592488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1539"/>
            <a:ext cx="10058400" cy="1450757"/>
          </a:xfrm>
        </p:spPr>
        <p:txBody>
          <a:bodyPr>
            <a:normAutofit fontScale="90000"/>
          </a:bodyPr>
          <a:lstStyle/>
          <a:p>
            <a:r>
              <a:rPr lang="en-US" b="1" dirty="0">
                <a:latin typeface="Times New Roman" panose="02020603050405020304" pitchFamily="18" charset="0"/>
                <a:cs typeface="Times New Roman" panose="02020603050405020304" pitchFamily="18" charset="0"/>
              </a:rPr>
              <a:t>Rabin-Karp </a:t>
            </a:r>
            <a:r>
              <a:rPr lang="en-US" b="1" dirty="0" smtClean="0">
                <a:latin typeface="Times New Roman" panose="02020603050405020304" pitchFamily="18" charset="0"/>
                <a:cs typeface="Times New Roman" panose="02020603050405020304" pitchFamily="18" charset="0"/>
              </a:rPr>
              <a:t>Algorithm Space </a:t>
            </a:r>
            <a:r>
              <a:rPr lang="en-US" b="1" dirty="0">
                <a:latin typeface="Times New Roman" panose="02020603050405020304" pitchFamily="18" charset="0"/>
                <a:cs typeface="Times New Roman" panose="02020603050405020304" pitchFamily="18" charset="0"/>
              </a:rPr>
              <a:t>Complexity</a:t>
            </a:r>
            <a:r>
              <a:rPr lang="en-US" b="1" dirty="0"/>
              <a:t/>
            </a:r>
            <a:br>
              <a:rPr lang="en-US" b="1" dirty="0"/>
            </a:br>
            <a:endParaRPr lang="en-US" dirty="0"/>
          </a:p>
        </p:txBody>
      </p:sp>
      <p:sp>
        <p:nvSpPr>
          <p:cNvPr id="3" name="Content Placeholder 2"/>
          <p:cNvSpPr>
            <a:spLocks noGrp="1"/>
          </p:cNvSpPr>
          <p:nvPr>
            <p:ph idx="1"/>
          </p:nvPr>
        </p:nvSpPr>
        <p:spPr>
          <a:xfrm>
            <a:off x="1097280" y="2142296"/>
            <a:ext cx="10058400" cy="4023360"/>
          </a:xfrm>
        </p:spPr>
        <p:txBody>
          <a:bodyPr>
            <a:normAutofit/>
          </a:bodyPr>
          <a:lstStyle/>
          <a:p>
            <a:r>
              <a:rPr lang="en-US" sz="3600" dirty="0">
                <a:latin typeface="Times New Roman" panose="02020603050405020304" pitchFamily="18" charset="0"/>
                <a:cs typeface="Times New Roman" panose="02020603050405020304" pitchFamily="18" charset="0"/>
              </a:rPr>
              <a:t>We store only the hash value of the pattern and the current window of the text. This takes </a:t>
            </a:r>
            <a:r>
              <a:rPr lang="en-US" sz="3600" dirty="0" smtClean="0">
                <a:solidFill>
                  <a:srgbClr val="FF0000"/>
                </a:solidFill>
                <a:latin typeface="Times New Roman" panose="02020603050405020304" pitchFamily="18" charset="0"/>
                <a:cs typeface="Times New Roman" panose="02020603050405020304" pitchFamily="18" charset="0"/>
              </a:rPr>
              <a:t>O(1)</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space</a:t>
            </a:r>
            <a:r>
              <a:rPr lang="en-US" sz="3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72542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8010"/>
            <a:ext cx="10189028" cy="1397727"/>
          </a:xfrm>
        </p:spPr>
        <p:txBody>
          <a:bodyPr>
            <a:normAutofit/>
          </a:bodyPr>
          <a:lstStyle/>
          <a:p>
            <a:r>
              <a:rPr lang="en-US" dirty="0">
                <a:latin typeface="Times New Roman" panose="02020603050405020304" pitchFamily="18" charset="0"/>
                <a:cs typeface="Times New Roman" panose="02020603050405020304" pitchFamily="18" charset="0"/>
              </a:rPr>
              <a:t>COURSE</a:t>
            </a:r>
            <a:r>
              <a:rPr lang="en-US" b="1" dirty="0">
                <a:latin typeface="Times New Roman" panose="02020603050405020304" pitchFamily="18" charset="0"/>
                <a:cs typeface="Times New Roman" panose="02020603050405020304" pitchFamily="18" charset="0"/>
              </a:rPr>
              <a:t>: DESIGN ANALYSIS AND ALGORITHM (CS-327)</a:t>
            </a:r>
            <a:endParaRPr lang="en-US" dirty="0"/>
          </a:p>
        </p:txBody>
      </p:sp>
      <p:sp>
        <p:nvSpPr>
          <p:cNvPr id="3" name="Content Placeholder 2"/>
          <p:cNvSpPr>
            <a:spLocks noGrp="1"/>
          </p:cNvSpPr>
          <p:nvPr>
            <p:ph idx="1"/>
          </p:nvPr>
        </p:nvSpPr>
        <p:spPr>
          <a:xfrm>
            <a:off x="1097280" y="1933304"/>
            <a:ext cx="10058400" cy="3879668"/>
          </a:xfrm>
        </p:spPr>
        <p:txBody>
          <a:bodyPr>
            <a:normAutofit/>
          </a:bodyPr>
          <a:lstStyle/>
          <a:p>
            <a:r>
              <a:rPr lang="en-US" sz="2800" b="1" dirty="0">
                <a:latin typeface="Times New Roman" panose="02020603050405020304" pitchFamily="18" charset="0"/>
                <a:cs typeface="Times New Roman" panose="02020603050405020304" pitchFamily="18" charset="0"/>
              </a:rPr>
              <a:t>COURSE INSTRUCTOR: </a:t>
            </a:r>
            <a:r>
              <a:rPr lang="en-US" sz="2800" b="1" dirty="0" smtClean="0">
                <a:latin typeface="Times New Roman" panose="02020603050405020304" pitchFamily="18" charset="0"/>
                <a:cs typeface="Times New Roman" panose="02020603050405020304" pitchFamily="18" charset="0"/>
              </a:rPr>
              <a:t>   </a:t>
            </a:r>
            <a:r>
              <a:rPr lang="en-US" sz="3200" b="1" u="sng" dirty="0" smtClean="0">
                <a:latin typeface="Times New Roman" panose="02020603050405020304" pitchFamily="18" charset="0"/>
                <a:cs typeface="Times New Roman" panose="02020603050405020304" pitchFamily="18" charset="0"/>
              </a:rPr>
              <a:t>MISS AIMAN</a:t>
            </a:r>
          </a:p>
          <a:p>
            <a:r>
              <a:rPr lang="en-US" sz="3200" b="1" u="sng" dirty="0" smtClean="0">
                <a:latin typeface="Times New Roman" panose="02020603050405020304" pitchFamily="18" charset="0"/>
                <a:cs typeface="Times New Roman" panose="02020603050405020304" pitchFamily="18" charset="0"/>
              </a:rPr>
              <a:t/>
            </a:r>
            <a:br>
              <a:rPr lang="en-US" sz="3200" b="1" u="sng" dirty="0" smtClean="0">
                <a:latin typeface="Times New Roman" panose="02020603050405020304" pitchFamily="18" charset="0"/>
                <a:cs typeface="Times New Roman" panose="02020603050405020304" pitchFamily="18" charset="0"/>
              </a:rPr>
            </a:br>
            <a:r>
              <a:rPr lang="en-US" b="1" u="sng" dirty="0" smtClean="0">
                <a:latin typeface="Times New Roman" panose="02020603050405020304" pitchFamily="18" charset="0"/>
                <a:cs typeface="Times New Roman" panose="02020603050405020304" pitchFamily="18" charset="0"/>
              </a:rPr>
              <a:t/>
            </a:r>
            <a:br>
              <a:rPr lang="en-US" b="1" u="sng"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PRESENTED BY :                 </a:t>
            </a:r>
            <a:r>
              <a:rPr lang="en-US" sz="3200" b="1" u="sng" dirty="0" smtClean="0">
                <a:latin typeface="Times New Roman" panose="02020603050405020304" pitchFamily="18" charset="0"/>
                <a:cs typeface="Times New Roman" panose="02020603050405020304" pitchFamily="18" charset="0"/>
              </a:rPr>
              <a:t>ZAINAB ARIF</a:t>
            </a:r>
            <a:br>
              <a:rPr lang="en-US" sz="3200" b="1" u="sng"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ROLL NUMBER:                  </a:t>
            </a:r>
            <a:r>
              <a:rPr lang="en-US" sz="3200" b="1" u="sng" dirty="0" smtClean="0">
                <a:latin typeface="Times New Roman" panose="02020603050405020304" pitchFamily="18" charset="0"/>
                <a:cs typeface="Times New Roman" panose="02020603050405020304" pitchFamily="18" charset="0"/>
              </a:rPr>
              <a:t>2023s-BCYS-028</a:t>
            </a:r>
            <a:br>
              <a:rPr lang="en-US" sz="3200" b="1" u="sng"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SEMESTER:                          </a:t>
            </a:r>
            <a:r>
              <a:rPr lang="en-US" sz="3200" b="1" u="sng" dirty="0" smtClean="0">
                <a:latin typeface="Times New Roman" panose="02020603050405020304" pitchFamily="18" charset="0"/>
                <a:cs typeface="Times New Roman" panose="02020603050405020304" pitchFamily="18" charset="0"/>
              </a:rPr>
              <a:t>4</a:t>
            </a:r>
            <a:r>
              <a:rPr lang="en-US" sz="3200" b="1" u="sng" baseline="30000" dirty="0" smtClean="0">
                <a:latin typeface="Times New Roman" panose="02020603050405020304" pitchFamily="18" charset="0"/>
                <a:cs typeface="Times New Roman" panose="02020603050405020304" pitchFamily="18" charset="0"/>
              </a:rPr>
              <a:t>th</a:t>
            </a:r>
            <a:r>
              <a:rPr lang="en-US" sz="3200" b="1" u="sng" dirty="0" smtClean="0">
                <a:latin typeface="Times New Roman" panose="02020603050405020304" pitchFamily="18" charset="0"/>
                <a:cs typeface="Times New Roman" panose="02020603050405020304" pitchFamily="18" charset="0"/>
              </a:rPr>
              <a:t/>
            </a:r>
            <a:br>
              <a:rPr lang="en-US" sz="3200" b="1" u="sng"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PROGRAM:                           </a:t>
            </a:r>
            <a:r>
              <a:rPr lang="en-US" sz="3200" b="1" u="sng" dirty="0" smtClean="0">
                <a:latin typeface="Times New Roman" panose="02020603050405020304" pitchFamily="18" charset="0"/>
                <a:cs typeface="Times New Roman" panose="02020603050405020304" pitchFamily="18" charset="0"/>
              </a:rPr>
              <a:t>BS-CYBER SECURITY</a:t>
            </a:r>
            <a:br>
              <a:rPr lang="en-US" sz="3200" b="1" u="sng"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DEPARTMENT:                    </a:t>
            </a:r>
            <a:r>
              <a:rPr lang="en-US" sz="3200" b="1" u="sng" dirty="0" smtClean="0">
                <a:latin typeface="Times New Roman" panose="02020603050405020304" pitchFamily="18" charset="0"/>
                <a:cs typeface="Times New Roman" panose="02020603050405020304" pitchFamily="18" charset="0"/>
              </a:rPr>
              <a:t>SOFTWARE ENGINEERING</a:t>
            </a:r>
            <a:endParaRPr lang="en-US"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223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68516"/>
            <a:ext cx="10058400" cy="1450757"/>
          </a:xfrm>
        </p:spPr>
        <p:txBody>
          <a:bodyPr>
            <a:normAutofit/>
          </a:bodyPr>
          <a:lstStyle/>
          <a:p>
            <a:r>
              <a:rPr lang="en-US" b="1" dirty="0">
                <a:latin typeface="Times New Roman" panose="02020603050405020304" pitchFamily="18" charset="0"/>
                <a:cs typeface="Times New Roman" panose="02020603050405020304" pitchFamily="18" charset="0"/>
              </a:rPr>
              <a:t>Rabin-Karp </a:t>
            </a:r>
            <a:r>
              <a:rPr lang="en-US" b="1" dirty="0" smtClean="0">
                <a:latin typeface="Times New Roman" panose="02020603050405020304" pitchFamily="18" charset="0"/>
                <a:cs typeface="Times New Roman" panose="02020603050405020304" pitchFamily="18" charset="0"/>
              </a:rPr>
              <a:t>Algorithm </a:t>
            </a:r>
            <a:r>
              <a:rPr lang="en-US" b="1" dirty="0" err="1" smtClean="0">
                <a:latin typeface="Times New Roman" panose="02020603050405020304" pitchFamily="18" charset="0"/>
                <a:cs typeface="Times New Roman" panose="02020603050405020304" pitchFamily="18" charset="0"/>
              </a:rPr>
              <a:t>Advanatges</a:t>
            </a:r>
            <a:r>
              <a:rPr lang="en-US" b="1" dirty="0"/>
              <a:t/>
            </a:r>
            <a:br>
              <a:rPr lang="en-US" b="1" dirty="0"/>
            </a:br>
            <a:endParaRPr lang="en-US" dirty="0"/>
          </a:p>
        </p:txBody>
      </p:sp>
      <p:sp>
        <p:nvSpPr>
          <p:cNvPr id="3" name="Content Placeholder 2"/>
          <p:cNvSpPr>
            <a:spLocks noGrp="1"/>
          </p:cNvSpPr>
          <p:nvPr>
            <p:ph idx="1"/>
          </p:nvPr>
        </p:nvSpPr>
        <p:spPr>
          <a:xfrm>
            <a:off x="1097280" y="2327647"/>
            <a:ext cx="10058400" cy="4023360"/>
          </a:xfrm>
        </p:spPr>
        <p:txBody>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Efficient for multiple pattern searches.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Reduces unnecessary comparisons.</a:t>
            </a:r>
          </a:p>
          <a:p>
            <a:endParaRPr lang="en-US" dirty="0"/>
          </a:p>
        </p:txBody>
      </p:sp>
    </p:spTree>
    <p:extLst>
      <p:ext uri="{BB962C8B-B14F-4D97-AF65-F5344CB8AC3E}">
        <p14:creationId xmlns:p14="http://schemas.microsoft.com/office/powerpoint/2010/main" val="4172567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0106"/>
            <a:ext cx="10058400" cy="1450757"/>
          </a:xfrm>
        </p:spPr>
        <p:txBody>
          <a:bodyPr>
            <a:normAutofit/>
          </a:bodyPr>
          <a:lstStyle/>
          <a:p>
            <a:r>
              <a:rPr lang="en-US" sz="4400" b="1" dirty="0" smtClean="0">
                <a:latin typeface="Times New Roman" panose="02020603050405020304" pitchFamily="18" charset="0"/>
                <a:cs typeface="Times New Roman" panose="02020603050405020304" pitchFamily="18" charset="0"/>
              </a:rPr>
              <a:t>Why Use</a:t>
            </a:r>
            <a:r>
              <a:rPr lang="en-US" sz="4400"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Rabin-Karp</a:t>
            </a:r>
            <a:r>
              <a:rPr lang="en-US" sz="4400" b="1" dirty="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b="1" dirty="0"/>
              <a:t>Plagiarism Detection</a:t>
            </a:r>
            <a:r>
              <a:rPr lang="en-US" dirty="0" smtClean="0"/>
              <a:t>: Compares </a:t>
            </a:r>
            <a:r>
              <a:rPr lang="en-US" dirty="0"/>
              <a:t>large documents to detect copied or similar content by matching phrases or sentences.</a:t>
            </a:r>
          </a:p>
          <a:p>
            <a:r>
              <a:rPr lang="en-US" dirty="0"/>
              <a:t>Used in </a:t>
            </a:r>
            <a:r>
              <a:rPr lang="en-US" b="1" dirty="0"/>
              <a:t>bioinformatics</a:t>
            </a:r>
            <a:r>
              <a:rPr lang="en-US" dirty="0"/>
              <a:t> to identify specific DNA or protein patterns within larger genetic sequences</a:t>
            </a:r>
            <a:r>
              <a:rPr lang="en-US" dirty="0" smtClean="0"/>
              <a:t>.</a:t>
            </a:r>
          </a:p>
          <a:p>
            <a:r>
              <a:rPr lang="en-US" dirty="0"/>
              <a:t>Detects malicious patterns or signatures in network </a:t>
            </a:r>
            <a:r>
              <a:rPr lang="en-US" dirty="0" smtClean="0"/>
              <a:t>traffic/packets. </a:t>
            </a:r>
          </a:p>
          <a:p>
            <a:r>
              <a:rPr lang="en-US" dirty="0"/>
              <a:t>Efficiently finds substrings within large text files or databases</a:t>
            </a:r>
            <a:r>
              <a:rPr lang="en-US" dirty="0" smtClean="0"/>
              <a:t>. Example</a:t>
            </a:r>
            <a:r>
              <a:rPr lang="en-US" dirty="0"/>
              <a:t>: Searching for "confidential" in a legal document.</a:t>
            </a:r>
          </a:p>
          <a:p>
            <a:pPr marL="0" indent="0">
              <a:buNone/>
            </a:pPr>
            <a:r>
              <a:rPr lang="en-US" dirty="0" smtClean="0"/>
              <a:t>Efficiently </a:t>
            </a:r>
            <a:r>
              <a:rPr lang="en-US" dirty="0"/>
              <a:t>finds specific keywords or patterns within billions of web pages</a:t>
            </a:r>
            <a:r>
              <a:rPr lang="en-US" dirty="0" smtClean="0"/>
              <a:t>.</a:t>
            </a:r>
          </a:p>
          <a:p>
            <a:pPr marL="0" indent="0">
              <a:buNone/>
            </a:pPr>
            <a:r>
              <a:rPr lang="en-US" dirty="0"/>
              <a:t>Detects spam emails by matching certain patterns, phrases, or keywords commonly associated with spam</a:t>
            </a:r>
            <a:r>
              <a:rPr lang="en-US" dirty="0" smtClean="0"/>
              <a:t>. Example</a:t>
            </a:r>
            <a:r>
              <a:rPr lang="en-US" dirty="0"/>
              <a:t>: Filtering emails containing phrases like “Congratulations, you’ve won!” or “Free gift.”</a:t>
            </a:r>
          </a:p>
          <a:p>
            <a:pPr marL="0" indent="0">
              <a:buNone/>
            </a:pPr>
            <a:endParaRPr lang="en-US" dirty="0"/>
          </a:p>
        </p:txBody>
      </p:sp>
    </p:spTree>
    <p:extLst>
      <p:ext uri="{BB962C8B-B14F-4D97-AF65-F5344CB8AC3E}">
        <p14:creationId xmlns:p14="http://schemas.microsoft.com/office/powerpoint/2010/main" val="517295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3697"/>
            <a:ext cx="10058400" cy="1033025"/>
          </a:xfrm>
        </p:spPr>
        <p:txBody>
          <a:bodyPr/>
          <a:lstStyle/>
          <a:p>
            <a:r>
              <a:rPr lang="en-US" b="1" dirty="0" smtClean="0">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a:xfrm>
            <a:off x="1097280" y="2031085"/>
            <a:ext cx="10058400" cy="4023360"/>
          </a:xfrm>
        </p:spPr>
        <p:txBody>
          <a:bodyPr>
            <a:normAutofit/>
          </a:bodyPr>
          <a:lstStyle/>
          <a:p>
            <a:r>
              <a:rPr lang="en-US" sz="3200" dirty="0">
                <a:latin typeface="Times New Roman" panose="02020603050405020304" pitchFamily="18" charset="0"/>
                <a:cs typeface="Times New Roman" panose="02020603050405020304" pitchFamily="18" charset="0"/>
              </a:rPr>
              <a:t>Rabin-Karp algorithm is an algorithm used for searching/matching patterns in the text using a hash function. Unlike Naive string matching algorithm, it does not travel through every character in the initial phase rather it filters the characters that do not match and then performs the comparison.</a:t>
            </a:r>
          </a:p>
        </p:txBody>
      </p:sp>
    </p:spTree>
    <p:extLst>
      <p:ext uri="{BB962C8B-B14F-4D97-AF65-F5344CB8AC3E}">
        <p14:creationId xmlns:p14="http://schemas.microsoft.com/office/powerpoint/2010/main" val="523725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1990" y="2286000"/>
            <a:ext cx="8439665" cy="1446550"/>
          </a:xfrm>
          <a:prstGeom prst="rect">
            <a:avLst/>
          </a:prstGeom>
          <a:noFill/>
        </p:spPr>
        <p:txBody>
          <a:bodyPr wrap="square" rtlCol="0">
            <a:spAutoFit/>
          </a:bodyPr>
          <a:lstStyle/>
          <a:p>
            <a:r>
              <a:rPr lang="en-US" sz="8800" dirty="0" smtClean="0">
                <a:solidFill>
                  <a:srgbClr val="FF0000"/>
                </a:solidFill>
                <a:latin typeface="Algerian" panose="04020705040A02060702" pitchFamily="82" charset="0"/>
              </a:rPr>
              <a:t>THANK YOU!</a:t>
            </a:r>
            <a:endParaRPr lang="en-US" sz="88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93327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15255"/>
            <a:ext cx="10058400" cy="3566160"/>
          </a:xfrm>
        </p:spPr>
        <p:txBody>
          <a:bodyPr>
            <a:normAutofit/>
          </a:bodyPr>
          <a:lstStyle/>
          <a:p>
            <a:r>
              <a:rPr lang="en-US" sz="6000" dirty="0">
                <a:latin typeface="Times New Roman" panose="02020603050405020304" pitchFamily="18" charset="0"/>
                <a:cs typeface="Times New Roman" panose="02020603050405020304" pitchFamily="18" charset="0"/>
              </a:rPr>
              <a:t>PRESENTATION TOPIC: </a:t>
            </a:r>
            <a:r>
              <a:rPr lang="en-US" sz="6000" b="1" u="sng" dirty="0">
                <a:latin typeface="Times New Roman" panose="02020603050405020304" pitchFamily="18" charset="0"/>
                <a:cs typeface="Times New Roman" panose="02020603050405020304" pitchFamily="18" charset="0"/>
              </a:rPr>
              <a:t>RABIN-KARP ALGORITHM</a:t>
            </a:r>
            <a:r>
              <a:rPr lang="en-US" sz="6000" b="1" dirty="0">
                <a:latin typeface="Times New Roman" panose="02020603050405020304" pitchFamily="18" charset="0"/>
                <a:cs typeface="Times New Roman" panose="02020603050405020304" pitchFamily="18" charset="0"/>
              </a:rPr>
              <a:t/>
            </a:r>
            <a:br>
              <a:rPr lang="en-US" sz="6000" b="1" dirty="0">
                <a:latin typeface="Times New Roman" panose="02020603050405020304" pitchFamily="18" charset="0"/>
                <a:cs typeface="Times New Roman" panose="02020603050405020304" pitchFamily="18" charset="0"/>
              </a:rPr>
            </a:br>
            <a:endParaRPr lang="en-US" sz="6000" dirty="0"/>
          </a:p>
        </p:txBody>
      </p:sp>
      <p:sp>
        <p:nvSpPr>
          <p:cNvPr id="3" name="Subtitle 2"/>
          <p:cNvSpPr>
            <a:spLocks noGrp="1"/>
          </p:cNvSpPr>
          <p:nvPr>
            <p:ph type="subTitle" idx="1"/>
          </p:nvPr>
        </p:nvSpPr>
        <p:spPr>
          <a:xfrm>
            <a:off x="1100051" y="4467977"/>
            <a:ext cx="10058400" cy="1143000"/>
          </a:xfrm>
        </p:spPr>
        <p:txBody>
          <a:bodyPr>
            <a:normAutofit/>
          </a:bodyPr>
          <a:lstStyle/>
          <a:p>
            <a:r>
              <a:rPr lang="en-US" sz="5400" b="1" dirty="0"/>
              <a:t>String Matching Technique</a:t>
            </a:r>
          </a:p>
        </p:txBody>
      </p:sp>
    </p:spTree>
    <p:extLst>
      <p:ext uri="{BB962C8B-B14F-4D97-AF65-F5344CB8AC3E}">
        <p14:creationId xmlns:p14="http://schemas.microsoft.com/office/powerpoint/2010/main" val="1058402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What is Rabin-Karp?</a:t>
            </a:r>
          </a:p>
        </p:txBody>
      </p:sp>
      <p:sp>
        <p:nvSpPr>
          <p:cNvPr id="4" name="Rectangle 1"/>
          <p:cNvSpPr>
            <a:spLocks noGrp="1" noChangeArrowheads="1"/>
          </p:cNvSpPr>
          <p:nvPr>
            <p:ph idx="1"/>
          </p:nvPr>
        </p:nvSpPr>
        <p:spPr bwMode="auto">
          <a:xfrm>
            <a:off x="875211" y="1553239"/>
            <a:ext cx="1080298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en-US" sz="2800" dirty="0"/>
              <a:t>The </a:t>
            </a:r>
            <a:r>
              <a:rPr lang="en-US" sz="2800" b="1" dirty="0"/>
              <a:t>Rabin-Karp Algorithm</a:t>
            </a:r>
            <a:r>
              <a:rPr lang="en-US" sz="2800" dirty="0"/>
              <a:t> is a </a:t>
            </a:r>
            <a:r>
              <a:rPr lang="en-US" sz="2800" b="1" dirty="0"/>
              <a:t>string-matching algorithm</a:t>
            </a:r>
            <a:r>
              <a:rPr lang="en-US" sz="2800" dirty="0"/>
              <a:t> used to find a </a:t>
            </a:r>
            <a:r>
              <a:rPr lang="en-US" sz="2800" dirty="0" smtClean="0"/>
              <a:t>specific substring </a:t>
            </a:r>
            <a:r>
              <a:rPr lang="en-US" sz="2800" dirty="0"/>
              <a:t>pattern or </a:t>
            </a:r>
            <a:r>
              <a:rPr lang="en-US" sz="2800" dirty="0" smtClean="0"/>
              <a:t>word in </a:t>
            </a:r>
            <a:r>
              <a:rPr lang="en-US" sz="2800" dirty="0"/>
              <a:t>a larger piece of text. It’s particularly useful when you need to search for multiple patterns efficiently</a:t>
            </a:r>
            <a:r>
              <a:rPr lang="en-US" sz="2800" dirty="0" smtClean="0"/>
              <a:t>.</a:t>
            </a:r>
            <a:br>
              <a:rPr lang="en-US" sz="2800" dirty="0" smtClean="0"/>
            </a:br>
            <a:endParaRPr lang="en-US" sz="2800" dirty="0" smtClean="0"/>
          </a:p>
          <a:p>
            <a:pPr marL="0" lvl="0" indent="0" eaLnBrk="0" fontAlgn="base" hangingPunct="0">
              <a:lnSpc>
                <a:spcPct val="100000"/>
              </a:lnSpc>
              <a:spcBef>
                <a:spcPct val="0"/>
              </a:spcBef>
              <a:spcAft>
                <a:spcPct val="0"/>
              </a:spcAft>
              <a:buClrTx/>
              <a:buSzTx/>
              <a:buFontTx/>
              <a:buChar char="•"/>
            </a:pPr>
            <a:r>
              <a:rPr kumimoji="0" lang="en-US" alt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Key Idea</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sz="2800" dirty="0"/>
              <a:t>The algorithm uses </a:t>
            </a:r>
            <a:r>
              <a:rPr lang="en-US" sz="2800" b="1" dirty="0"/>
              <a:t>hashing</a:t>
            </a:r>
            <a:r>
              <a:rPr lang="en-US" sz="2800" dirty="0"/>
              <a:t> to compare the pattern with parts of the text, instead of comparing each character directly. </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(Hashing refers mapping a larger string input value to a smaller number output value called hash value) </a:t>
            </a:r>
          </a:p>
        </p:txBody>
      </p:sp>
    </p:spTree>
    <p:extLst>
      <p:ext uri="{BB962C8B-B14F-4D97-AF65-F5344CB8AC3E}">
        <p14:creationId xmlns:p14="http://schemas.microsoft.com/office/powerpoint/2010/main" val="840329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Key Concepts</a:t>
            </a:r>
          </a:p>
        </p:txBody>
      </p:sp>
      <p:sp>
        <p:nvSpPr>
          <p:cNvPr id="4" name="Rectangle 1"/>
          <p:cNvSpPr>
            <a:spLocks noGrp="1" noChangeArrowheads="1"/>
          </p:cNvSpPr>
          <p:nvPr>
            <p:ph idx="1"/>
          </p:nvPr>
        </p:nvSpPr>
        <p:spPr bwMode="auto">
          <a:xfrm>
            <a:off x="1097280" y="1926736"/>
            <a:ext cx="925768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Pattern: </a:t>
            </a:r>
            <a:r>
              <a:rPr kumimoji="0" lang="en-US" altLang="en-US" sz="24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word or sequence you want to find (e.g., "</a:t>
            </a:r>
            <a:r>
              <a:rPr kumimoji="0" lang="en-US" altLang="en-US" sz="240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abc</a:t>
            </a:r>
            <a:r>
              <a:rPr kumimoji="0" lang="en-US" altLang="en-US" sz="24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Hashing: </a:t>
            </a:r>
            <a:r>
              <a:rPr kumimoji="0" lang="en-US" altLang="en-US" sz="24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Converts a string (e.g., "</a:t>
            </a:r>
            <a:r>
              <a:rPr kumimoji="0" lang="en-US" altLang="en-US" sz="240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abc</a:t>
            </a:r>
            <a:r>
              <a:rPr kumimoji="0" lang="en-US" altLang="en-US" sz="24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into a number (</a:t>
            </a:r>
            <a:r>
              <a:rPr kumimoji="0" lang="en-US" altLang="en-US" sz="240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e.g</a:t>
            </a:r>
            <a:r>
              <a:rPr lang="en-US" altLang="en-US" sz="2400" dirty="0" smtClean="0">
                <a:solidFill>
                  <a:schemeClr val="tx1"/>
                </a:solidFill>
                <a:latin typeface="Arial" panose="020B0604020202020204" pitchFamily="34" charset="0"/>
                <a:cs typeface="Arial" panose="020B0604020202020204" pitchFamily="34" charset="0"/>
              </a:rPr>
              <a:t>, </a:t>
            </a:r>
            <a:r>
              <a:rPr kumimoji="0" lang="en-US" altLang="en-US" sz="24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Sliding Window: </a:t>
            </a:r>
            <a:r>
              <a:rPr kumimoji="0" lang="en-US" altLang="en-US" sz="24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Moves across the text, one piece at a time.</a:t>
            </a:r>
          </a:p>
          <a:p>
            <a:pPr marL="0" lvl="0" indent="0" eaLnBrk="0" fontAlgn="base" hangingPunct="0">
              <a:lnSpc>
                <a:spcPct val="100000"/>
              </a:lnSpc>
              <a:spcBef>
                <a:spcPct val="0"/>
              </a:spcBef>
              <a:spcAft>
                <a:spcPct val="0"/>
              </a:spcAft>
              <a:buClrTx/>
              <a:buSzTx/>
              <a:buFontTx/>
              <a:buChar char="•"/>
            </a:pPr>
            <a:r>
              <a:rPr kumimoji="0" lang="en-US" altLang="en-US" sz="24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Rolling Hash: </a:t>
            </a:r>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a:t>
            </a:r>
            <a:r>
              <a:rPr lang="en-US" sz="2400" dirty="0" smtClean="0">
                <a:latin typeface="Arial" panose="020B0604020202020204" pitchFamily="34" charset="0"/>
                <a:cs typeface="Arial" panose="020B0604020202020204" pitchFamily="34" charset="0"/>
              </a:rPr>
              <a:t>llows </a:t>
            </a:r>
            <a:r>
              <a:rPr lang="en-US" sz="2400" dirty="0">
                <a:latin typeface="Arial" panose="020B0604020202020204" pitchFamily="34" charset="0"/>
                <a:cs typeface="Arial" panose="020B0604020202020204" pitchFamily="34" charset="0"/>
              </a:rPr>
              <a:t>you to update the hash value for a new substring by efficiently removing the contribution of the old character and adding the contribution of the new character. This makes it possible to slide the pattern over the text and calculate the hash value for each substring without recalculating the entire hash from scratch.</a:t>
            </a:r>
            <a:endParaRPr kumimoji="0" lang="en-US" altLang="en-US" sz="24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679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751203"/>
          </a:xfrm>
        </p:spPr>
        <p:txBody>
          <a:bodyPr>
            <a:normAutofit fontScale="90000"/>
          </a:bodyPr>
          <a:lstStyle/>
          <a:p>
            <a:r>
              <a:rPr lang="en-US" sz="5400" b="1" dirty="0" smtClean="0">
                <a:latin typeface="Times New Roman" panose="02020603050405020304" pitchFamily="18" charset="0"/>
                <a:cs typeface="Times New Roman" panose="02020603050405020304" pitchFamily="18" charset="0"/>
              </a:rPr>
              <a:t/>
            </a:r>
            <a:br>
              <a:rPr lang="en-US" sz="5400" b="1" dirty="0" smtClean="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
            </a:r>
            <a:br>
              <a:rPr lang="en-US" sz="5400" b="1" dirty="0">
                <a:latin typeface="Times New Roman" panose="02020603050405020304" pitchFamily="18" charset="0"/>
                <a:cs typeface="Times New Roman" panose="02020603050405020304" pitchFamily="18" charset="0"/>
              </a:rPr>
            </a:br>
            <a:r>
              <a:rPr lang="en-US" sz="5400" b="1" dirty="0" smtClean="0">
                <a:latin typeface="Times New Roman" panose="02020603050405020304" pitchFamily="18" charset="0"/>
                <a:cs typeface="Times New Roman" panose="02020603050405020304" pitchFamily="18" charset="0"/>
              </a:rPr>
              <a:t/>
            </a:r>
            <a:br>
              <a:rPr lang="en-US" sz="5400" b="1" dirty="0" smtClean="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
            </a:r>
            <a:br>
              <a:rPr lang="en-US" sz="5400" b="1" dirty="0">
                <a:latin typeface="Times New Roman" panose="02020603050405020304" pitchFamily="18" charset="0"/>
                <a:cs typeface="Times New Roman" panose="02020603050405020304" pitchFamily="18" charset="0"/>
              </a:rPr>
            </a:br>
            <a:r>
              <a:rPr lang="en-US" sz="5400" b="1" dirty="0" smtClean="0">
                <a:latin typeface="Times New Roman" panose="02020603050405020304" pitchFamily="18" charset="0"/>
                <a:cs typeface="Times New Roman" panose="02020603050405020304" pitchFamily="18" charset="0"/>
              </a:rPr>
              <a:t>How </a:t>
            </a:r>
            <a:r>
              <a:rPr lang="en-US" sz="5400" b="1" dirty="0">
                <a:latin typeface="Times New Roman" panose="02020603050405020304" pitchFamily="18" charset="0"/>
                <a:cs typeface="Times New Roman" panose="02020603050405020304" pitchFamily="18" charset="0"/>
              </a:rPr>
              <a:t>Rabin-Karp Algorithm Works?</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 sequence of </a:t>
            </a:r>
            <a:r>
              <a:rPr lang="en-US" sz="2800" dirty="0" smtClean="0">
                <a:latin typeface="Times New Roman" panose="02020603050405020304" pitchFamily="18" charset="0"/>
                <a:cs typeface="Times New Roman" panose="02020603050405020304" pitchFamily="18" charset="0"/>
              </a:rPr>
              <a:t>characters text </a:t>
            </a:r>
            <a:r>
              <a:rPr lang="en-US" sz="2800" dirty="0">
                <a:latin typeface="Times New Roman" panose="02020603050405020304" pitchFamily="18" charset="0"/>
                <a:cs typeface="Times New Roman" panose="02020603050405020304" pitchFamily="18" charset="0"/>
              </a:rPr>
              <a:t>is taken and checked for the possibility of the presence of the required </a:t>
            </a:r>
            <a:r>
              <a:rPr lang="en-US" sz="2800" dirty="0" smtClean="0">
                <a:latin typeface="Times New Roman" panose="02020603050405020304" pitchFamily="18" charset="0"/>
                <a:cs typeface="Times New Roman" panose="02020603050405020304" pitchFamily="18" charset="0"/>
              </a:rPr>
              <a:t>pattern. </a:t>
            </a:r>
            <a:r>
              <a:rPr lang="en-US" sz="2800" dirty="0">
                <a:latin typeface="Times New Roman" panose="02020603050405020304" pitchFamily="18" charset="0"/>
                <a:cs typeface="Times New Roman" panose="02020603050405020304" pitchFamily="18" charset="0"/>
              </a:rPr>
              <a:t>If the possibility is found then, </a:t>
            </a:r>
            <a:r>
              <a:rPr lang="en-US" sz="2800" dirty="0" smtClean="0">
                <a:latin typeface="Times New Roman" panose="02020603050405020304" pitchFamily="18" charset="0"/>
                <a:cs typeface="Times New Roman" panose="02020603050405020304" pitchFamily="18" charset="0"/>
              </a:rPr>
              <a:t>character </a:t>
            </a:r>
            <a:r>
              <a:rPr lang="en-US" sz="2800" dirty="0">
                <a:latin typeface="Times New Roman" panose="02020603050405020304" pitchFamily="18" charset="0"/>
                <a:cs typeface="Times New Roman" panose="02020603050405020304" pitchFamily="18" charset="0"/>
              </a:rPr>
              <a:t>matching is performed</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249680" y="3286746"/>
            <a:ext cx="9445214" cy="2339996"/>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14245" numCol="1" anchor="ctr" anchorCtr="0" compatLnSpc="1">
            <a:prstTxWarp prst="textNoShape">
              <a:avLst/>
            </a:prstTxWarp>
            <a:spAutoFit/>
          </a:bodyPr>
          <a:lstStyle/>
          <a:p>
            <a:pPr lvl="0" eaLnBrk="0" fontAlgn="base" hangingPunct="0">
              <a:spcBef>
                <a:spcPct val="0"/>
              </a:spcBef>
              <a:spcAft>
                <a:spcPct val="0"/>
              </a:spcAft>
            </a:pPr>
            <a:r>
              <a:rPr kumimoji="0" lang="en-US" altLang="en-US" b="0" i="0" u="none" strike="noStrike" cap="none" normalizeH="0" baseline="0" dirty="0" smtClean="0">
                <a:ln>
                  <a:noFill/>
                </a:ln>
                <a:solidFill>
                  <a:schemeClr val="tx1"/>
                </a:solidFill>
                <a:effectLst/>
                <a:latin typeface="euclid_circular_a"/>
              </a:rPr>
              <a:t>Let us understand the algorithm with the following </a:t>
            </a:r>
            <a:r>
              <a:rPr lang="en-US" altLang="en-US" dirty="0" smtClean="0"/>
              <a:t>Problem Statement</a:t>
            </a:r>
            <a:r>
              <a:rPr kumimoji="0" lang="en-US" altLang="en-US" b="0" i="0" u="none" strike="noStrike" cap="none" normalizeH="0" baseline="0" dirty="0" smtClean="0">
                <a:ln>
                  <a:noFill/>
                </a:ln>
                <a:solidFill>
                  <a:schemeClr val="tx1"/>
                </a:solidFill>
                <a:effectLst/>
                <a:latin typeface="euclid_circular_a"/>
              </a:rPr>
              <a:t>:</a:t>
            </a:r>
            <a:br>
              <a:rPr kumimoji="0" lang="en-US" altLang="en-US" b="0" i="0" u="none" strike="noStrike" cap="none" normalizeH="0" baseline="0" dirty="0" smtClean="0">
                <a:ln>
                  <a:noFill/>
                </a:ln>
                <a:solidFill>
                  <a:schemeClr val="tx1"/>
                </a:solidFill>
                <a:effectLst/>
                <a:latin typeface="euclid_circular_a"/>
              </a:rPr>
            </a:br>
            <a:r>
              <a:rPr kumimoji="0" lang="en-US" altLang="en-US" b="0" i="0" u="none" strike="noStrike" cap="none" normalizeH="0" baseline="0" dirty="0" smtClean="0">
                <a:ln>
                  <a:noFill/>
                </a:ln>
                <a:solidFill>
                  <a:schemeClr val="tx1"/>
                </a:solidFill>
                <a:effectLst/>
                <a:latin typeface="euclid_circular_a"/>
              </a:rPr>
              <a:t>Let the text be: </a:t>
            </a:r>
            <a:br>
              <a:rPr kumimoji="0" lang="en-US" altLang="en-US" b="0" i="0" u="none" strike="noStrike" cap="none" normalizeH="0" baseline="0" dirty="0" smtClean="0">
                <a:ln>
                  <a:noFill/>
                </a:ln>
                <a:solidFill>
                  <a:schemeClr val="tx1"/>
                </a:solidFill>
                <a:effectLst/>
                <a:latin typeface="euclid_circular_a"/>
              </a:rPr>
            </a:br>
            <a:r>
              <a:rPr kumimoji="0" lang="en-US" altLang="en-US" b="0" i="0" u="none" strike="noStrike" cap="none" normalizeH="0" baseline="0" dirty="0" smtClean="0">
                <a:ln>
                  <a:noFill/>
                </a:ln>
                <a:solidFill>
                  <a:schemeClr val="tx1"/>
                </a:solidFill>
                <a:effectLst/>
                <a:latin typeface="euclid_circular_a"/>
              </a:rPr>
              <a:t>               </a:t>
            </a:r>
            <a:r>
              <a:rPr kumimoji="0" lang="en-US" altLang="en-US" sz="2800" b="1" i="0" u="none" strike="noStrike" cap="none" normalizeH="0" baseline="0" dirty="0" smtClean="0">
                <a:ln>
                  <a:noFill/>
                </a:ln>
                <a:solidFill>
                  <a:schemeClr val="tx1"/>
                </a:solidFill>
                <a:effectLst/>
                <a:latin typeface="euclid_circular_a"/>
              </a:rPr>
              <a:t>           </a:t>
            </a:r>
            <a:r>
              <a:rPr lang="en-US" sz="2800" b="1" dirty="0" smtClean="0"/>
              <a:t>DAACABCDBA</a:t>
            </a:r>
            <a:r>
              <a:rPr kumimoji="0" lang="en-US" altLang="en-US" sz="2800" b="1" i="0" u="none" strike="noStrike" cap="none" normalizeH="0" baseline="0" dirty="0" smtClean="0">
                <a:ln>
                  <a:noFill/>
                </a:ln>
                <a:solidFill>
                  <a:schemeClr val="tx1"/>
                </a:solidFill>
                <a:effectLst/>
                <a:latin typeface="euclid_circular_a"/>
              </a:rPr>
              <a:t>                                                                                       </a:t>
            </a:r>
          </a:p>
          <a:p>
            <a:pPr lvl="0" eaLnBrk="0" fontAlgn="base" hangingPunct="0">
              <a:spcBef>
                <a:spcPct val="0"/>
              </a:spcBef>
              <a:spcAft>
                <a:spcPct val="0"/>
              </a:spcAft>
              <a:buFontTx/>
              <a:buAutoNum type="arabicPeriod"/>
            </a:pPr>
            <a:r>
              <a:rPr kumimoji="0" lang="en-US" altLang="en-US" b="0" i="0" u="none" strike="noStrike" cap="none" normalizeH="0" baseline="0" dirty="0" smtClean="0">
                <a:ln>
                  <a:noFill/>
                </a:ln>
                <a:solidFill>
                  <a:schemeClr val="tx1"/>
                </a:solidFill>
                <a:effectLst/>
                <a:latin typeface="euclid_circular_a"/>
              </a:rPr>
              <a:t>And the string to be searched in the above text be:  </a:t>
            </a:r>
            <a:br>
              <a:rPr kumimoji="0" lang="en-US" altLang="en-US" b="0" i="0" u="none" strike="noStrike" cap="none" normalizeH="0" baseline="0" dirty="0" smtClean="0">
                <a:ln>
                  <a:noFill/>
                </a:ln>
                <a:solidFill>
                  <a:schemeClr val="tx1"/>
                </a:solidFill>
                <a:effectLst/>
                <a:latin typeface="euclid_circular_a"/>
              </a:rPr>
            </a:br>
            <a:r>
              <a:rPr kumimoji="0" lang="en-US" altLang="en-US" b="0" i="0" u="none" strike="noStrike" cap="none" normalizeH="0" dirty="0" smtClean="0">
                <a:ln>
                  <a:noFill/>
                </a:ln>
                <a:solidFill>
                  <a:schemeClr val="tx1"/>
                </a:solidFill>
                <a:effectLst/>
                <a:latin typeface="euclid_circular_a"/>
              </a:rPr>
              <a:t>                         </a:t>
            </a:r>
            <a:r>
              <a:rPr kumimoji="0" lang="en-US" altLang="en-US" sz="2800" b="0" i="0" u="none" strike="noStrike" cap="none" normalizeH="0" dirty="0" smtClean="0">
                <a:ln>
                  <a:noFill/>
                </a:ln>
                <a:solidFill>
                  <a:schemeClr val="tx1"/>
                </a:solidFill>
                <a:effectLst/>
                <a:latin typeface="euclid_circular_a"/>
              </a:rPr>
              <a:t>          </a:t>
            </a:r>
            <a:r>
              <a:rPr lang="en-US" sz="2800" b="1" dirty="0" smtClean="0"/>
              <a:t>CAB</a:t>
            </a:r>
            <a:r>
              <a:rPr kumimoji="0" lang="en-US" altLang="en-US" sz="2800" b="0" i="0" u="none" strike="noStrike" cap="none" normalizeH="0" baseline="0" dirty="0" smtClean="0">
                <a:ln>
                  <a:noFill/>
                </a:ln>
                <a:solidFill>
                  <a:schemeClr val="tx1"/>
                </a:solidFill>
                <a:effectLst/>
                <a:latin typeface="euclid_circular_a"/>
              </a:rPr>
              <a:t>    </a:t>
            </a:r>
            <a:r>
              <a:rPr kumimoji="0" lang="en-US" altLang="en-US" b="0" i="0" u="none" strike="noStrike" cap="none" normalizeH="0" baseline="0" dirty="0" smtClean="0">
                <a:ln>
                  <a:noFill/>
                </a:ln>
                <a:solidFill>
                  <a:schemeClr val="tx1"/>
                </a:solidFill>
                <a:effectLst/>
                <a:latin typeface="euclid_circular_a"/>
              </a:rPr>
              <a:t>                                </a:t>
            </a:r>
          </a:p>
        </p:txBody>
      </p:sp>
    </p:spTree>
    <p:extLst>
      <p:ext uri="{BB962C8B-B14F-4D97-AF65-F5344CB8AC3E}">
        <p14:creationId xmlns:p14="http://schemas.microsoft.com/office/powerpoint/2010/main" val="1880528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14047" y="4466198"/>
            <a:ext cx="3173505" cy="369332"/>
          </a:xfrm>
          <a:prstGeom prst="rect">
            <a:avLst/>
          </a:prstGeom>
        </p:spPr>
        <p:txBody>
          <a:bodyPr wrap="square">
            <a:spAutoFit/>
          </a:bodyPr>
          <a:lstStyle/>
          <a:p>
            <a:pPr lvl="0" eaLnBrk="0" fontAlgn="base" hangingPunct="0">
              <a:spcBef>
                <a:spcPct val="0"/>
              </a:spcBef>
              <a:spcAft>
                <a:spcPct val="0"/>
              </a:spcAft>
            </a:pPr>
            <a:r>
              <a:rPr lang="en-US" altLang="en-US" dirty="0" smtClean="0">
                <a:latin typeface="euclid_circular_a"/>
              </a:rPr>
              <a:t>Base = 10</a:t>
            </a:r>
            <a:endParaRPr lang="en-US" altLang="en-US" dirty="0">
              <a:latin typeface="euclid_circular_a"/>
            </a:endParaRPr>
          </a:p>
        </p:txBody>
      </p:sp>
      <p:sp>
        <p:nvSpPr>
          <p:cNvPr id="5" name="Subtitle 2"/>
          <p:cNvSpPr txBox="1">
            <a:spLocks/>
          </p:cNvSpPr>
          <p:nvPr/>
        </p:nvSpPr>
        <p:spPr>
          <a:xfrm>
            <a:off x="779929" y="1303515"/>
            <a:ext cx="10714698" cy="174121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sz="5400" b="1" dirty="0"/>
          </a:p>
        </p:txBody>
      </p:sp>
      <p:sp>
        <p:nvSpPr>
          <p:cNvPr id="4" name="Rectangle 3"/>
          <p:cNvSpPr>
            <a:spLocks noChangeArrowheads="1"/>
          </p:cNvSpPr>
          <p:nvPr/>
        </p:nvSpPr>
        <p:spPr bwMode="auto">
          <a:xfrm>
            <a:off x="805519" y="1527082"/>
            <a:ext cx="10663518" cy="1107996"/>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Let us assign a numerical value(v)/weight for the characters we will be using in the problem.</a:t>
            </a:r>
          </a:p>
        </p:txBody>
      </p:sp>
      <p:sp>
        <p:nvSpPr>
          <p:cNvPr id="8" name="Rectangle 7"/>
          <p:cNvSpPr/>
          <p:nvPr/>
        </p:nvSpPr>
        <p:spPr>
          <a:xfrm>
            <a:off x="1607130" y="3380508"/>
            <a:ext cx="7647707" cy="1044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355273" y="3380508"/>
            <a:ext cx="0" cy="1044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89565" y="3362242"/>
            <a:ext cx="0" cy="1044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10001" y="3380508"/>
            <a:ext cx="0" cy="1044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71999" y="3380508"/>
            <a:ext cx="0" cy="1044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322534" y="3394364"/>
            <a:ext cx="0" cy="1044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229601" y="3394364"/>
            <a:ext cx="0" cy="1044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213273" y="3362244"/>
            <a:ext cx="0" cy="104412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56252" y="3602177"/>
            <a:ext cx="443349" cy="646331"/>
          </a:xfrm>
          <a:prstGeom prst="rect">
            <a:avLst/>
          </a:prstGeom>
          <a:noFill/>
        </p:spPr>
        <p:txBody>
          <a:bodyPr wrap="square" rtlCol="0">
            <a:spAutoFit/>
          </a:bodyPr>
          <a:lstStyle/>
          <a:p>
            <a:r>
              <a:rPr lang="en-US" sz="3600" b="1" dirty="0" smtClean="0"/>
              <a:t>D</a:t>
            </a:r>
            <a:endParaRPr lang="en-US" sz="3600" b="1" dirty="0"/>
          </a:p>
        </p:txBody>
      </p:sp>
      <p:sp>
        <p:nvSpPr>
          <p:cNvPr id="19" name="TextBox 18"/>
          <p:cNvSpPr txBox="1"/>
          <p:nvPr/>
        </p:nvSpPr>
        <p:spPr>
          <a:xfrm>
            <a:off x="3201221" y="3579404"/>
            <a:ext cx="443349" cy="646331"/>
          </a:xfrm>
          <a:prstGeom prst="rect">
            <a:avLst/>
          </a:prstGeom>
          <a:noFill/>
        </p:spPr>
        <p:txBody>
          <a:bodyPr wrap="square" rtlCol="0">
            <a:spAutoFit/>
          </a:bodyPr>
          <a:lstStyle/>
          <a:p>
            <a:r>
              <a:rPr lang="en-US" sz="3600" b="1" dirty="0"/>
              <a:t>A</a:t>
            </a:r>
          </a:p>
        </p:txBody>
      </p:sp>
      <p:sp>
        <p:nvSpPr>
          <p:cNvPr id="21" name="TextBox 20"/>
          <p:cNvSpPr txBox="1"/>
          <p:nvPr/>
        </p:nvSpPr>
        <p:spPr>
          <a:xfrm>
            <a:off x="4664904" y="3620345"/>
            <a:ext cx="443349" cy="646331"/>
          </a:xfrm>
          <a:prstGeom prst="rect">
            <a:avLst/>
          </a:prstGeom>
          <a:noFill/>
        </p:spPr>
        <p:txBody>
          <a:bodyPr wrap="square" rtlCol="0">
            <a:spAutoFit/>
          </a:bodyPr>
          <a:lstStyle/>
          <a:p>
            <a:r>
              <a:rPr lang="en-US" sz="3600" b="1" dirty="0"/>
              <a:t>A</a:t>
            </a:r>
          </a:p>
        </p:txBody>
      </p:sp>
      <p:sp>
        <p:nvSpPr>
          <p:cNvPr id="22" name="TextBox 21"/>
          <p:cNvSpPr txBox="1"/>
          <p:nvPr/>
        </p:nvSpPr>
        <p:spPr>
          <a:xfrm>
            <a:off x="8430485" y="3620345"/>
            <a:ext cx="367146" cy="650642"/>
          </a:xfrm>
          <a:prstGeom prst="rect">
            <a:avLst/>
          </a:prstGeom>
          <a:noFill/>
        </p:spPr>
        <p:txBody>
          <a:bodyPr wrap="square" rtlCol="0">
            <a:spAutoFit/>
          </a:bodyPr>
          <a:lstStyle/>
          <a:p>
            <a:r>
              <a:rPr lang="en-US" sz="3600" b="1" dirty="0"/>
              <a:t>A</a:t>
            </a:r>
          </a:p>
        </p:txBody>
      </p:sp>
      <p:sp>
        <p:nvSpPr>
          <p:cNvPr id="23" name="TextBox 22"/>
          <p:cNvSpPr txBox="1"/>
          <p:nvPr/>
        </p:nvSpPr>
        <p:spPr>
          <a:xfrm>
            <a:off x="3975847" y="3620345"/>
            <a:ext cx="491422" cy="646331"/>
          </a:xfrm>
          <a:prstGeom prst="rect">
            <a:avLst/>
          </a:prstGeom>
          <a:noFill/>
        </p:spPr>
        <p:txBody>
          <a:bodyPr wrap="square" rtlCol="0">
            <a:spAutoFit/>
          </a:bodyPr>
          <a:lstStyle/>
          <a:p>
            <a:r>
              <a:rPr lang="en-US" sz="3600" b="1" dirty="0" smtClean="0"/>
              <a:t>C</a:t>
            </a:r>
            <a:endParaRPr lang="en-US" sz="3600" b="1" dirty="0"/>
          </a:p>
        </p:txBody>
      </p:sp>
      <p:sp>
        <p:nvSpPr>
          <p:cNvPr id="24" name="TextBox 23"/>
          <p:cNvSpPr txBox="1"/>
          <p:nvPr/>
        </p:nvSpPr>
        <p:spPr>
          <a:xfrm>
            <a:off x="2459591" y="3602177"/>
            <a:ext cx="443349" cy="646331"/>
          </a:xfrm>
          <a:prstGeom prst="rect">
            <a:avLst/>
          </a:prstGeom>
          <a:noFill/>
        </p:spPr>
        <p:txBody>
          <a:bodyPr wrap="square" rtlCol="0">
            <a:spAutoFit/>
          </a:bodyPr>
          <a:lstStyle/>
          <a:p>
            <a:r>
              <a:rPr lang="en-US" sz="3600" b="1" dirty="0"/>
              <a:t>A</a:t>
            </a:r>
          </a:p>
        </p:txBody>
      </p:sp>
      <p:cxnSp>
        <p:nvCxnSpPr>
          <p:cNvPr id="25" name="Straight Connector 24"/>
          <p:cNvCxnSpPr/>
          <p:nvPr/>
        </p:nvCxnSpPr>
        <p:spPr>
          <a:xfrm>
            <a:off x="5244352" y="3394364"/>
            <a:ext cx="0" cy="1044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006352" y="3380508"/>
            <a:ext cx="0" cy="1044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642844" y="3362242"/>
            <a:ext cx="0" cy="104412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78887" y="3593260"/>
            <a:ext cx="491422" cy="646331"/>
          </a:xfrm>
          <a:prstGeom prst="rect">
            <a:avLst/>
          </a:prstGeom>
          <a:noFill/>
        </p:spPr>
        <p:txBody>
          <a:bodyPr wrap="square" rtlCol="0">
            <a:spAutoFit/>
          </a:bodyPr>
          <a:lstStyle/>
          <a:p>
            <a:r>
              <a:rPr lang="en-US" sz="3600" b="1" dirty="0" smtClean="0"/>
              <a:t>C</a:t>
            </a:r>
            <a:endParaRPr lang="en-US" sz="3600" b="1" dirty="0"/>
          </a:p>
        </p:txBody>
      </p:sp>
      <p:sp>
        <p:nvSpPr>
          <p:cNvPr id="30" name="TextBox 29"/>
          <p:cNvSpPr txBox="1"/>
          <p:nvPr/>
        </p:nvSpPr>
        <p:spPr>
          <a:xfrm>
            <a:off x="5333997" y="3620345"/>
            <a:ext cx="491422" cy="646331"/>
          </a:xfrm>
          <a:prstGeom prst="rect">
            <a:avLst/>
          </a:prstGeom>
          <a:noFill/>
        </p:spPr>
        <p:txBody>
          <a:bodyPr wrap="square" rtlCol="0">
            <a:spAutoFit/>
          </a:bodyPr>
          <a:lstStyle/>
          <a:p>
            <a:r>
              <a:rPr lang="en-US" sz="3600" b="1" dirty="0"/>
              <a:t>B</a:t>
            </a:r>
          </a:p>
        </p:txBody>
      </p:sp>
      <p:sp>
        <p:nvSpPr>
          <p:cNvPr id="31" name="TextBox 30"/>
          <p:cNvSpPr txBox="1"/>
          <p:nvPr/>
        </p:nvSpPr>
        <p:spPr>
          <a:xfrm>
            <a:off x="7523418" y="3602177"/>
            <a:ext cx="491422" cy="646331"/>
          </a:xfrm>
          <a:prstGeom prst="rect">
            <a:avLst/>
          </a:prstGeom>
          <a:noFill/>
        </p:spPr>
        <p:txBody>
          <a:bodyPr wrap="square" rtlCol="0">
            <a:spAutoFit/>
          </a:bodyPr>
          <a:lstStyle/>
          <a:p>
            <a:r>
              <a:rPr lang="en-US" sz="3600" b="1" dirty="0"/>
              <a:t>B</a:t>
            </a:r>
          </a:p>
        </p:txBody>
      </p:sp>
      <p:sp>
        <p:nvSpPr>
          <p:cNvPr id="32" name="TextBox 31"/>
          <p:cNvSpPr txBox="1"/>
          <p:nvPr/>
        </p:nvSpPr>
        <p:spPr>
          <a:xfrm>
            <a:off x="6731670" y="3620344"/>
            <a:ext cx="443349" cy="646331"/>
          </a:xfrm>
          <a:prstGeom prst="rect">
            <a:avLst/>
          </a:prstGeom>
          <a:noFill/>
        </p:spPr>
        <p:txBody>
          <a:bodyPr wrap="square" rtlCol="0">
            <a:spAutoFit/>
          </a:bodyPr>
          <a:lstStyle/>
          <a:p>
            <a:r>
              <a:rPr lang="en-US" sz="3600" b="1" dirty="0" smtClean="0"/>
              <a:t>D</a:t>
            </a:r>
            <a:endParaRPr lang="en-US" sz="3600" b="1" dirty="0"/>
          </a:p>
        </p:txBody>
      </p:sp>
      <p:sp>
        <p:nvSpPr>
          <p:cNvPr id="18" name="TextBox 17"/>
          <p:cNvSpPr txBox="1"/>
          <p:nvPr/>
        </p:nvSpPr>
        <p:spPr>
          <a:xfrm>
            <a:off x="1806766" y="2975568"/>
            <a:ext cx="599021" cy="523220"/>
          </a:xfrm>
          <a:prstGeom prst="rect">
            <a:avLst/>
          </a:prstGeom>
          <a:noFill/>
        </p:spPr>
        <p:txBody>
          <a:bodyPr wrap="square" rtlCol="0">
            <a:spAutoFit/>
          </a:bodyPr>
          <a:lstStyle/>
          <a:p>
            <a:r>
              <a:rPr lang="en-US" sz="2800" dirty="0" smtClean="0"/>
              <a:t>1</a:t>
            </a:r>
            <a:endParaRPr lang="en-US" sz="2800" dirty="0"/>
          </a:p>
        </p:txBody>
      </p:sp>
      <p:sp>
        <p:nvSpPr>
          <p:cNvPr id="34" name="TextBox 33"/>
          <p:cNvSpPr txBox="1"/>
          <p:nvPr/>
        </p:nvSpPr>
        <p:spPr>
          <a:xfrm>
            <a:off x="2553302" y="2960984"/>
            <a:ext cx="599021" cy="523220"/>
          </a:xfrm>
          <a:prstGeom prst="rect">
            <a:avLst/>
          </a:prstGeom>
          <a:noFill/>
        </p:spPr>
        <p:txBody>
          <a:bodyPr wrap="square" rtlCol="0">
            <a:spAutoFit/>
          </a:bodyPr>
          <a:lstStyle/>
          <a:p>
            <a:r>
              <a:rPr lang="en-US" sz="2800" dirty="0"/>
              <a:t>2</a:t>
            </a:r>
          </a:p>
        </p:txBody>
      </p:sp>
      <p:sp>
        <p:nvSpPr>
          <p:cNvPr id="35" name="TextBox 34"/>
          <p:cNvSpPr txBox="1"/>
          <p:nvPr/>
        </p:nvSpPr>
        <p:spPr>
          <a:xfrm>
            <a:off x="3260704" y="2941876"/>
            <a:ext cx="599021" cy="523220"/>
          </a:xfrm>
          <a:prstGeom prst="rect">
            <a:avLst/>
          </a:prstGeom>
          <a:noFill/>
        </p:spPr>
        <p:txBody>
          <a:bodyPr wrap="square" rtlCol="0">
            <a:spAutoFit/>
          </a:bodyPr>
          <a:lstStyle/>
          <a:p>
            <a:r>
              <a:rPr lang="en-US" sz="2800" dirty="0"/>
              <a:t>3</a:t>
            </a:r>
          </a:p>
        </p:txBody>
      </p:sp>
      <p:sp>
        <p:nvSpPr>
          <p:cNvPr id="36" name="TextBox 35"/>
          <p:cNvSpPr txBox="1"/>
          <p:nvPr/>
        </p:nvSpPr>
        <p:spPr>
          <a:xfrm>
            <a:off x="4008029" y="2916880"/>
            <a:ext cx="599021" cy="523220"/>
          </a:xfrm>
          <a:prstGeom prst="rect">
            <a:avLst/>
          </a:prstGeom>
          <a:noFill/>
        </p:spPr>
        <p:txBody>
          <a:bodyPr wrap="square" rtlCol="0">
            <a:spAutoFit/>
          </a:bodyPr>
          <a:lstStyle/>
          <a:p>
            <a:r>
              <a:rPr lang="en-US" sz="2800" dirty="0"/>
              <a:t>4</a:t>
            </a:r>
          </a:p>
        </p:txBody>
      </p:sp>
      <p:sp>
        <p:nvSpPr>
          <p:cNvPr id="37" name="TextBox 36"/>
          <p:cNvSpPr txBox="1"/>
          <p:nvPr/>
        </p:nvSpPr>
        <p:spPr>
          <a:xfrm>
            <a:off x="4715431" y="2922652"/>
            <a:ext cx="599021" cy="523220"/>
          </a:xfrm>
          <a:prstGeom prst="rect">
            <a:avLst/>
          </a:prstGeom>
          <a:noFill/>
        </p:spPr>
        <p:txBody>
          <a:bodyPr wrap="square" rtlCol="0">
            <a:spAutoFit/>
          </a:bodyPr>
          <a:lstStyle/>
          <a:p>
            <a:r>
              <a:rPr lang="en-US" sz="2800" dirty="0"/>
              <a:t>5</a:t>
            </a:r>
          </a:p>
        </p:txBody>
      </p:sp>
      <p:sp>
        <p:nvSpPr>
          <p:cNvPr id="38" name="TextBox 37"/>
          <p:cNvSpPr txBox="1"/>
          <p:nvPr/>
        </p:nvSpPr>
        <p:spPr>
          <a:xfrm>
            <a:off x="5450551" y="2923227"/>
            <a:ext cx="599021" cy="523220"/>
          </a:xfrm>
          <a:prstGeom prst="rect">
            <a:avLst/>
          </a:prstGeom>
          <a:noFill/>
        </p:spPr>
        <p:txBody>
          <a:bodyPr wrap="square" rtlCol="0">
            <a:spAutoFit/>
          </a:bodyPr>
          <a:lstStyle/>
          <a:p>
            <a:r>
              <a:rPr lang="en-US" sz="2800" dirty="0"/>
              <a:t>6</a:t>
            </a:r>
          </a:p>
        </p:txBody>
      </p:sp>
      <p:sp>
        <p:nvSpPr>
          <p:cNvPr id="39" name="TextBox 38"/>
          <p:cNvSpPr txBox="1"/>
          <p:nvPr/>
        </p:nvSpPr>
        <p:spPr>
          <a:xfrm>
            <a:off x="6088643" y="2902151"/>
            <a:ext cx="599021" cy="523220"/>
          </a:xfrm>
          <a:prstGeom prst="rect">
            <a:avLst/>
          </a:prstGeom>
          <a:noFill/>
        </p:spPr>
        <p:txBody>
          <a:bodyPr wrap="square" rtlCol="0">
            <a:spAutoFit/>
          </a:bodyPr>
          <a:lstStyle/>
          <a:p>
            <a:r>
              <a:rPr lang="en-US" sz="2800" dirty="0"/>
              <a:t>7</a:t>
            </a:r>
          </a:p>
        </p:txBody>
      </p:sp>
      <p:sp>
        <p:nvSpPr>
          <p:cNvPr id="41" name="TextBox 40"/>
          <p:cNvSpPr txBox="1"/>
          <p:nvPr/>
        </p:nvSpPr>
        <p:spPr>
          <a:xfrm>
            <a:off x="8411712" y="2902151"/>
            <a:ext cx="599021" cy="523220"/>
          </a:xfrm>
          <a:prstGeom prst="rect">
            <a:avLst/>
          </a:prstGeom>
          <a:noFill/>
        </p:spPr>
        <p:txBody>
          <a:bodyPr wrap="square" rtlCol="0">
            <a:spAutoFit/>
          </a:bodyPr>
          <a:lstStyle/>
          <a:p>
            <a:r>
              <a:rPr lang="en-US" sz="2800" dirty="0" smtClean="0"/>
              <a:t>10</a:t>
            </a:r>
            <a:endParaRPr lang="en-US" sz="2800" dirty="0"/>
          </a:p>
        </p:txBody>
      </p:sp>
      <p:sp>
        <p:nvSpPr>
          <p:cNvPr id="42" name="TextBox 41"/>
          <p:cNvSpPr txBox="1"/>
          <p:nvPr/>
        </p:nvSpPr>
        <p:spPr>
          <a:xfrm>
            <a:off x="7570236" y="2920524"/>
            <a:ext cx="599021" cy="523220"/>
          </a:xfrm>
          <a:prstGeom prst="rect">
            <a:avLst/>
          </a:prstGeom>
          <a:noFill/>
        </p:spPr>
        <p:txBody>
          <a:bodyPr wrap="square" rtlCol="0">
            <a:spAutoFit/>
          </a:bodyPr>
          <a:lstStyle/>
          <a:p>
            <a:r>
              <a:rPr lang="en-US" sz="2800" dirty="0"/>
              <a:t>9</a:t>
            </a:r>
          </a:p>
        </p:txBody>
      </p:sp>
      <p:sp>
        <p:nvSpPr>
          <p:cNvPr id="43" name="TextBox 42"/>
          <p:cNvSpPr txBox="1"/>
          <p:nvPr/>
        </p:nvSpPr>
        <p:spPr>
          <a:xfrm>
            <a:off x="6778892" y="2902151"/>
            <a:ext cx="599021" cy="523220"/>
          </a:xfrm>
          <a:prstGeom prst="rect">
            <a:avLst/>
          </a:prstGeom>
          <a:noFill/>
        </p:spPr>
        <p:txBody>
          <a:bodyPr wrap="square" rtlCol="0">
            <a:spAutoFit/>
          </a:bodyPr>
          <a:lstStyle/>
          <a:p>
            <a:r>
              <a:rPr lang="en-US" sz="2800" dirty="0"/>
              <a:t>8</a:t>
            </a:r>
          </a:p>
        </p:txBody>
      </p:sp>
      <p:cxnSp>
        <p:nvCxnSpPr>
          <p:cNvPr id="44" name="Straight Arrow Connector 43"/>
          <p:cNvCxnSpPr/>
          <p:nvPr/>
        </p:nvCxnSpPr>
        <p:spPr>
          <a:xfrm>
            <a:off x="1848567" y="5098473"/>
            <a:ext cx="72039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349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395737" y="1123348"/>
            <a:ext cx="7686105" cy="2308324"/>
          </a:xfrm>
          <a:prstGeom prst="rect">
            <a:avLst/>
          </a:prstGeom>
        </p:spPr>
        <p:txBody>
          <a:bodyPr wrap="square">
            <a:spAutoFit/>
          </a:bodyPr>
          <a:lstStyle/>
          <a:p>
            <a:r>
              <a:rPr lang="en-US" dirty="0" smtClean="0"/>
              <a:t>The hash value of a string is calculated using:</a:t>
            </a:r>
          </a:p>
          <a:p>
            <a:r>
              <a:rPr lang="en-US" dirty="0" smtClean="0"/>
              <a:t>h(String) = Σ(r * b^(l-i-1)) mod m</a:t>
            </a:r>
          </a:p>
          <a:p>
            <a:endParaRPr lang="en-US" dirty="0" smtClean="0"/>
          </a:p>
          <a:p>
            <a:r>
              <a:rPr lang="en-US" dirty="0" smtClean="0"/>
              <a:t>Where:</a:t>
            </a:r>
          </a:p>
          <a:p>
            <a:r>
              <a:rPr lang="en-US" dirty="0" smtClean="0"/>
              <a:t>• r = rank of the character</a:t>
            </a:r>
          </a:p>
          <a:p>
            <a:r>
              <a:rPr lang="en-US" dirty="0" smtClean="0"/>
              <a:t>• l = length of the string</a:t>
            </a:r>
          </a:p>
          <a:p>
            <a:r>
              <a:rPr lang="en-US" dirty="0" smtClean="0"/>
              <a:t>• b = base value (10)</a:t>
            </a:r>
          </a:p>
          <a:p>
            <a:r>
              <a:rPr lang="en-US" dirty="0" smtClean="0"/>
              <a:t>• m = modulo (11)</a:t>
            </a:r>
            <a:endParaRPr lang="en-US"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36510" t="16368" r="49309" b="79813"/>
          <a:stretch/>
        </p:blipFill>
        <p:spPr>
          <a:xfrm>
            <a:off x="7616333" y="1223354"/>
            <a:ext cx="3122173" cy="745065"/>
          </a:xfrm>
          <a:prstGeom prst="rect">
            <a:avLst/>
          </a:prstGeom>
        </p:spPr>
      </p:pic>
      <p:sp>
        <p:nvSpPr>
          <p:cNvPr id="13" name="Rectangle 12"/>
          <p:cNvSpPr/>
          <p:nvPr/>
        </p:nvSpPr>
        <p:spPr>
          <a:xfrm>
            <a:off x="1300159" y="538573"/>
            <a:ext cx="6359219" cy="584775"/>
          </a:xfrm>
          <a:prstGeom prst="rect">
            <a:avLst/>
          </a:prstGeom>
        </p:spPr>
        <p:txBody>
          <a:bodyPr wrap="square">
            <a:spAutoFit/>
          </a:bodyPr>
          <a:lstStyle/>
          <a:p>
            <a:r>
              <a:rPr lang="en-US" sz="3200" b="1" dirty="0" smtClean="0"/>
              <a:t> Hash Value Calculation Formula</a:t>
            </a:r>
            <a:endParaRPr lang="en-US" sz="3200" b="1" dirty="0"/>
          </a:p>
        </p:txBody>
      </p:sp>
      <p:sp>
        <p:nvSpPr>
          <p:cNvPr id="16" name="Rectangle 15"/>
          <p:cNvSpPr/>
          <p:nvPr/>
        </p:nvSpPr>
        <p:spPr>
          <a:xfrm>
            <a:off x="1300159" y="3372508"/>
            <a:ext cx="9421055" cy="3139321"/>
          </a:xfrm>
          <a:prstGeom prst="rect">
            <a:avLst/>
          </a:prstGeom>
        </p:spPr>
        <p:txBody>
          <a:bodyPr wrap="square">
            <a:spAutoFit/>
          </a:bodyPr>
          <a:lstStyle/>
          <a:p>
            <a:r>
              <a:rPr lang="en-US" dirty="0" smtClean="0"/>
              <a:t>Here </a:t>
            </a:r>
            <a:r>
              <a:rPr lang="en-US" dirty="0"/>
              <a:t>take modulus </a:t>
            </a:r>
            <a:r>
              <a:rPr lang="en-US" b="1" dirty="0"/>
              <a:t>m =11 </a:t>
            </a:r>
            <a:r>
              <a:rPr lang="en-US" dirty="0"/>
              <a:t>for our hash </a:t>
            </a:r>
            <a:r>
              <a:rPr lang="en-US" dirty="0" smtClean="0"/>
              <a:t>function</a:t>
            </a:r>
            <a:br>
              <a:rPr lang="en-US" dirty="0" smtClean="0"/>
            </a:br>
            <a:r>
              <a:rPr lang="en-US" dirty="0" smtClean="0"/>
              <a:t/>
            </a:r>
            <a:br>
              <a:rPr lang="en-US" dirty="0" smtClean="0"/>
            </a:br>
            <a:r>
              <a:rPr lang="en-US" dirty="0" smtClean="0"/>
              <a:t>In the calculation, we use a modulus value to find the hash. The modulus should be a </a:t>
            </a:r>
            <a:r>
              <a:rPr lang="en-US" b="1" dirty="0" smtClean="0"/>
              <a:t>prime number</a:t>
            </a:r>
            <a:r>
              <a:rPr lang="en-US" dirty="0" smtClean="0"/>
              <a:t> because prime numbers help reduce hash collisions and ensure better remainder/answer, avoiding overflow issues.</a:t>
            </a:r>
            <a:br>
              <a:rPr lang="en-US" dirty="0" smtClean="0"/>
            </a:br>
            <a:r>
              <a:rPr lang="en-US" dirty="0" smtClean="0"/>
              <a:t/>
            </a:r>
            <a:br>
              <a:rPr lang="en-US" dirty="0" smtClean="0"/>
            </a:br>
            <a:r>
              <a:rPr lang="en-US" dirty="0" smtClean="0"/>
              <a:t>A smaller modulus like 7,9,11, or 13 can work if the text size and character set are small.</a:t>
            </a:r>
            <a:br>
              <a:rPr lang="en-US" dirty="0" smtClean="0"/>
            </a:br>
            <a:r>
              <a:rPr lang="en-US" dirty="0" smtClean="0"/>
              <a:t>Larger primes like 17,19,or 31 can be used for better hash distribution when working with a larger text or character set.</a:t>
            </a:r>
          </a:p>
          <a:p>
            <a:r>
              <a:rPr lang="en-US" dirty="0" smtClean="0"/>
              <a:t/>
            </a:r>
            <a:br>
              <a:rPr lang="en-US" dirty="0" smtClean="0"/>
            </a:br>
            <a:endParaRPr lang="en-US" dirty="0"/>
          </a:p>
        </p:txBody>
      </p:sp>
    </p:spTree>
    <p:extLst>
      <p:ext uri="{BB962C8B-B14F-4D97-AF65-F5344CB8AC3E}">
        <p14:creationId xmlns:p14="http://schemas.microsoft.com/office/powerpoint/2010/main" val="2996061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Calculate Hash Value of Pattern</a:t>
            </a:r>
          </a:p>
        </p:txBody>
      </p:sp>
      <p:sp>
        <p:nvSpPr>
          <p:cNvPr id="3" name="Content Placeholder 2"/>
          <p:cNvSpPr>
            <a:spLocks noGrp="1"/>
          </p:cNvSpPr>
          <p:nvPr>
            <p:ph sz="half" idx="1"/>
          </p:nvPr>
        </p:nvSpPr>
        <p:spPr>
          <a:xfrm>
            <a:off x="1097278" y="1845734"/>
            <a:ext cx="5146768" cy="4023360"/>
          </a:xfrm>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For </a:t>
            </a:r>
            <a:r>
              <a:rPr lang="en-US" dirty="0"/>
              <a:t>Pattern = CAB:</a:t>
            </a:r>
          </a:p>
          <a:p>
            <a:r>
              <a:rPr lang="en-US" dirty="0"/>
              <a:t>• C = 4, A = </a:t>
            </a:r>
            <a:r>
              <a:rPr lang="en-US" dirty="0" smtClean="0"/>
              <a:t>5, </a:t>
            </a:r>
            <a:r>
              <a:rPr lang="en-US" dirty="0"/>
              <a:t>B = </a:t>
            </a:r>
            <a:r>
              <a:rPr lang="en-US" dirty="0" smtClean="0"/>
              <a:t>6</a:t>
            </a:r>
            <a:endParaRPr lang="en-US" dirty="0"/>
          </a:p>
          <a:p>
            <a:r>
              <a:rPr lang="en-US" dirty="0"/>
              <a:t>h(CAB) </a:t>
            </a:r>
            <a:r>
              <a:rPr lang="en-US" dirty="0" smtClean="0"/>
              <a:t>=(</a:t>
            </a:r>
            <a:r>
              <a:rPr lang="en-US" dirty="0"/>
              <a:t>4 * 10^2 + </a:t>
            </a:r>
            <a:r>
              <a:rPr lang="en-US" dirty="0" smtClean="0"/>
              <a:t>5 </a:t>
            </a:r>
            <a:r>
              <a:rPr lang="en-US" dirty="0"/>
              <a:t>* 10^1 + </a:t>
            </a:r>
            <a:r>
              <a:rPr lang="en-US" dirty="0" smtClean="0"/>
              <a:t>6 </a:t>
            </a:r>
            <a:r>
              <a:rPr lang="en-US" dirty="0"/>
              <a:t>* </a:t>
            </a:r>
            <a:r>
              <a:rPr lang="en-US" dirty="0" smtClean="0"/>
              <a:t>10^0)mod </a:t>
            </a:r>
            <a:r>
              <a:rPr lang="en-US" dirty="0"/>
              <a:t>11</a:t>
            </a:r>
          </a:p>
          <a:p>
            <a:r>
              <a:rPr lang="en-US" dirty="0"/>
              <a:t>h(CAB) = (400 + </a:t>
            </a:r>
            <a:r>
              <a:rPr lang="en-US" dirty="0" smtClean="0"/>
              <a:t>50 </a:t>
            </a:r>
            <a:r>
              <a:rPr lang="en-US" dirty="0"/>
              <a:t>+ </a:t>
            </a:r>
            <a:r>
              <a:rPr lang="en-US" dirty="0" smtClean="0"/>
              <a:t>6) </a:t>
            </a:r>
            <a:r>
              <a:rPr lang="en-US" dirty="0"/>
              <a:t>mod 11 </a:t>
            </a:r>
            <a:br>
              <a:rPr lang="en-US" dirty="0"/>
            </a:br>
            <a:r>
              <a:rPr lang="en-US" dirty="0"/>
              <a:t>               = </a:t>
            </a:r>
            <a:r>
              <a:rPr lang="en-US" dirty="0" smtClean="0"/>
              <a:t>456 </a:t>
            </a:r>
            <a:r>
              <a:rPr lang="en-US" dirty="0"/>
              <a:t>mod 11</a:t>
            </a:r>
            <a:br>
              <a:rPr lang="en-US" dirty="0"/>
            </a:br>
            <a:r>
              <a:rPr lang="en-US" dirty="0"/>
              <a:t>               = </a:t>
            </a:r>
            <a:r>
              <a:rPr lang="en-US" dirty="0" smtClean="0"/>
              <a:t>5</a:t>
            </a:r>
          </a:p>
          <a:p>
            <a:r>
              <a:rPr lang="en-US" dirty="0"/>
              <a:t/>
            </a:r>
            <a:br>
              <a:rPr lang="en-US" dirty="0"/>
            </a:br>
            <a:r>
              <a:rPr lang="en-US" b="1" dirty="0">
                <a:solidFill>
                  <a:srgbClr val="FF0000"/>
                </a:solidFill>
                <a:latin typeface="Times New Roman" panose="02020603050405020304" pitchFamily="18" charset="0"/>
                <a:cs typeface="Times New Roman" panose="02020603050405020304" pitchFamily="18" charset="0"/>
              </a:rPr>
              <a:t>Hash of pattern = 5</a:t>
            </a:r>
          </a:p>
          <a:p>
            <a:endParaRPr lang="en-US" dirty="0"/>
          </a:p>
          <a:p>
            <a:endParaRPr lang="en-US" dirty="0"/>
          </a:p>
        </p:txBody>
      </p:sp>
      <p:sp>
        <p:nvSpPr>
          <p:cNvPr id="4" name="Content Placeholder 3"/>
          <p:cNvSpPr>
            <a:spLocks noGrp="1"/>
          </p:cNvSpPr>
          <p:nvPr>
            <p:ph sz="half" idx="2"/>
          </p:nvPr>
        </p:nvSpPr>
        <p:spPr>
          <a:xfrm>
            <a:off x="7249886" y="1845735"/>
            <a:ext cx="3905794" cy="4023360"/>
          </a:xfrm>
        </p:spPr>
        <p:txBody>
          <a:bodyPr/>
          <a:lstStyle/>
          <a:p>
            <a:r>
              <a:rPr lang="en-US" b="1" dirty="0" smtClean="0"/>
              <a:t>ROUGH WORK: </a:t>
            </a:r>
            <a:br>
              <a:rPr lang="en-US" b="1" dirty="0" smtClean="0"/>
            </a:br>
            <a:r>
              <a:rPr lang="en-US" b="1" dirty="0" smtClean="0"/>
              <a:t/>
            </a:r>
            <a:br>
              <a:rPr lang="en-US" b="1" dirty="0" smtClean="0"/>
            </a:br>
            <a:r>
              <a:rPr lang="en-US" b="1" dirty="0"/>
              <a:t>Step-by-step calculation:</a:t>
            </a:r>
          </a:p>
          <a:p>
            <a:r>
              <a:rPr lang="en-US" b="1" dirty="0"/>
              <a:t>1. For C (</a:t>
            </a:r>
            <a:r>
              <a:rPr lang="en-US" b="1" dirty="0" err="1"/>
              <a:t>i</a:t>
            </a:r>
            <a:r>
              <a:rPr lang="en-US" b="1" dirty="0"/>
              <a:t> = 0): r = 4, b^{l-i-1} </a:t>
            </a:r>
            <a:r>
              <a:rPr lang="en-US" b="1" dirty="0" smtClean="0"/>
              <a:t>= 10^{3-0-1} = </a:t>
            </a:r>
            <a:r>
              <a:rPr lang="en-US" b="1" dirty="0"/>
              <a:t>10^2 = </a:t>
            </a:r>
            <a:r>
              <a:rPr lang="en-US" b="1" dirty="0" smtClean="0"/>
              <a:t>100 = 4 X 100 = </a:t>
            </a:r>
            <a:r>
              <a:rPr lang="en-US" b="1" dirty="0"/>
              <a:t>400</a:t>
            </a:r>
          </a:p>
          <a:p>
            <a:r>
              <a:rPr lang="en-US" b="1" dirty="0"/>
              <a:t>2. For A (</a:t>
            </a:r>
            <a:r>
              <a:rPr lang="en-US" b="1" dirty="0" err="1"/>
              <a:t>i</a:t>
            </a:r>
            <a:r>
              <a:rPr lang="en-US" b="1" dirty="0"/>
              <a:t> = 1): r = </a:t>
            </a:r>
            <a:r>
              <a:rPr lang="en-US" b="1" dirty="0" smtClean="0"/>
              <a:t>5, </a:t>
            </a:r>
            <a:r>
              <a:rPr lang="en-US" b="1" dirty="0"/>
              <a:t>b^{l-i-1} </a:t>
            </a:r>
            <a:r>
              <a:rPr lang="en-US" b="1" dirty="0" smtClean="0"/>
              <a:t>= 10^{3-1-1}= </a:t>
            </a:r>
            <a:r>
              <a:rPr lang="en-US" b="1" dirty="0"/>
              <a:t>10^1 = 10, </a:t>
            </a:r>
            <a:r>
              <a:rPr lang="en-US" b="1" dirty="0"/>
              <a:t>5</a:t>
            </a:r>
            <a:r>
              <a:rPr lang="en-US" b="1" dirty="0" smtClean="0"/>
              <a:t> </a:t>
            </a:r>
            <a:r>
              <a:rPr lang="en-US" b="1" dirty="0" smtClean="0"/>
              <a:t>X 10= </a:t>
            </a:r>
            <a:r>
              <a:rPr lang="en-US" b="1" dirty="0"/>
              <a:t>5</a:t>
            </a:r>
            <a:r>
              <a:rPr lang="en-US" b="1" dirty="0" smtClean="0"/>
              <a:t>0</a:t>
            </a:r>
            <a:endParaRPr lang="en-US" b="1" dirty="0"/>
          </a:p>
          <a:p>
            <a:r>
              <a:rPr lang="en-US" b="1" dirty="0"/>
              <a:t>3. For B (</a:t>
            </a:r>
            <a:r>
              <a:rPr lang="en-US" b="1" dirty="0" err="1"/>
              <a:t>i</a:t>
            </a:r>
            <a:r>
              <a:rPr lang="en-US" b="1" dirty="0"/>
              <a:t> = 2): r = </a:t>
            </a:r>
            <a:r>
              <a:rPr lang="en-US" b="1" dirty="0" smtClean="0"/>
              <a:t>6, </a:t>
            </a:r>
            <a:r>
              <a:rPr lang="en-US" b="1" dirty="0"/>
              <a:t>b^{l-i-1} </a:t>
            </a:r>
            <a:r>
              <a:rPr lang="en-US" b="1" dirty="0" smtClean="0"/>
              <a:t>= 10^{3-2-1}= </a:t>
            </a:r>
            <a:r>
              <a:rPr lang="en-US" b="1" dirty="0"/>
              <a:t>10^0 = 1, </a:t>
            </a:r>
            <a:r>
              <a:rPr lang="en-US" b="1" dirty="0" smtClean="0"/>
              <a:t>= </a:t>
            </a:r>
            <a:r>
              <a:rPr lang="en-US" b="1" dirty="0" smtClean="0"/>
              <a:t>6 </a:t>
            </a:r>
            <a:r>
              <a:rPr lang="en-US" b="1" dirty="0" smtClean="0"/>
              <a:t>X 1= </a:t>
            </a:r>
            <a:r>
              <a:rPr lang="en-US" b="1" dirty="0"/>
              <a:t>6</a:t>
            </a:r>
            <a:endParaRPr lang="en-US" b="1" dirty="0"/>
          </a:p>
          <a:p>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6510" t="16368" r="49309" b="79813"/>
          <a:stretch/>
        </p:blipFill>
        <p:spPr>
          <a:xfrm>
            <a:off x="1097278" y="1845734"/>
            <a:ext cx="3122173" cy="745065"/>
          </a:xfrm>
          <a:prstGeom prst="rect">
            <a:avLst/>
          </a:prstGeom>
        </p:spPr>
      </p:pic>
    </p:spTree>
    <p:extLst>
      <p:ext uri="{BB962C8B-B14F-4D97-AF65-F5344CB8AC3E}">
        <p14:creationId xmlns:p14="http://schemas.microsoft.com/office/powerpoint/2010/main" val="432317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750</TotalTime>
  <Words>881</Words>
  <Application>Microsoft Office PowerPoint</Application>
  <PresentationFormat>Widescreen</PresentationFormat>
  <Paragraphs>151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Calibri</vt:lpstr>
      <vt:lpstr>Calibri Light</vt:lpstr>
      <vt:lpstr>euclid_circular_a</vt:lpstr>
      <vt:lpstr>Times New Roman</vt:lpstr>
      <vt:lpstr>Retrospect</vt:lpstr>
      <vt:lpstr>PowerPoint Presentation</vt:lpstr>
      <vt:lpstr>COURSE: DESIGN ANALYSIS AND ALGORITHM (CS-327)</vt:lpstr>
      <vt:lpstr>PRESENTATION TOPIC: RABIN-KARP ALGORITHM </vt:lpstr>
      <vt:lpstr>What is Rabin-Karp?</vt:lpstr>
      <vt:lpstr>Key Concepts</vt:lpstr>
      <vt:lpstr>    How Rabin-Karp Algorithm Works? </vt:lpstr>
      <vt:lpstr>PowerPoint Presentation</vt:lpstr>
      <vt:lpstr>PowerPoint Presentation</vt:lpstr>
      <vt:lpstr>Step 1 - Calculate Hash Value of Pattern</vt:lpstr>
      <vt:lpstr>Step 2 - Hash Value of First Window</vt:lpstr>
      <vt:lpstr>Step 3 - Sliding Window Formula</vt:lpstr>
      <vt:lpstr>Step 4 - Window Hash Calculations</vt:lpstr>
      <vt:lpstr>PowerPoint Presentation</vt:lpstr>
      <vt:lpstr>PowerPoint Presentation</vt:lpstr>
      <vt:lpstr>Algorithm for Rabin-Karp Algorithm</vt:lpstr>
      <vt:lpstr>Pseudocode for Rabin-Karp Algorithm</vt:lpstr>
      <vt:lpstr>PowerPoint Presentation</vt:lpstr>
      <vt:lpstr>Rabin-Karp Algorithm Time Complexity </vt:lpstr>
      <vt:lpstr>Rabin-Karp Algorithm Space Complexity </vt:lpstr>
      <vt:lpstr>Rabin-Karp Algorithm Advanatges </vt:lpstr>
      <vt:lpstr>Why Use Rabin-Karp?</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42</cp:revision>
  <dcterms:created xsi:type="dcterms:W3CDTF">2025-01-18T10:59:20Z</dcterms:created>
  <dcterms:modified xsi:type="dcterms:W3CDTF">2025-01-21T16:48:46Z</dcterms:modified>
</cp:coreProperties>
</file>