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1" r:id="rId2"/>
    <p:sldId id="270" r:id="rId3"/>
    <p:sldId id="272" r:id="rId4"/>
    <p:sldId id="265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B9F1A-B927-4AB0-8EE8-01E4AC68292E}" v="104" dt="2021-11-28T15:25:39.572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نمط متوسط 4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B82137-2997-4190-AE58-15ECF782B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BD5A0DF-2BBA-4EB9-A5C1-1BE50C97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559618B-4521-4E44-9D8B-4055CDEE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357D30-7646-4F65-A6F1-D2B062C9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3134C7D-3C26-48CA-8ACF-D6E9F03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2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30FE93-1DFD-4C95-ACAF-5193B02D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436A310-011F-45CB-BEEE-24243A2E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1F0C50-033E-4679-A09E-C3C321C6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48DFA75-DB51-4D97-A552-7666D0B0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97D36E8-2CA1-432E-8C81-620CB7A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426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C0E78B3C-E3EA-4440-B077-E3B98BBE5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65EA015-3EBA-4F38-930A-26E73473C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29C7EE0-3A63-4067-994B-255C0051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8A73EE-8C93-4488-9FBA-BF5C496D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9E2117B-A262-45D9-8096-E19906D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89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DA0173-FA4F-4825-A10C-D15C5AF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30C97E-54BE-407A-BD1A-A239AD2A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096FB0D-CF0E-4E0C-AC82-4E5AA4E2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ECC041B-28DD-475A-90F5-31E66D2D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EC2DFF4-EE31-4E79-8C1B-9D1B20D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53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5EC0A8-6867-4D14-9234-A2928CAB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FBA8AC4-4612-4EA8-8D19-E7B713AF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8F6F823-1FF6-4ECE-AD05-F90145AA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612F4D-4770-4299-A814-564B59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D4E7D2D-8761-43E7-A2A2-287D2E48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33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F6C3E2B-D784-45D9-8E62-DB0E6FD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E573E02-9909-4D4C-B8D6-CA06F6C1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4AC0A29-D7A7-4AEA-9E1C-76A1EA5D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10492B0-D27B-43F8-A33E-5F7C918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061C631-0E45-4DC5-96DA-75BCDE1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A7E08B2-87DF-4762-95F3-777FA2F3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120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CD6781-ADE3-42C7-8019-ABCA4B1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122BC-2ED9-4ED5-B4EA-DD91F758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2123672-4AD5-4C1B-B4AD-A5361D7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D743CE9-215E-4295-BA86-4C137066A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3BA8F9-59A3-4F0F-84B8-98771F19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6167D11-35C7-4D72-9A38-74048D59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66C8D55-82DA-4417-BDD3-84125F88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118C7D4-6E7C-44C5-82FA-2AF810B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81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C550F6-EA4E-4CDD-860C-E53B9370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98360D6-B41A-4D05-A7EC-63E224FC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8EDB645-9E2F-4375-8F6D-2D3C7890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9C20371-6E91-4887-8F83-334B43E0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44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56FEEA6-30E6-4A92-A399-EA2ECB5D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E0FD3EC7-3AC1-4224-8621-AD7544A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B0887EF-9B3B-43EE-90DC-4C0331E2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13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9929F3-1F93-42EC-A141-25E2A6D0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5BF810-EA42-4AFD-A9C0-613538F5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41D2C93-AA47-49D5-B736-3D322092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9A79F91-371D-4C45-9C98-FB37E9EA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ED7E0A1-AB9E-4FDA-ADC5-52731FF8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30EF94B-C0BF-4137-9D98-4310528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59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A65B85-CA22-4D66-A42B-C45B4159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276E274D-FE7B-4380-A24B-F2B679A0C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56558DD-4A31-4737-B062-5E868952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43BD6C1-9A57-4645-B99E-8992416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BACFD92-3D5E-417E-826F-13F95D5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8CD899E-2D3E-4786-AD36-DAB93E2B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06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0108A4FF-C0D4-4197-AE4C-836B02C2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1642227-6B89-441E-85A4-66D6B806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F42F7D6-007A-4412-94ED-FE0A801C4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5A8B-1310-459A-8298-B54AFC13664E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492A0AB-A4FB-4BE6-A496-B11ABE78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83B1C2A-0F6A-4E12-81E1-DED44B0A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30D6-FDD9-4CF2-979E-44B94427ECF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24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4555222" y="2395055"/>
            <a:ext cx="6274964" cy="118704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>
              <a:spcAft>
                <a:spcPts val="800"/>
              </a:spcAft>
            </a:pPr>
            <a:r>
              <a:rPr lang="en-US" sz="3600" b="1" i="0" u="none" strike="noStrik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   Realtech Housing  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2EA5FE7-53EF-4D96-AE43-921BD9FA8D63}"/>
              </a:ext>
            </a:extLst>
          </p:cNvPr>
          <p:cNvSpPr txBox="1"/>
          <p:nvPr/>
        </p:nvSpPr>
        <p:spPr>
          <a:xfrm>
            <a:off x="4867711" y="3429000"/>
            <a:ext cx="6094602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l" rtl="0">
              <a:spcAft>
                <a:spcPts val="800"/>
              </a:spcAft>
            </a:pP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  <a:p>
            <a:pPr marL="457200" algn="l" rtl="0">
              <a:spcAft>
                <a:spcPts val="800"/>
              </a:spcAft>
            </a:pPr>
            <a:r>
              <a:rPr lang="en-US" sz="2400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GROUP 1 Titans</a:t>
            </a: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29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5489196" y="1438710"/>
            <a:ext cx="3185020" cy="8389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problem statement</a:t>
            </a: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مخطط انسيابي: معالجة متعاقبة 30">
            <a:extLst>
              <a:ext uri="{FF2B5EF4-FFF2-40B4-BE49-F238E27FC236}">
                <a16:creationId xmlns:a16="http://schemas.microsoft.com/office/drawing/2014/main" id="{E173E99D-CEA5-4958-A4EF-679E6F236577}"/>
              </a:ext>
            </a:extLst>
          </p:cNvPr>
          <p:cNvSpPr/>
          <p:nvPr/>
        </p:nvSpPr>
        <p:spPr>
          <a:xfrm>
            <a:off x="5226341" y="2743200"/>
            <a:ext cx="5285064" cy="156874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/>
            <a:endParaRPr lang="en-US" sz="2000" b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badi" panose="020B0604020202020204" pitchFamily="34" charset="0"/>
            </a:endParaRPr>
          </a:p>
          <a:p>
            <a:pPr marL="457200" algn="l" rtl="0"/>
            <a:endParaRPr lang="en-US" sz="2000" b="1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</a:endParaRPr>
          </a:p>
          <a:p>
            <a:pPr marL="457200" algn="l" rtl="0"/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202020204" pitchFamily="34" charset="0"/>
              </a:rPr>
              <a:t>Determining the price of the house through several influencing factors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effectLst/>
              <a:latin typeface="Abadi" panose="020B0604020202020204" pitchFamily="34" charset="0"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b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202020204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</a:rPr>
            </a:br>
            <a:endParaRPr lang="ar-SA" sz="2000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4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5226341" y="1581323"/>
            <a:ext cx="4781724" cy="60820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purpose of solving this problem:  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1" name="مخطط انسيابي: معالجة متعاقبة 30">
            <a:extLst>
              <a:ext uri="{FF2B5EF4-FFF2-40B4-BE49-F238E27FC236}">
                <a16:creationId xmlns:a16="http://schemas.microsoft.com/office/drawing/2014/main" id="{E173E99D-CEA5-4958-A4EF-679E6F236577}"/>
              </a:ext>
            </a:extLst>
          </p:cNvPr>
          <p:cNvSpPr/>
          <p:nvPr/>
        </p:nvSpPr>
        <p:spPr>
          <a:xfrm>
            <a:off x="5226341" y="2785145"/>
            <a:ext cx="5285064" cy="132546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/>
            <a:endParaRPr lang="en-US" sz="2000" b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badi" panose="020B0604020202020204" pitchFamily="34" charset="0"/>
            </a:endParaRPr>
          </a:p>
          <a:p>
            <a:pPr marL="457200" algn="l" rtl="0"/>
            <a:endParaRPr lang="en-US" sz="2000" b="1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</a:endParaRPr>
          </a:p>
          <a:p>
            <a:pPr algn="l"/>
            <a:endParaRPr lang="en-US" sz="2000" b="1" u="none" strike="noStrike" dirty="0">
              <a:solidFill>
                <a:schemeClr val="accent1">
                  <a:lumMod val="50000"/>
                </a:schemeClr>
              </a:solidFill>
              <a:effectLst/>
              <a:latin typeface="Abadi" panose="020B0604020202020204" pitchFamily="34" charset="0"/>
            </a:endParaRPr>
          </a:p>
          <a:p>
            <a:pPr algn="l"/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202020204" pitchFamily="34" charset="0"/>
              </a:rPr>
              <a:t>To determine the intrinsic value of properties.</a:t>
            </a: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br>
              <a:rPr lang="en-US" sz="2000" b="0" dirty="0">
                <a:solidFill>
                  <a:schemeClr val="tx1"/>
                </a:solidFill>
                <a:effectLst/>
                <a:latin typeface="Abadi" panose="020B0604020202020204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202020204" pitchFamily="34" charset="0"/>
              </a:rPr>
            </a:br>
            <a:endParaRPr lang="ar-SA" sz="2000" dirty="0">
              <a:solidFill>
                <a:schemeClr val="accent1">
                  <a:lumMod val="50000"/>
                </a:schemeClr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صورة 4" descr="صورة تحتوي على نص, سماء, خارجي, عشب&#10;&#10;تم إنشاء الوصف تلقائياً">
            <a:extLst>
              <a:ext uri="{FF2B5EF4-FFF2-40B4-BE49-F238E27FC236}">
                <a16:creationId xmlns:a16="http://schemas.microsoft.com/office/drawing/2014/main" id="{FAA9AC56-8B7C-49A6-813E-5CA49D585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3"/>
          <a:stretch/>
        </p:blipFill>
        <p:spPr>
          <a:xfrm>
            <a:off x="-1583820" y="-2883"/>
            <a:ext cx="13775820" cy="6917821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FAC00E0B-351A-4F39-B5E4-FFC56A3D8D05}"/>
              </a:ext>
            </a:extLst>
          </p:cNvPr>
          <p:cNvSpPr txBox="1"/>
          <p:nvPr/>
        </p:nvSpPr>
        <p:spPr>
          <a:xfrm>
            <a:off x="2919019" y="1154431"/>
            <a:ext cx="711596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2800" b="1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California Housing Data Set Description </a:t>
            </a:r>
            <a:endParaRPr lang="ar-SA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جدول 6">
            <a:extLst>
              <a:ext uri="{FF2B5EF4-FFF2-40B4-BE49-F238E27FC236}">
                <a16:creationId xmlns:a16="http://schemas.microsoft.com/office/drawing/2014/main" id="{2DBFBC99-F72E-4A47-85C5-D7BFEF0E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34948"/>
              </p:ext>
            </p:extLst>
          </p:nvPr>
        </p:nvGraphicFramePr>
        <p:xfrm>
          <a:off x="3850237" y="2302359"/>
          <a:ext cx="5715000" cy="32232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86065589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392762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37474F"/>
                          </a:solidFill>
                          <a:effectLst/>
                        </a:rPr>
                        <a:t>longitude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202124"/>
                          </a:solidFill>
                          <a:effectLst/>
                        </a:rPr>
                        <a:t>A measure of how far west a house is; a higher value is farther west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294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latitude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202124"/>
                          </a:solidFill>
                          <a:effectLst/>
                        </a:rPr>
                        <a:t>A measure of how far north a house is; a higher value is farther north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91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housing Median Age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202124"/>
                          </a:solidFill>
                          <a:effectLst/>
                        </a:rPr>
                        <a:t>Median age of a house within a block; a lower number is a newer building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total Rooms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202124"/>
                          </a:solidFill>
                          <a:effectLst/>
                        </a:rPr>
                        <a:t>Total number of rooms within a block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45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total Bedrooms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202124"/>
                          </a:solidFill>
                          <a:effectLst/>
                        </a:rPr>
                        <a:t>Total number of bedrooms within a block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9302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u="none" strike="noStrike">
                          <a:solidFill>
                            <a:srgbClr val="37474F"/>
                          </a:solidFill>
                          <a:effectLst/>
                        </a:rPr>
                        <a:t>population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202124"/>
                          </a:solidFill>
                          <a:effectLst/>
                        </a:rPr>
                        <a:t>Total number of people residing within a block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9891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households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202124"/>
                          </a:solidFill>
                          <a:effectLst/>
                        </a:rPr>
                        <a:t>Total number of households, a group of people residing within a home unit, for a block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627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median Income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202124"/>
                          </a:solidFill>
                          <a:effectLst/>
                        </a:rPr>
                        <a:t>Median income for households within a block of houses (measured in tens of thousands of US Dollars)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0488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>
                          <a:solidFill>
                            <a:srgbClr val="37474F"/>
                          </a:solidFill>
                          <a:effectLst/>
                        </a:rPr>
                        <a:t>median House Value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u="none" strike="noStrike" dirty="0">
                          <a:solidFill>
                            <a:srgbClr val="202124"/>
                          </a:solidFill>
                          <a:effectLst/>
                        </a:rPr>
                        <a:t>Median house value for households within a block (measured in US Dollars)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0136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5226341" y="1174458"/>
            <a:ext cx="4781724" cy="132546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1800" b="1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Selected Model:</a:t>
            </a: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sz="180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Neural Networks Model.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sz="180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Linear Regression Model.</a:t>
            </a: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1800" b="1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1" name="مخطط انسيابي: معالجة متعاقبة 30">
            <a:extLst>
              <a:ext uri="{FF2B5EF4-FFF2-40B4-BE49-F238E27FC236}">
                <a16:creationId xmlns:a16="http://schemas.microsoft.com/office/drawing/2014/main" id="{E173E99D-CEA5-4958-A4EF-679E6F236577}"/>
              </a:ext>
            </a:extLst>
          </p:cNvPr>
          <p:cNvSpPr/>
          <p:nvPr/>
        </p:nvSpPr>
        <p:spPr>
          <a:xfrm>
            <a:off x="5176006" y="2925660"/>
            <a:ext cx="4924339" cy="132546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1600" b="1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The purpose of selecting this Model:</a:t>
            </a:r>
          </a:p>
          <a:p>
            <a:pPr marL="457200" algn="l" rtl="0">
              <a:spcAft>
                <a:spcPts val="800"/>
              </a:spcAft>
            </a:pPr>
            <a:r>
              <a:rPr lang="en-US" i="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Because the Neural network model can deal with regression problems easily.</a:t>
            </a: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2000" b="1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algn="l" rtl="0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5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5452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4286774" y="734037"/>
            <a:ext cx="4781724" cy="70467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cleansing process Involves: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647F77-5CD2-457F-AAE9-E2983C49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74" y="2030136"/>
            <a:ext cx="7088697" cy="4093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08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20" y="5452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مخطط انسيابي: معالجة متعاقبة 28">
            <a:extLst>
              <a:ext uri="{FF2B5EF4-FFF2-40B4-BE49-F238E27FC236}">
                <a16:creationId xmlns:a16="http://schemas.microsoft.com/office/drawing/2014/main" id="{3A1AD3E2-C07D-4BF5-8938-5C2F189BC113}"/>
              </a:ext>
            </a:extLst>
          </p:cNvPr>
          <p:cNvSpPr/>
          <p:nvPr/>
        </p:nvSpPr>
        <p:spPr>
          <a:xfrm>
            <a:off x="4295162" y="1686188"/>
            <a:ext cx="6711193" cy="332204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  <a:prstDash val="lgDash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b="1" i="0" dirty="0">
                <a:solidFill>
                  <a:srgbClr val="202124"/>
                </a:solidFill>
                <a:effectLst/>
                <a:latin typeface="Helvetica Neue"/>
              </a:rPr>
              <a:t>What is Mean_squared_error in Python?</a:t>
            </a:r>
          </a:p>
          <a:p>
            <a:pPr algn="l"/>
            <a:endParaRPr lang="en-US" sz="1800" b="0" i="0" dirty="0">
              <a:solidFill>
                <a:srgbClr val="202124"/>
              </a:solidFill>
              <a:effectLst/>
              <a:latin typeface="Helvetica Neue"/>
            </a:endParaRPr>
          </a:p>
          <a:p>
            <a:pPr algn="l"/>
            <a:r>
              <a:rPr lang="en-US" sz="1800" b="0" i="0" dirty="0">
                <a:solidFill>
                  <a:srgbClr val="202124"/>
                </a:solidFill>
                <a:effectLst/>
                <a:latin typeface="Helvetica Neue"/>
              </a:rPr>
              <a:t>The Mean Squared Error (MSE) or Mean Squared Deviation (MSD) of an estimator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Helvetica Neue"/>
              </a:rPr>
              <a:t>measures the average of error squares i.e. the average squared difference between the estimated values and true value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Helvetica Neue"/>
              </a:rPr>
              <a:t>. It is a risk function, corresponding to the expected value of the squared error loss</a:t>
            </a:r>
          </a:p>
        </p:txBody>
      </p:sp>
    </p:spTree>
    <p:extLst>
      <p:ext uri="{BB962C8B-B14F-4D97-AF65-F5344CB8AC3E}">
        <p14:creationId xmlns:p14="http://schemas.microsoft.com/office/powerpoint/2010/main" val="411996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A19EC-36F9-4AE6-9679-FBC940D731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0" b="14294"/>
          <a:stretch/>
        </p:blipFill>
        <p:spPr bwMode="auto">
          <a:xfrm>
            <a:off x="183053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DE5B1ECC-1BA7-4C49-8C9D-F83269580D35}"/>
              </a:ext>
            </a:extLst>
          </p:cNvPr>
          <p:cNvSpPr txBox="1"/>
          <p:nvPr/>
        </p:nvSpPr>
        <p:spPr>
          <a:xfrm>
            <a:off x="3900880" y="1819939"/>
            <a:ext cx="65601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  </a:t>
            </a:r>
            <a:endParaRPr lang="ar-SA" sz="7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رسم 3" descr="شارة بشكل قلب خطوط عريضة">
            <a:extLst>
              <a:ext uri="{FF2B5EF4-FFF2-40B4-BE49-F238E27FC236}">
                <a16:creationId xmlns:a16="http://schemas.microsoft.com/office/drawing/2014/main" id="{B3E96FE1-551F-4E97-894F-8B3B0E19A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652" y="1819939"/>
            <a:ext cx="1097560" cy="105911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D7E2BD5D-4473-4E2A-9DE4-BE4C44D6EECB}"/>
              </a:ext>
            </a:extLst>
          </p:cNvPr>
          <p:cNvSpPr txBox="1"/>
          <p:nvPr/>
        </p:nvSpPr>
        <p:spPr>
          <a:xfrm>
            <a:off x="5335398" y="3193467"/>
            <a:ext cx="3020036" cy="21749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algn="l" rtl="0">
              <a:spcAft>
                <a:spcPts val="800"/>
              </a:spcAft>
            </a:pPr>
            <a:r>
              <a:rPr lang="en-US" sz="2000" i="0" u="none" strike="noStrik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GROUP 1 Titans</a:t>
            </a:r>
          </a:p>
          <a:p>
            <a:pPr marL="457200" algn="l" rtl="0">
              <a:spcAft>
                <a:spcPts val="800"/>
              </a:spcAft>
            </a:pP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1. Asma Harthi</a:t>
            </a:r>
            <a:br>
              <a:rPr lang="en-US" sz="140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</a:b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2. Amal Alqahtani</a:t>
            </a:r>
            <a:br>
              <a:rPr lang="en-US" sz="140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</a:b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3. Dhamya Alhemely</a:t>
            </a:r>
            <a:br>
              <a:rPr lang="en-US" sz="140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</a:b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4. Haneen Abuallam</a:t>
            </a:r>
            <a:br>
              <a:rPr lang="en-US" sz="140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</a:b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5. Khalid Alomari</a:t>
            </a:r>
            <a:br>
              <a:rPr lang="en-US" sz="140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</a:br>
            <a:r>
              <a:rPr lang="en-US" sz="1400" i="0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B0604020104020204" pitchFamily="34" charset="0"/>
              </a:rPr>
              <a:t>6. Zainab Alharbi</a:t>
            </a:r>
            <a:endParaRPr lang="en-US" sz="1400" i="0" u="none" strike="noStrike" spc="5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badi" panose="020B0604020104020204" pitchFamily="34" charset="0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8542549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314</Words>
  <Application>Microsoft Office PowerPoint</Application>
  <PresentationFormat>شاشة عريضة</PresentationFormat>
  <Paragraphs>49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5" baseType="lpstr">
      <vt:lpstr>Abadi</vt:lpstr>
      <vt:lpstr>Aharoni</vt:lpstr>
      <vt:lpstr>Arial</vt:lpstr>
      <vt:lpstr>Calibri</vt:lpstr>
      <vt:lpstr>Calibri Light</vt:lpstr>
      <vt:lpstr>Helvetica Neue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عبدالعزيز ال راكان</dc:creator>
  <cp:lastModifiedBy>عبدالعزيز ال راكان</cp:lastModifiedBy>
  <cp:revision>2</cp:revision>
  <dcterms:created xsi:type="dcterms:W3CDTF">2021-11-27T15:14:04Z</dcterms:created>
  <dcterms:modified xsi:type="dcterms:W3CDTF">2021-11-28T15:29:47Z</dcterms:modified>
</cp:coreProperties>
</file>