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36"/>
  </p:notesMasterIdLst>
  <p:sldIdLst>
    <p:sldId id="256" r:id="rId2"/>
    <p:sldId id="257" r:id="rId3"/>
    <p:sldId id="263" r:id="rId4"/>
    <p:sldId id="258" r:id="rId5"/>
    <p:sldId id="259" r:id="rId6"/>
    <p:sldId id="265" r:id="rId7"/>
    <p:sldId id="260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0"/>
  </p:normalViewPr>
  <p:slideViewPr>
    <p:cSldViewPr snapToGrid="0">
      <p:cViewPr varScale="1">
        <p:scale>
          <a:sx n="145" d="100"/>
          <a:sy n="145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782b7ed2_0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782b7ed2_0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782b7ed2_0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782b7ed2_0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782b7ed2_0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782b7ed2_0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782b7ed2_0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782b7ed2_0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782b7ed2_0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782b7ed2_0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Harvard lecture 3, credited to Tim Brey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782b7ed2_0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782b7ed2_0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782b7ed2_0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782b7ed2_0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782b7ed2_0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782b7ed2_0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782b7ed2_0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782b7ed2_0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782b7ed2_0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782b7ed2_0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3847647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Google Shape;39;g13847647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782b7ed2_0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782b7ed2_0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384764765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384764765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384764765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384764765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384764765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384764765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384764765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384764765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782b7ed2_0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782b7ed2_0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71123361_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71123361_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782b7ed2_0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782b7ed2_0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38476476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38476476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bdac7b5b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bdac7b5b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6d242868_0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6d242868_0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71123361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71123361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http://www.mrexcel.com/t15902.jpg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384764765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384764765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71123361_0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71123361_0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71123361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71123361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71123361_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71123361_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http://www.gs.washington.edu/academics/courses/akey/56008/lecture/lecture2.pdf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3782b7ed2_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3782b7ed2_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3782b7ed2_0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3782b7ed2_0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782b7ed2_0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782b7ed2_0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782b7ed2_0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782b7ed2_0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782b7ed2_0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782b7ed2_0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782b7ed2_0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782b7ed2_0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" name="Google Shape;13;p2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17" name="Google Shape;17;p3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w="50800" cap="flat" cmpd="sng">
            <a:solidFill>
              <a:srgbClr val="DA000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w="50800" cap="flat" cmpd="sng">
            <a:solidFill>
              <a:srgbClr val="DA000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cxnSp>
        <p:nvCxnSpPr>
          <p:cNvPr id="25" name="Google Shape;25;p5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w="508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cxnSp>
        <p:nvCxnSpPr>
          <p:cNvPr id="28" name="Google Shape;28;p6"/>
          <p:cNvCxnSpPr/>
          <p:nvPr/>
        </p:nvCxnSpPr>
        <p:spPr>
          <a:xfrm>
            <a:off x="457200" y="4317761"/>
            <a:ext cx="8229600" cy="0"/>
          </a:xfrm>
          <a:prstGeom prst="straightConnector1">
            <a:avLst/>
          </a:prstGeom>
          <a:noFill/>
          <a:ln w="508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Google Shape;30;p7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w="508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8" name="Google Shape;8;p1"/>
          <p:cNvCxnSpPr/>
          <p:nvPr/>
        </p:nvCxnSpPr>
        <p:spPr>
          <a:xfrm>
            <a:off x="457200" y="5023260"/>
            <a:ext cx="8229600" cy="0"/>
          </a:xfrm>
          <a:prstGeom prst="straightConnector1">
            <a:avLst/>
          </a:prstGeom>
          <a:noFill/>
          <a:ln w="508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bkSRLYSojo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CSE 591: Data Science</a:t>
            </a:r>
            <a:endParaRPr sz="4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Steven Skiena</a:t>
            </a:r>
            <a:endParaRPr sz="4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Stony Brook University</a:t>
            </a:r>
            <a:endParaRPr sz="4800"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1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600"/>
              <a:t>Lecture 11: Principles of Visualizing Data</a:t>
            </a:r>
            <a:endParaRPr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Aspect Ratios and Lie Factors</a:t>
            </a:r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375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The steepness of apparent cliffs is a function of aspect ratio.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Aim for 45° lines or Golden ratio as most interpretable.</a:t>
            </a:r>
            <a:endParaRPr dirty="0"/>
          </a:p>
        </p:txBody>
      </p:sp>
      <p:pic>
        <p:nvPicPr>
          <p:cNvPr id="116" name="Google Shape;116;p19" descr="aspectratio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2825" y="1294763"/>
            <a:ext cx="4853976" cy="3536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this be the Same Data?</a:t>
            </a:r>
            <a:endParaRPr/>
          </a:p>
        </p:txBody>
      </p:sp>
      <p:sp>
        <p:nvSpPr>
          <p:cNvPr id="122" name="Google Shape;122;p2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425" y="1709225"/>
            <a:ext cx="5219700" cy="260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8703" y="1654963"/>
            <a:ext cx="2453425" cy="271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Reduce Chartjunk</a:t>
            </a:r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Extraneous visual elements distract from the message the data is trying to tell.</a:t>
            </a:r>
            <a:endParaRPr/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Extra dimensionality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Uninformative coloring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Excessive grids and figurative decoration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In an exciting graphic, the data tells the story, not the chartjunk.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Chartjunk / Graphical Ducks</a:t>
            </a:r>
            <a:endParaRPr/>
          </a:p>
        </p:txBody>
      </p:sp>
      <p:sp>
        <p:nvSpPr>
          <p:cNvPr id="136" name="Google Shape;136;p2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3879" y="1261213"/>
            <a:ext cx="2095957" cy="360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you Simplify this Plot?</a:t>
            </a:r>
            <a:endParaRPr/>
          </a:p>
        </p:txBody>
      </p:sp>
      <p:pic>
        <p:nvPicPr>
          <p:cNvPr id="144" name="Google Shape;144;p23" descr="cj0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7975" y="1234825"/>
            <a:ext cx="4991125" cy="372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3"/>
          <p:cNvSpPr txBox="1"/>
          <p:nvPr/>
        </p:nvSpPr>
        <p:spPr>
          <a:xfrm>
            <a:off x="7875700" y="4676775"/>
            <a:ext cx="8112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Tim Brey</a:t>
            </a:r>
            <a:endParaRPr sz="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You Further Simplify?</a:t>
            </a:r>
            <a:endParaRPr/>
          </a:p>
        </p:txBody>
      </p:sp>
      <p:pic>
        <p:nvPicPr>
          <p:cNvPr id="151" name="Google Shape;151;p24" descr="cj1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7700" y="1227525"/>
            <a:ext cx="4914600" cy="3715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Better, but can you Further Simplify?</a:t>
            </a:r>
            <a:endParaRPr/>
          </a:p>
        </p:txBody>
      </p:sp>
      <p:pic>
        <p:nvPicPr>
          <p:cNvPr id="157" name="Google Shape;157;p25" descr="cj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6600" y="1223922"/>
            <a:ext cx="5010650" cy="37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Anything Else that Can Go?</a:t>
            </a:r>
            <a:endParaRPr/>
          </a:p>
        </p:txBody>
      </p:sp>
      <p:pic>
        <p:nvPicPr>
          <p:cNvPr id="163" name="Google Shape;163;p26" descr="cj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9900" y="1222750"/>
            <a:ext cx="4799124" cy="373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``Less is More’’</a:t>
            </a:r>
            <a:endParaRPr/>
          </a:p>
        </p:txBody>
      </p:sp>
      <p:pic>
        <p:nvPicPr>
          <p:cNvPr id="169" name="Google Shape;169;p27" descr="cj4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6850" y="1256672"/>
            <a:ext cx="4829275" cy="3558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MatPlotLib Supports Nice Plots</a:t>
            </a:r>
            <a:endParaRPr/>
          </a:p>
        </p:txBody>
      </p:sp>
      <p:sp>
        <p:nvSpPr>
          <p:cNvPr id="175" name="Google Shape;175;p2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76" name="Google Shape;176;p28" descr="matplotlib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4704" y="1247875"/>
            <a:ext cx="5640721" cy="3725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Looking carefully at your data is important:</a:t>
            </a:r>
            <a:endParaRPr/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to identify mistakes in collection/processing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to find violations of statistical assumptions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to observe patterns in the data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to make hypothesis.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Feeding unvisualized data to a machine learning algorithm is asking for trouble.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9" descr="choosing_a_good_char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9803" y="0"/>
            <a:ext cx="665629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9"/>
          <p:cNvSpPr txBox="1"/>
          <p:nvPr/>
        </p:nvSpPr>
        <p:spPr>
          <a:xfrm>
            <a:off x="83050" y="257450"/>
            <a:ext cx="2275500" cy="46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0000"/>
                </a:solidFill>
              </a:rPr>
              <a:t>Which Chart to Use?</a:t>
            </a:r>
            <a:endParaRPr sz="3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Tabular Data</a:t>
            </a:r>
            <a:endParaRPr/>
          </a:p>
        </p:txBody>
      </p:sp>
      <p:sp>
        <p:nvSpPr>
          <p:cNvPr id="188" name="Google Shape;188;p3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Tables can have advantages over plots:</a:t>
            </a:r>
            <a:endParaRPr/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Representation of numerical precision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Understandable multivariate visualization: each column is a different dimension.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Representation of heterogeneous data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Compactness for small numbers of points.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this Table be Improved?</a:t>
            </a:r>
            <a:endParaRPr/>
          </a:p>
        </p:txBody>
      </p:sp>
      <p:sp>
        <p:nvSpPr>
          <p:cNvPr id="194" name="Google Shape;194;p3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5" name="Google Shape;195;p31" descr="bad-table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775" y="1286100"/>
            <a:ext cx="7472427" cy="363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Dimensions for Improvement</a:t>
            </a:r>
            <a:endParaRPr/>
          </a:p>
        </p:txBody>
      </p:sp>
      <p:sp>
        <p:nvSpPr>
          <p:cNvPr id="201" name="Google Shape;201;p3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Order rows to invite comparisons.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Order columns to highlight importance or pairwise relationships.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Right justify uniform-precision numbers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Use </a:t>
            </a:r>
            <a:r>
              <a:rPr lang="en" b="1"/>
              <a:t>emphasis</a:t>
            </a:r>
            <a:r>
              <a:rPr lang="en"/>
              <a:t>, </a:t>
            </a:r>
            <a:r>
              <a:rPr lang="en" i="1"/>
              <a:t>font,</a:t>
            </a:r>
            <a:r>
              <a:rPr lang="en"/>
              <a:t> or </a:t>
            </a:r>
            <a:r>
              <a:rPr lang="en">
                <a:solidFill>
                  <a:srgbClr val="FF0000"/>
                </a:solidFill>
              </a:rPr>
              <a:t>color</a:t>
            </a:r>
            <a:r>
              <a:rPr lang="en"/>
              <a:t> to highlight important entries.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Avoid excessive-length column descriptors.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Improved Tabular Presentation</a:t>
            </a:r>
            <a:endParaRPr/>
          </a:p>
        </p:txBody>
      </p:sp>
      <p:sp>
        <p:nvSpPr>
          <p:cNvPr id="207" name="Google Shape;207;p3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208" name="Google Shape;208;p33" descr="better-table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8874" y="1496125"/>
            <a:ext cx="6305250" cy="328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 Charts</a:t>
            </a:r>
            <a:endParaRPr/>
          </a:p>
        </p:txBody>
      </p:sp>
      <p:sp>
        <p:nvSpPr>
          <p:cNvPr id="214" name="Google Shape;214;p3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072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Show data points, not just fits.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Line segments show connections, so do not use in categorical data.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Connecting points by lines is often chartjunk. Better is usually a trend line or fit with the data points.</a:t>
            </a:r>
            <a:endParaRPr sz="1800"/>
          </a:p>
        </p:txBody>
      </p:sp>
      <p:pic>
        <p:nvPicPr>
          <p:cNvPr id="215" name="Google Shape;215;p34" descr="line-charts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1650" y="1284063"/>
            <a:ext cx="5085149" cy="355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Scatter Plots / Multivariate Data</a:t>
            </a:r>
            <a:endParaRPr/>
          </a:p>
        </p:txBody>
      </p:sp>
      <p:sp>
        <p:nvSpPr>
          <p:cNvPr id="221" name="Google Shape;221;p35"/>
          <p:cNvSpPr txBox="1">
            <a:spLocks noGrp="1"/>
          </p:cNvSpPr>
          <p:nvPr>
            <p:ph type="body" idx="1"/>
          </p:nvPr>
        </p:nvSpPr>
        <p:spPr>
          <a:xfrm>
            <a:off x="250325" y="1213925"/>
            <a:ext cx="85971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Scatter plots show the values of each point, and are a great way to present 2D data sets.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Higher dimensional datasets are often best projected to 2D, through self-organizing maps or principle component analysis, although can be represented through bubble plots.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Reduce Overplotting by Small Points</a:t>
            </a:r>
            <a:endParaRPr/>
          </a:p>
        </p:txBody>
      </p:sp>
      <p:sp>
        <p:nvSpPr>
          <p:cNvPr id="227" name="Google Shape;227;p3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228" name="Google Shape;22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3575" y="1257725"/>
            <a:ext cx="3610575" cy="361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4150" y="1200150"/>
            <a:ext cx="3725700" cy="37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Heatmaps Reveal Finer Structure</a:t>
            </a:r>
            <a:endParaRPr/>
          </a:p>
        </p:txBody>
      </p:sp>
      <p:sp>
        <p:nvSpPr>
          <p:cNvPr id="235" name="Google Shape;235;p3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Color points on the basis of frequency</a:t>
            </a:r>
            <a:endParaRPr/>
          </a:p>
        </p:txBody>
      </p:sp>
      <p:pic>
        <p:nvPicPr>
          <p:cNvPr id="236" name="Google Shape;236;p37" descr="scatter-plots-hea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182650"/>
            <a:ext cx="41148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7" descr="scatter-plots-l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150" y="2352400"/>
            <a:ext cx="4503550" cy="257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Bubble Charts for Extra Dimensions</a:t>
            </a:r>
            <a:endParaRPr/>
          </a:p>
        </p:txBody>
      </p:sp>
      <p:sp>
        <p:nvSpPr>
          <p:cNvPr id="243" name="Google Shape;243;p38"/>
          <p:cNvSpPr txBox="1">
            <a:spLocks noGrp="1"/>
          </p:cNvSpPr>
          <p:nvPr>
            <p:ph type="body" idx="1"/>
          </p:nvPr>
        </p:nvSpPr>
        <p:spPr>
          <a:xfrm>
            <a:off x="457200" y="1163338"/>
            <a:ext cx="32094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Using color, shape, size, and shading of “dots” enables dot plots to represent additional dimensions.</a:t>
            </a: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 dirty="0">
                <a:solidFill>
                  <a:schemeClr val="hlink"/>
                </a:solidFill>
                <a:hlinkClick r:id="rId3"/>
              </a:rPr>
              <a:t>https://www.youtube.com/watch?v=jbkSRLYSojo</a:t>
            </a:r>
            <a:endParaRPr sz="1800" dirty="0"/>
          </a:p>
        </p:txBody>
      </p:sp>
      <p:pic>
        <p:nvPicPr>
          <p:cNvPr id="244" name="Google Shape;24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5200" y="1200150"/>
            <a:ext cx="5156874" cy="365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Tufte’s Visualization Aesthetic</a:t>
            </a:r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Distinguishing good/bad visualizations requires a design aesthetic, and a vocabulary to talk about data representations:</a:t>
            </a:r>
            <a:endParaRPr/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Maximize data ink-ratio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Minimize lie factor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Minimize chartjunk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Use proper scales and clear labeling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 Plots vs. Pie Charts</a:t>
            </a:r>
            <a:endParaRPr/>
          </a:p>
        </p:txBody>
      </p:sp>
      <p:sp>
        <p:nvSpPr>
          <p:cNvPr id="250" name="Google Shape;250;p3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Bar plots</a:t>
            </a:r>
            <a:r>
              <a:rPr lang="en"/>
              <a:t> show the frequency of proportion of categorical variables. </a:t>
            </a:r>
            <a:r>
              <a:rPr lang="en">
                <a:solidFill>
                  <a:srgbClr val="0000FF"/>
                </a:solidFill>
              </a:rPr>
              <a:t>Pie charts</a:t>
            </a:r>
            <a:r>
              <a:rPr lang="en"/>
              <a:t> use more space and are harder to read and compare.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1" name="Google Shape;251;p39" descr="pie-vs-stacked-bar-charts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8700" y="2788100"/>
            <a:ext cx="3247950" cy="218692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9"/>
          <p:cNvSpPr txBox="1"/>
          <p:nvPr/>
        </p:nvSpPr>
        <p:spPr>
          <a:xfrm>
            <a:off x="617650" y="2907163"/>
            <a:ext cx="4451400" cy="19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Partitioning each bar into pieces yields the stacked bar chart.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Pie charts are arguably better for showing percentages of totality, and people do seem to like them, so they may be harmless in small amounts.</a:t>
            </a:r>
            <a:endParaRPr sz="1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Pie Chart is Better?</a:t>
            </a:r>
            <a:endParaRPr/>
          </a:p>
        </p:txBody>
      </p:sp>
      <p:sp>
        <p:nvSpPr>
          <p:cNvPr id="258" name="Google Shape;258;p4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9" name="Google Shape;259;p40" descr="2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1200150"/>
            <a:ext cx="4295775" cy="381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40" descr="3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5775" y="1596150"/>
            <a:ext cx="4686300" cy="29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Histograms</a:t>
            </a:r>
            <a:endParaRPr/>
          </a:p>
        </p:txBody>
      </p:sp>
      <p:sp>
        <p:nvSpPr>
          <p:cNvPr id="266" name="Google Shape;266;p4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Histograms (and CDFs) visualize distributions over continuous variables: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Histograms are better for displaying peaks, CDFs for showing tails.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7" name="Google Shape;267;p41" descr="histogram-vs.-CDF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4238" y="2320638"/>
            <a:ext cx="5572125" cy="16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Histograms: Bin Size / Count Matters</a:t>
            </a:r>
            <a:endParaRPr/>
          </a:p>
        </p:txBody>
      </p:sp>
      <p:sp>
        <p:nvSpPr>
          <p:cNvPr id="273" name="Google Shape;273;p4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274" name="Google Shape;274;p42" descr="histogram-size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4000" y="1257950"/>
            <a:ext cx="6985775" cy="359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Frequency vs. Density Histograms</a:t>
            </a:r>
            <a:endParaRPr/>
          </a:p>
        </p:txBody>
      </p:sp>
      <p:sp>
        <p:nvSpPr>
          <p:cNvPr id="280" name="Google Shape;280;p4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Dividing counts by the total yields a probability density plot, which is more interpretable:</a:t>
            </a:r>
            <a:endParaRPr/>
          </a:p>
        </p:txBody>
      </p:sp>
      <p:pic>
        <p:nvPicPr>
          <p:cNvPr id="281" name="Google Shape;281;p43" descr="frequency-density-histograms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2775" y="2363613"/>
            <a:ext cx="7067550" cy="25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Data Visualization?</a:t>
            </a:r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Exploratory data analysis: what does your data really look like?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Error detection: did you do something stupid?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Presenting what you have learned to others.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A large fraction of the graphs and charts I see are terrible: visualization is harder than it looks.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Ascombe’s Quartet</a:t>
            </a: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All four data sets have exactly the same mean, variance, correlation, and regression line:</a:t>
            </a:r>
            <a:endParaRPr/>
          </a:p>
        </p:txBody>
      </p:sp>
      <p:pic>
        <p:nvPicPr>
          <p:cNvPr id="55" name="Google Shape;55;p11" descr="Ascombe-data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1300" y="2333200"/>
            <a:ext cx="4794326" cy="259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Lie Factor: Dimensionality</a:t>
            </a:r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4537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(size of effect in graphic) / (size of effect in data)</a:t>
            </a:r>
            <a:endParaRPr/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2800" y="1981825"/>
            <a:ext cx="2222475" cy="294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8650" y="2051575"/>
            <a:ext cx="2040300" cy="287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 txBox="1"/>
          <p:nvPr/>
        </p:nvSpPr>
        <p:spPr>
          <a:xfrm>
            <a:off x="700050" y="2032125"/>
            <a:ext cx="3111300" cy="28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 fixing a two- or three-dimensional representation by a single parameter yields a lie, because area or volume increase non-proportionally to length. 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Plotting Ascombe’s Quartet</a:t>
            </a:r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62" name="Google Shape;62;p12" descr="Ascombe-plots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2675" y="1273950"/>
            <a:ext cx="5269900" cy="361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Maximize Data-Ink Ratio</a:t>
            </a:r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91" name="Google Shape;91;p16" descr="data-ink-ratio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9600" y="1200150"/>
            <a:ext cx="5474075" cy="100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 descr="data-ink-low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422" y="2203375"/>
            <a:ext cx="3957946" cy="272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 descr="data-in-high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36775" y="2246025"/>
            <a:ext cx="3771175" cy="254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Graphical Integrity: Scale Distortion</a:t>
            </a:r>
            <a:endParaRPr/>
          </a:p>
        </p:txBody>
      </p:sp>
      <p:pic>
        <p:nvPicPr>
          <p:cNvPr id="108" name="Google Shape;108;p18" descr="bush-tax-cuts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3025" y="1634325"/>
            <a:ext cx="5862050" cy="2796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 txBox="1"/>
          <p:nvPr/>
        </p:nvSpPr>
        <p:spPr>
          <a:xfrm>
            <a:off x="155575" y="1283450"/>
            <a:ext cx="2809800" cy="35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Always start bar graphs at zero.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Always properly label your axes.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Use continuous scales: linear or labelled!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782</Words>
  <Application>Microsoft Macintosh PowerPoint</Application>
  <PresentationFormat>On-screen Show (16:9)</PresentationFormat>
  <Paragraphs>107</Paragraphs>
  <Slides>34</Slides>
  <Notes>34</Notes>
  <HiddenSlides>1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Arial</vt:lpstr>
      <vt:lpstr>Swiss</vt:lpstr>
      <vt:lpstr>CSE 591: Data Science Steven Skiena Stony Brook University</vt:lpstr>
      <vt:lpstr>Exploratory Data Analysis</vt:lpstr>
      <vt:lpstr>Tufte’s Visualization Aesthetic</vt:lpstr>
      <vt:lpstr>Why Data Visualization?</vt:lpstr>
      <vt:lpstr>Ascombe’s Quartet</vt:lpstr>
      <vt:lpstr>The Lie Factor: Dimensionality</vt:lpstr>
      <vt:lpstr>Plotting Ascombe’s Quartet</vt:lpstr>
      <vt:lpstr>Maximize Data-Ink Ratio</vt:lpstr>
      <vt:lpstr>Graphical Integrity: Scale Distortion</vt:lpstr>
      <vt:lpstr>Aspect Ratios and Lie Factors</vt:lpstr>
      <vt:lpstr>Can this be the Same Data?</vt:lpstr>
      <vt:lpstr>Reduce Chartjunk</vt:lpstr>
      <vt:lpstr>Chartjunk / Graphical Ducks</vt:lpstr>
      <vt:lpstr>Can you Simplify this Plot?</vt:lpstr>
      <vt:lpstr>Can You Further Simplify?</vt:lpstr>
      <vt:lpstr>Better, but can you Further Simplify?</vt:lpstr>
      <vt:lpstr>Anything Else that Can Go?</vt:lpstr>
      <vt:lpstr>``Less is More’’</vt:lpstr>
      <vt:lpstr>MatPlotLib Supports Nice Plots</vt:lpstr>
      <vt:lpstr>PowerPoint Presentation</vt:lpstr>
      <vt:lpstr>Tabular Data</vt:lpstr>
      <vt:lpstr>Can this Table be Improved?</vt:lpstr>
      <vt:lpstr>Dimensions for Improvement</vt:lpstr>
      <vt:lpstr>Improved Tabular Presentation</vt:lpstr>
      <vt:lpstr>Line Charts</vt:lpstr>
      <vt:lpstr>Scatter Plots / Multivariate Data</vt:lpstr>
      <vt:lpstr>Reduce Overplotting by Small Points</vt:lpstr>
      <vt:lpstr>Heatmaps Reveal Finer Structure</vt:lpstr>
      <vt:lpstr>Bubble Charts for Extra Dimensions</vt:lpstr>
      <vt:lpstr>Bar Plots vs. Pie Charts</vt:lpstr>
      <vt:lpstr>Which Pie Chart is Better?</vt:lpstr>
      <vt:lpstr>Histograms</vt:lpstr>
      <vt:lpstr>Histograms: Bin Size / Count Matters</vt:lpstr>
      <vt:lpstr>Frequency vs. Density Histograms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591: Data Science Steven Skiena Stony Brook University</dc:title>
  <cp:lastModifiedBy>Sahar Ajmal</cp:lastModifiedBy>
  <cp:revision>1</cp:revision>
  <dcterms:modified xsi:type="dcterms:W3CDTF">2025-02-20T09:54:34Z</dcterms:modified>
</cp:coreProperties>
</file>