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87521ab4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87521ab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7e38fd0e3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7e38fd0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7e38fd0e3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7e38fd0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7521ab4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87521ab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b6fefe1d22f606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b6fefe1d22f60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http://perltricks.com/article/building-a-utf-8-encoder-in-perl/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87521ab4_0_1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87521ab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7521ab4_0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7521ab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7521ab4_0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7521ab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b38e9cba_0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b38e9cba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b38e9cba_0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b38e9cba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02561ef943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02561ef9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38e9cba_0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38e9cba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87521ab4_0_1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87521ab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87521ab4_0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87521ab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87521ab4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87521ab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2561ef943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02561ef94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b38e9cba_0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b38e9cba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fbf0d0a0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fbf0d0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6fbf0d0a0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6fbf0d0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fbf0d0a0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fbf0d0a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fbf0d0a0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fbf0d0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7521ab4_0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7521a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cxnSp>
        <p:nvCxnSpPr>
          <p:cNvPr id="28" name="Google Shape;28;p6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p7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gif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CSE 519: Data Science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Steven Skiena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Stony Brook University</a:t>
            </a:r>
            <a:endParaRPr sz="4800"/>
          </a:p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/>
              <a:t>Lecture 7: Data Cleaning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Conversions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NASA’s Mars Climate Orbiter exploded in 1999 due to a metric-to-English conversion issue.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Even sticking to the metric system has potential inconsistencies: cm, m, km?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Bimodal distributions can indicate trouble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Z-scores are dimensionless quantities.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Vigilance in data integration is essential.</a:t>
            </a:r>
            <a:endParaRPr/>
          </a:p>
        </p:txBody>
      </p:sp>
      <p:pic>
        <p:nvPicPr>
          <p:cNvPr descr="How NASA Lost a Spacecraft From a Metric Math Mistake | SimScale"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07" y="0"/>
            <a:ext cx="1600193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and Z-scores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It is critical to normalize different variables to make their range/distribution comparable.</a:t>
            </a:r>
            <a:endParaRPr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Z-scores are computed: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Z-scores of height measured in inches is the same as height measured in miles.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biggest analysis sins will come in using unnormalized variables for analysis!</a:t>
            </a:r>
            <a:endParaRPr/>
          </a:p>
        </p:txBody>
      </p:sp>
      <p:pic>
        <p:nvPicPr>
          <p:cNvPr descr="CodeCogsEqn (5).gif"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325" y="2344975"/>
            <a:ext cx="2795175" cy="4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Z-score Examples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57200" y="1200150"/>
            <a:ext cx="841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Z-scores have mean 0 and sigma=1.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Thus Z-scores of different variables are of comparable magnitude.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sign identifies if it is above/below the mean.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z-score-example.jpg"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25" y="3555075"/>
            <a:ext cx="503872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205975"/>
            <a:ext cx="8506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/ Character Representations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Ariane 5 rocket exploded in 1996 due to a bad 64-bit float to 16-bit integer conversion.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Measurements should be decimal numbers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Counts should be integers.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Fractional quantities should be decimal, not (q,r) like (pounds,oz) or (feet,inches).</a:t>
            </a:r>
            <a:endParaRPr/>
          </a:p>
        </p:txBody>
      </p:sp>
      <p:pic>
        <p:nvPicPr>
          <p:cNvPr descr="Malfunction - Ariane 5 Rocket Explosion - 5G Security by Marin Ivezic"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100" y="3888375"/>
            <a:ext cx="1822900" cy="12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Representations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particularly nasty cleaning issue in textual data is unifying character code representations: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ISO 8859-1 is a single byte code for ASCII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UTF-8 is a multibyte encoding for all Unicode characters.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50" y="3456400"/>
            <a:ext cx="3148950" cy="1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050" y="3810475"/>
            <a:ext cx="2575900" cy="13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Unification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appear on the web as:  </a:t>
            </a:r>
            <a:r>
              <a:rPr i="1" lang="en" sz="2400">
                <a:solidFill>
                  <a:srgbClr val="FF0000"/>
                </a:solidFill>
              </a:rPr>
              <a:t>(Steve|Steven|Stephen|S.) (S.|Sol|_) (Skiena|Skeina|Skienna)</a:t>
            </a:r>
            <a:endParaRPr i="1" sz="2400">
              <a:solidFill>
                <a:srgbClr val="FF0000"/>
              </a:solidFill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simple transformations to unify names, like lower case, removing middle names, etc.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Consider phonetic hashing methods like Soundex and Metaphone.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Tradeoff between false positives and negatives.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/ Date Unification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Aligning temporal events from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different datasets/systems can be problematic.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Coordinated Universal Time (UTC), a modern standard subsuming GMT.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Financial time series are tricky because of weekends and holidays: how do you correlate stock prices and temperatures?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413" y="-12"/>
            <a:ext cx="269557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Unification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" y="1200150"/>
            <a:ext cx="8428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Currency conversion uses exchange rates.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Correct stock prices for splits and dividends.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returns / percentage change instead of absolute price changes.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time value of money needs correction for inflation for fair long-term comparisons.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Why do stock/oil prices correlate over 30 years?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eign Exchange Overview"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9925" y="0"/>
            <a:ext cx="1334075" cy="13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Missing Data 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important aspect of data cleaning is properly representing missing data: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is the year of death of a living person?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 about a field left blank or filled with an obviously outlandish value?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frequency of events too rare to see?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Setting such values to zero is generally wrong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Missing data procedures in multivariate analysis - Leiden University"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8075" y="0"/>
            <a:ext cx="1665925" cy="11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Imputing Missing Values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enough training data, one might drop all records with missing values, but we may want to use the model on records with missing fields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 it is better to estimate or </a:t>
            </a:r>
            <a:r>
              <a:rPr lang="en">
                <a:solidFill>
                  <a:srgbClr val="0000FF"/>
                </a:solidFill>
              </a:rPr>
              <a:t>impute</a:t>
            </a:r>
            <a:r>
              <a:rPr lang="en"/>
              <a:t> missing values instead of leaving them blank.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good guess for your death year is birth+80.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Biases in Sampling and Analysis</a:t>
            </a:r>
            <a:endParaRPr/>
          </a:p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200150"/>
            <a:ext cx="3188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 sz="1900"/>
              <a:t>Data bias occurs when data is inaccurate, incomplete, or missing, which can lead to an inaccurate representation of a population. </a:t>
            </a:r>
            <a:endParaRPr sz="19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1900"/>
              <a:t>The best way to clean data is to eliminate systematic biases in data collection.</a:t>
            </a:r>
            <a:endParaRPr sz="1900"/>
          </a:p>
        </p:txBody>
      </p:sp>
      <p:pic>
        <p:nvPicPr>
          <p:cNvPr id="43" name="Google Shape;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275" y="1296325"/>
            <a:ext cx="4920526" cy="35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 Methods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i="1" lang="en">
                <a:solidFill>
                  <a:srgbClr val="FF0000"/>
                </a:solidFill>
              </a:rPr>
              <a:t>Mean value imputation</a:t>
            </a:r>
            <a:r>
              <a:rPr lang="en"/>
              <a:t> - leaves mean same.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i="1" lang="en">
                <a:solidFill>
                  <a:srgbClr val="FF0000"/>
                </a:solidFill>
              </a:rPr>
              <a:t>Random value imputation</a:t>
            </a:r>
            <a:r>
              <a:rPr lang="en"/>
              <a:t> - repeatedly selecting random values permits statistical evaluation of the impact of imputation.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i="1" lang="en">
                <a:solidFill>
                  <a:srgbClr val="FF0000"/>
                </a:solidFill>
              </a:rPr>
              <a:t>Imputation by interpolation</a:t>
            </a:r>
            <a:r>
              <a:rPr lang="en"/>
              <a:t> - using linear regression to predict missing values works well if few fields are missing per record.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largest reported dinosaur vertebra is 50% larger than all others: presumably a data error.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Look critically at the maximum and minimum values for all variables.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Normally distributed data should not have large outliers, </a:t>
            </a:r>
            <a:r>
              <a:rPr i="1" lang="en"/>
              <a:t>k sigma</a:t>
            </a:r>
            <a:r>
              <a:rPr lang="en"/>
              <a:t> from the mean.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Fix why you have an outlier. Don’t just delete.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256" y="0"/>
            <a:ext cx="1630746" cy="106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707" y="0"/>
            <a:ext cx="797544" cy="106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Outliers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Visually, it is easy to detect outliers, but only in low dimensional spaces.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It can be thought of as an unsupervised learning problem, like clustering.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Points which are far from their cluster center are good candidates for outliers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Outliers Prior to Fitting?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Deleting outliers prior to fitting </a:t>
            </a:r>
            <a:r>
              <a:rPr lang="en">
                <a:solidFill>
                  <a:srgbClr val="FF0000"/>
                </a:solidFill>
              </a:rPr>
              <a:t>can yield better models</a:t>
            </a:r>
            <a:r>
              <a:rPr lang="en"/>
              <a:t>, e.g. if these points correspond to measurement error.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Deleting outliers prior to fitting </a:t>
            </a:r>
            <a:r>
              <a:rPr lang="en">
                <a:solidFill>
                  <a:srgbClr val="0000FF"/>
                </a:solidFill>
              </a:rPr>
              <a:t>can yield worse models</a:t>
            </a:r>
            <a:r>
              <a:rPr lang="en"/>
              <a:t>, e.g. if you are simply deleting points which are not explained by your simple model.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Sampling/Analysis Biases</a:t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1200150"/>
            <a:ext cx="6408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SzPts val="2500"/>
              <a:buChar char="●"/>
            </a:pPr>
            <a:r>
              <a:rPr i="1" lang="en" sz="2500"/>
              <a:t>Selection bias</a:t>
            </a:r>
            <a:r>
              <a:rPr lang="en" sz="2500"/>
              <a:t> – over/under sample certain groups.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" sz="2500"/>
              <a:t>Survivor bias</a:t>
            </a:r>
            <a:r>
              <a:rPr lang="en" sz="2500"/>
              <a:t> – by selecting at the end, you undersample who exits early.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" sz="2500"/>
              <a:t>Confirmation bias</a:t>
            </a:r>
            <a:r>
              <a:rPr lang="en" sz="2500"/>
              <a:t> – people stop sampling / analyzing when the results confirm expectation.</a:t>
            </a:r>
            <a:endParaRPr sz="25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i="1" lang="en" sz="2500"/>
              <a:t>Dunning-Kruger</a:t>
            </a:r>
            <a:r>
              <a:rPr lang="en" sz="2500"/>
              <a:t> effect – poor performers over-estimate their level </a:t>
            </a:r>
            <a:r>
              <a:rPr lang="en" sz="2700"/>
              <a:t>of performance</a:t>
            </a:r>
            <a:endParaRPr sz="2700"/>
          </a:p>
        </p:txBody>
      </p:sp>
      <p:pic>
        <p:nvPicPr>
          <p:cNvPr descr="Graph showing the difference between self-perceived and actual performance" id="50" name="Google Shape;5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650" y="3153200"/>
            <a:ext cx="2388350" cy="199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rvivorship bias - Wikipedia" id="51" name="Google Shape;5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575" y="1184363"/>
            <a:ext cx="24765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116675" y="205975"/>
            <a:ext cx="9027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Data: Garbage In, Garbage Out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issues arise in ensuring the sensible analysis of data from the field, including: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Distinguishing errors from artifacts.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 compatibility / unification.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Imputation of missing values.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Estimating unobserved (zero) counts.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Outlier detection.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vs. Artifacts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 </a:t>
            </a:r>
            <a:r>
              <a:rPr lang="en">
                <a:solidFill>
                  <a:srgbClr val="FF0000"/>
                </a:solidFill>
              </a:rPr>
              <a:t>errors</a:t>
            </a:r>
            <a:r>
              <a:rPr lang="en"/>
              <a:t> represent information that is fundamentally lost in acquisition.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>
                <a:solidFill>
                  <a:srgbClr val="FF0000"/>
                </a:solidFill>
              </a:rPr>
              <a:t>Artifacts</a:t>
            </a:r>
            <a:r>
              <a:rPr lang="en"/>
              <a:t> are systematic problems arising from processing done to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key to detecting artifacts is the </a:t>
            </a:r>
            <a:r>
              <a:rPr lang="en">
                <a:solidFill>
                  <a:srgbClr val="0000FF"/>
                </a:solidFill>
              </a:rPr>
              <a:t>sniff test</a:t>
            </a:r>
            <a:r>
              <a:rPr lang="en"/>
              <a:t>, examining the product closely enough to get a whiff of something bad.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205975"/>
            <a:ext cx="8412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First-time Scientific Authors by Year?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a bibliographic study, we analyzed PubMed data to identify the year of first publication for the 100,000 most frequently cited authors.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</a:t>
            </a:r>
            <a:r>
              <a:rPr i="1" lang="en">
                <a:solidFill>
                  <a:srgbClr val="FF0000"/>
                </a:solidFill>
              </a:rPr>
              <a:t>should </a:t>
            </a:r>
            <a:r>
              <a:rPr lang="en">
                <a:solidFill>
                  <a:srgbClr val="FF0000"/>
                </a:solidFill>
              </a:rPr>
              <a:t>the distribution of new top authors by year look like?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important to have a preconception of any result to help detect anomalies.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this be Right?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" y="1200150"/>
            <a:ext cx="3847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student once tried to foist this off on 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artifacts do you see?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possible explanations could cause them?</a:t>
            </a:r>
            <a:endParaRPr/>
          </a:p>
        </p:txBody>
      </p:sp>
      <p:pic>
        <p:nvPicPr>
          <p:cNvPr descr="NotCleaned.jpg"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400" y="1475121"/>
            <a:ext cx="4763650" cy="3175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Mystery Solved!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255575"/>
            <a:ext cx="3773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Pubmed used author first names starting in 2002.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SS Skiena</a:t>
            </a:r>
            <a:r>
              <a:rPr lang="en"/>
              <a:t> became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Steven S Skiena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cleaning gets rid of such artifacts.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Cleaned.jpg"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8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Compatibility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needs to be carefully massaged to make ``apple to apple’’ comparisons: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Unit conversions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Number / character code representations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Name unification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Time/date unification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Financial unification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