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72" r:id="rId6"/>
    <p:sldId id="260" r:id="rId7"/>
    <p:sldId id="273" r:id="rId8"/>
    <p:sldId id="262" r:id="rId9"/>
    <p:sldId id="274" r:id="rId10"/>
    <p:sldId id="261" r:id="rId11"/>
    <p:sldId id="275" r:id="rId12"/>
    <p:sldId id="276" r:id="rId13"/>
    <p:sldId id="277" r:id="rId14"/>
    <p:sldId id="263" r:id="rId15"/>
    <p:sldId id="278" r:id="rId16"/>
    <p:sldId id="266" r:id="rId17"/>
    <p:sldId id="279" r:id="rId18"/>
    <p:sldId id="267" r:id="rId19"/>
    <p:sldId id="280" r:id="rId20"/>
    <p:sldId id="268" r:id="rId21"/>
    <p:sldId id="281" r:id="rId22"/>
    <p:sldId id="264" r:id="rId23"/>
    <p:sldId id="282" r:id="rId24"/>
    <p:sldId id="284" r:id="rId25"/>
    <p:sldId id="285" r:id="rId26"/>
    <p:sldId id="269" r:id="rId27"/>
    <p:sldId id="283"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FCFDB-326E-471A-B939-8E492E7A86C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A8C4E-B2E7-43AD-8849-9D79C4B91CD2}" type="slidenum">
              <a:rPr lang="en-US" smtClean="0"/>
              <a:t>‹#›</a:t>
            </a:fld>
            <a:endParaRPr lang="en-US"/>
          </a:p>
        </p:txBody>
      </p:sp>
    </p:spTree>
    <p:extLst>
      <p:ext uri="{BB962C8B-B14F-4D97-AF65-F5344CB8AC3E}">
        <p14:creationId xmlns:p14="http://schemas.microsoft.com/office/powerpoint/2010/main" val="108467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9A8C4E-B2E7-43AD-8849-9D79C4B91CD2}" type="slidenum">
              <a:rPr lang="en-US" smtClean="0"/>
              <a:t>12</a:t>
            </a:fld>
            <a:endParaRPr lang="en-US"/>
          </a:p>
        </p:txBody>
      </p:sp>
    </p:spTree>
    <p:extLst>
      <p:ext uri="{BB962C8B-B14F-4D97-AF65-F5344CB8AC3E}">
        <p14:creationId xmlns:p14="http://schemas.microsoft.com/office/powerpoint/2010/main" val="194573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2603DB-CCCC-4D87-BF6E-E0081296149F}" type="datetimeFigureOut">
              <a:rPr lang="en-US" smtClean="0"/>
              <a:t>10/18/2017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5B885-E5BB-403C-9603-6E385399121C}" type="slidenum">
              <a:rPr lang="en-US" smtClean="0"/>
              <a:t>‹#›</a:t>
            </a:fld>
            <a:endParaRPr lang="en-US"/>
          </a:p>
        </p:txBody>
      </p:sp>
    </p:spTree>
    <p:extLst>
      <p:ext uri="{BB962C8B-B14F-4D97-AF65-F5344CB8AC3E}">
        <p14:creationId xmlns:p14="http://schemas.microsoft.com/office/powerpoint/2010/main" val="414299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603DB-CCCC-4D87-BF6E-E0081296149F}"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398836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603DB-CCCC-4D87-BF6E-E0081296149F}"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288252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2603DB-CCCC-4D87-BF6E-E0081296149F}"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248919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603DB-CCCC-4D87-BF6E-E0081296149F}"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135382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2603DB-CCCC-4D87-BF6E-E0081296149F}"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270388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2603DB-CCCC-4D87-BF6E-E0081296149F}"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172206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2603DB-CCCC-4D87-BF6E-E0081296149F}"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321662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603DB-CCCC-4D87-BF6E-E0081296149F}"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5B885-E5BB-403C-9603-6E385399121C}" type="slidenum">
              <a:rPr lang="en-US" smtClean="0"/>
              <a:t>‹#›</a:t>
            </a:fld>
            <a:endParaRPr lang="en-US"/>
          </a:p>
        </p:txBody>
      </p:sp>
    </p:spTree>
    <p:extLst>
      <p:ext uri="{BB962C8B-B14F-4D97-AF65-F5344CB8AC3E}">
        <p14:creationId xmlns:p14="http://schemas.microsoft.com/office/powerpoint/2010/main" val="232819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6D2603DB-CCCC-4D87-BF6E-E0081296149F}"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5B885-E5BB-403C-9603-6E385399121C}" type="slidenum">
              <a:rPr lang="en-US" smtClean="0"/>
              <a:t>‹#›</a:t>
            </a:fld>
            <a:endParaRPr lang="en-US"/>
          </a:p>
        </p:txBody>
      </p:sp>
    </p:spTree>
    <p:extLst>
      <p:ext uri="{BB962C8B-B14F-4D97-AF65-F5344CB8AC3E}">
        <p14:creationId xmlns:p14="http://schemas.microsoft.com/office/powerpoint/2010/main" val="15606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2603DB-CCCC-4D87-BF6E-E0081296149F}" type="datetimeFigureOut">
              <a:rPr lang="en-US" smtClean="0"/>
              <a:t>10/18/2017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5B885-E5BB-403C-9603-6E385399121C}" type="slidenum">
              <a:rPr lang="en-US" smtClean="0"/>
              <a:t>‹#›</a:t>
            </a:fld>
            <a:endParaRPr lang="en-US"/>
          </a:p>
        </p:txBody>
      </p:sp>
    </p:spTree>
    <p:extLst>
      <p:ext uri="{BB962C8B-B14F-4D97-AF65-F5344CB8AC3E}">
        <p14:creationId xmlns:p14="http://schemas.microsoft.com/office/powerpoint/2010/main" val="27570319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2603DB-CCCC-4D87-BF6E-E0081296149F}" type="datetimeFigureOut">
              <a:rPr lang="en-US" smtClean="0"/>
              <a:t>10/18/2017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5B885-E5BB-403C-9603-6E385399121C}" type="slidenum">
              <a:rPr lang="en-US" smtClean="0"/>
              <a:t>‹#›</a:t>
            </a:fld>
            <a:endParaRPr lang="en-US"/>
          </a:p>
        </p:txBody>
      </p:sp>
    </p:spTree>
    <p:extLst>
      <p:ext uri="{BB962C8B-B14F-4D97-AF65-F5344CB8AC3E}">
        <p14:creationId xmlns:p14="http://schemas.microsoft.com/office/powerpoint/2010/main" val="3507475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EDUTATIVE</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Presented By:</a:t>
            </a:r>
          </a:p>
          <a:p>
            <a:r>
              <a:rPr lang="en-US" dirty="0" smtClean="0"/>
              <a:t>L14-4021 </a:t>
            </a:r>
            <a:r>
              <a:rPr lang="en-US" dirty="0" err="1" smtClean="0"/>
              <a:t>Rida</a:t>
            </a:r>
            <a:r>
              <a:rPr lang="en-US" dirty="0" smtClean="0"/>
              <a:t> Bari</a:t>
            </a:r>
          </a:p>
          <a:p>
            <a:r>
              <a:rPr lang="en-US" dirty="0" smtClean="0"/>
              <a:t>L14-4035 </a:t>
            </a:r>
            <a:r>
              <a:rPr lang="en-US" dirty="0" err="1" smtClean="0"/>
              <a:t>Waqar</a:t>
            </a:r>
            <a:r>
              <a:rPr lang="en-US" dirty="0" smtClean="0"/>
              <a:t> Ali</a:t>
            </a:r>
          </a:p>
          <a:p>
            <a:r>
              <a:rPr lang="en-US" dirty="0" smtClean="0"/>
              <a:t>L14-4087 </a:t>
            </a:r>
            <a:r>
              <a:rPr lang="en-US" dirty="0" err="1" smtClean="0"/>
              <a:t>Qandeel</a:t>
            </a:r>
            <a:r>
              <a:rPr lang="en-US" dirty="0" smtClean="0"/>
              <a:t> </a:t>
            </a:r>
            <a:r>
              <a:rPr lang="en-US" dirty="0" err="1" smtClean="0"/>
              <a:t>Mushtaq</a:t>
            </a:r>
            <a:endParaRPr lang="en-US" dirty="0" smtClean="0"/>
          </a:p>
          <a:p>
            <a:r>
              <a:rPr lang="en-US" dirty="0" smtClean="0"/>
              <a:t>L14-4304 </a:t>
            </a:r>
            <a:r>
              <a:rPr lang="en-US" smtClean="0"/>
              <a:t>Zainab Iftikhar</a:t>
            </a:r>
            <a:endParaRPr lang="en-US" dirty="0"/>
          </a:p>
        </p:txBody>
      </p:sp>
    </p:spTree>
    <p:extLst>
      <p:ext uri="{BB962C8B-B14F-4D97-AF65-F5344CB8AC3E}">
        <p14:creationId xmlns:p14="http://schemas.microsoft.com/office/powerpoint/2010/main" val="400782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use </a:t>
            </a:r>
            <a:r>
              <a:rPr lang="en-US" dirty="0"/>
              <a:t>c</a:t>
            </a:r>
            <a:r>
              <a:rPr lang="en-US" dirty="0" smtClean="0"/>
              <a:t>ase</a:t>
            </a:r>
            <a:endParaRPr lang="en-US" dirty="0"/>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64930"/>
            <a:ext cx="6096000" cy="3628065"/>
          </a:xfrm>
        </p:spPr>
      </p:pic>
      <p:sp>
        <p:nvSpPr>
          <p:cNvPr id="3" name="Text Placeholder 2"/>
          <p:cNvSpPr>
            <a:spLocks noGrp="1"/>
          </p:cNvSpPr>
          <p:nvPr>
            <p:ph type="body" sz="half" idx="2"/>
          </p:nvPr>
        </p:nvSpPr>
        <p:spPr/>
        <p:txBody>
          <a:bodyPr/>
          <a:lstStyle/>
          <a:p>
            <a:r>
              <a:rPr lang="en-US" b="1" dirty="0" smtClean="0"/>
              <a:t>Related Requirement : F3</a:t>
            </a:r>
            <a:endParaRPr lang="en-US" b="1" dirty="0"/>
          </a:p>
        </p:txBody>
      </p:sp>
    </p:spTree>
    <p:extLst>
      <p:ext uri="{BB962C8B-B14F-4D97-AF65-F5344CB8AC3E}">
        <p14:creationId xmlns:p14="http://schemas.microsoft.com/office/powerpoint/2010/main" val="934205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16606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01223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1537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Profile use </a:t>
            </a:r>
            <a:r>
              <a:rPr lang="en-US" dirty="0"/>
              <a:t>c</a:t>
            </a:r>
            <a:r>
              <a:rPr lang="en-US" dirty="0" smtClean="0"/>
              <a:t>ase</a:t>
            </a:r>
            <a:endParaRPr lang="en-US" dirty="0"/>
          </a:p>
        </p:txBody>
      </p:sp>
      <p:pic>
        <p:nvPicPr>
          <p:cNvPr id="7" name="Picture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284145"/>
            <a:ext cx="6398455" cy="4019375"/>
          </a:xfrm>
        </p:spPr>
      </p:pic>
      <p:sp>
        <p:nvSpPr>
          <p:cNvPr id="3" name="Text Placeholder 2"/>
          <p:cNvSpPr>
            <a:spLocks noGrp="1"/>
          </p:cNvSpPr>
          <p:nvPr>
            <p:ph type="body" sz="half" idx="2"/>
          </p:nvPr>
        </p:nvSpPr>
        <p:spPr/>
        <p:txBody>
          <a:bodyPr>
            <a:normAutofit fontScale="85000" lnSpcReduction="20000"/>
          </a:bodyPr>
          <a:lstStyle/>
          <a:p>
            <a:r>
              <a:rPr lang="en-US" b="1" dirty="0"/>
              <a:t>Use Case: </a:t>
            </a:r>
            <a:r>
              <a:rPr lang="en-US" dirty="0"/>
              <a:t>Edit </a:t>
            </a:r>
            <a:r>
              <a:rPr lang="en-US" dirty="0" smtClean="0"/>
              <a:t>Profile</a:t>
            </a:r>
            <a:br>
              <a:rPr lang="en-US" dirty="0" smtClean="0"/>
            </a:br>
            <a:r>
              <a:rPr lang="en-US" b="1" dirty="0" smtClean="0"/>
              <a:t>Identifier</a:t>
            </a:r>
            <a:r>
              <a:rPr lang="en-US" b="1" dirty="0"/>
              <a:t>: </a:t>
            </a:r>
            <a:r>
              <a:rPr lang="en-US" dirty="0" smtClean="0"/>
              <a:t>UC6</a:t>
            </a:r>
            <a:br>
              <a:rPr lang="en-US" dirty="0" smtClean="0"/>
            </a:br>
            <a:r>
              <a:rPr lang="en-US" b="1" dirty="0" smtClean="0"/>
              <a:t>Related </a:t>
            </a:r>
            <a:r>
              <a:rPr lang="en-US" b="1" dirty="0"/>
              <a:t>Requirements: The system shall allow members/admin to edit their </a:t>
            </a:r>
            <a:r>
              <a:rPr lang="en-US" b="1" dirty="0" smtClean="0"/>
              <a:t>profiles (FR4)</a:t>
            </a:r>
            <a:r>
              <a:rPr lang="en-US" dirty="0"/>
              <a:t/>
            </a:r>
            <a:br>
              <a:rPr lang="en-US" dirty="0"/>
            </a:br>
            <a:r>
              <a:rPr lang="en-US" b="1" dirty="0" smtClean="0"/>
              <a:t>Initiating </a:t>
            </a:r>
            <a:r>
              <a:rPr lang="en-US" b="1" dirty="0"/>
              <a:t>Actor:</a:t>
            </a:r>
            <a:r>
              <a:rPr lang="en-US" dirty="0"/>
              <a:t> Student</a:t>
            </a:r>
            <a:r>
              <a:rPr lang="uk-UA" dirty="0"/>
              <a:t>, </a:t>
            </a:r>
            <a:r>
              <a:rPr lang="uk-UA" dirty="0" smtClean="0"/>
              <a:t>Admin</a:t>
            </a:r>
            <a:r>
              <a:rPr lang="en-US" dirty="0"/>
              <a:t/>
            </a:r>
            <a:br>
              <a:rPr lang="en-US" dirty="0"/>
            </a:br>
            <a:r>
              <a:rPr lang="en-US" b="1" dirty="0" smtClean="0"/>
              <a:t>Participating </a:t>
            </a:r>
            <a:r>
              <a:rPr lang="en-US" b="1" dirty="0"/>
              <a:t>Actor: </a:t>
            </a:r>
            <a:r>
              <a:rPr lang="en-US" dirty="0"/>
              <a:t/>
            </a:r>
            <a:br>
              <a:rPr lang="en-US" dirty="0"/>
            </a:br>
            <a:r>
              <a:rPr lang="en-US" b="1" dirty="0" smtClean="0"/>
              <a:t>Actor’s </a:t>
            </a:r>
            <a:r>
              <a:rPr lang="en-US" b="1" dirty="0"/>
              <a:t>Goal: </a:t>
            </a:r>
            <a:r>
              <a:rPr lang="en-US" dirty="0"/>
              <a:t>To edit User personal profile </a:t>
            </a:r>
            <a:r>
              <a:rPr lang="en-US" dirty="0" smtClean="0"/>
              <a:t>information</a:t>
            </a:r>
            <a:br>
              <a:rPr lang="en-US" dirty="0" smtClean="0"/>
            </a:br>
            <a:r>
              <a:rPr lang="en-US" b="1" dirty="0" smtClean="0"/>
              <a:t>Preconditions</a:t>
            </a:r>
            <a:r>
              <a:rPr lang="en-US" b="1" dirty="0"/>
              <a:t>:</a:t>
            </a:r>
            <a:r>
              <a:rPr lang="en-US" dirty="0"/>
              <a:t> The User is Logged </a:t>
            </a:r>
            <a:r>
              <a:rPr lang="en-US" dirty="0" smtClean="0"/>
              <a:t>In</a:t>
            </a:r>
            <a:br>
              <a:rPr lang="en-US" dirty="0" smtClean="0"/>
            </a:br>
            <a:r>
              <a:rPr lang="en-US" b="1" dirty="0" smtClean="0"/>
              <a:t>Trigger</a:t>
            </a:r>
            <a:r>
              <a:rPr lang="en-US" b="1" dirty="0"/>
              <a:t>: </a:t>
            </a:r>
            <a:r>
              <a:rPr lang="en-US" dirty="0"/>
              <a:t>The User requests to edit profile by clicking on Edit Profile Button on </a:t>
            </a:r>
            <a:r>
              <a:rPr lang="en-US" dirty="0" smtClean="0"/>
              <a:t>Header</a:t>
            </a:r>
            <a:br>
              <a:rPr lang="en-US" dirty="0" smtClean="0"/>
            </a:br>
            <a:r>
              <a:rPr lang="en-US" b="1" dirty="0" smtClean="0"/>
              <a:t>Post-conditions</a:t>
            </a:r>
            <a:r>
              <a:rPr lang="en-US" b="1" dirty="0"/>
              <a:t>:</a:t>
            </a:r>
            <a:r>
              <a:rPr lang="en-US" dirty="0"/>
              <a:t> The </a:t>
            </a:r>
            <a:r>
              <a:rPr lang="uk-UA" dirty="0"/>
              <a:t>User </a:t>
            </a:r>
            <a:r>
              <a:rPr lang="en-US" dirty="0"/>
              <a:t>has successfully made changes in profile.</a:t>
            </a:r>
          </a:p>
          <a:p>
            <a:endParaRPr lang="en-US" dirty="0"/>
          </a:p>
        </p:txBody>
      </p:sp>
    </p:spTree>
    <p:extLst>
      <p:ext uri="{BB962C8B-B14F-4D97-AF65-F5344CB8AC3E}">
        <p14:creationId xmlns:p14="http://schemas.microsoft.com/office/powerpoint/2010/main" val="285487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0" y="0"/>
            <a:ext cx="10058400" cy="6214707"/>
          </a:xfrm>
          <a:prstGeom prst="rect">
            <a:avLst/>
          </a:prstGeom>
        </p:spPr>
      </p:pic>
    </p:spTree>
    <p:extLst>
      <p:ext uri="{BB962C8B-B14F-4D97-AF65-F5344CB8AC3E}">
        <p14:creationId xmlns:p14="http://schemas.microsoft.com/office/powerpoint/2010/main" val="113394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Become Premium Member use case</a:t>
            </a:r>
            <a:endParaRPr lang="en-US" dirty="0"/>
          </a:p>
        </p:txBody>
      </p:sp>
      <p:sp>
        <p:nvSpPr>
          <p:cNvPr id="3" name="Text Placeholder 2"/>
          <p:cNvSpPr>
            <a:spLocks noGrp="1"/>
          </p:cNvSpPr>
          <p:nvPr>
            <p:ph type="body" sz="half" idx="2"/>
          </p:nvPr>
        </p:nvSpPr>
        <p:spPr>
          <a:xfrm>
            <a:off x="8275982" y="2511813"/>
            <a:ext cx="3398520" cy="3813683"/>
          </a:xfrm>
        </p:spPr>
        <p:txBody>
          <a:bodyPr>
            <a:normAutofit fontScale="85000" lnSpcReduction="10000"/>
          </a:bodyPr>
          <a:lstStyle/>
          <a:p>
            <a:r>
              <a:rPr lang="en-US" b="1" dirty="0"/>
              <a:t>Use Case: </a:t>
            </a:r>
            <a:r>
              <a:rPr lang="en-US" dirty="0"/>
              <a:t>Become Premium </a:t>
            </a:r>
            <a:r>
              <a:rPr lang="en-US" dirty="0" smtClean="0"/>
              <a:t>Member</a:t>
            </a:r>
            <a:br>
              <a:rPr lang="en-US" dirty="0" smtClean="0"/>
            </a:br>
            <a:r>
              <a:rPr lang="en-US" b="1" dirty="0" smtClean="0"/>
              <a:t>Identifier</a:t>
            </a:r>
            <a:r>
              <a:rPr lang="en-US" b="1" dirty="0"/>
              <a:t>: </a:t>
            </a:r>
            <a:r>
              <a:rPr lang="en-US" dirty="0" smtClean="0"/>
              <a:t>UC12</a:t>
            </a:r>
            <a:br>
              <a:rPr lang="en-US" dirty="0" smtClean="0"/>
            </a:br>
            <a:r>
              <a:rPr lang="en-US" b="1" dirty="0" smtClean="0"/>
              <a:t>Related </a:t>
            </a:r>
            <a:r>
              <a:rPr lang="en-US" b="1" dirty="0"/>
              <a:t>Requirements: The system shall allow members to upgrade to premium </a:t>
            </a:r>
            <a:r>
              <a:rPr lang="en-US" b="1" dirty="0" smtClean="0"/>
              <a:t>members (FR6)</a:t>
            </a:r>
            <a:r>
              <a:rPr lang="en-US" dirty="0"/>
              <a:t/>
            </a:r>
            <a:br>
              <a:rPr lang="en-US" dirty="0"/>
            </a:br>
            <a:r>
              <a:rPr lang="en-US" b="1" dirty="0" smtClean="0"/>
              <a:t>Initiating </a:t>
            </a:r>
            <a:r>
              <a:rPr lang="en-US" b="1" dirty="0"/>
              <a:t>Actor:</a:t>
            </a:r>
            <a:r>
              <a:rPr lang="en-US" dirty="0"/>
              <a:t> Student</a:t>
            </a:r>
            <a:r>
              <a:rPr lang="uk-UA" dirty="0"/>
              <a:t> </a:t>
            </a:r>
            <a:r>
              <a:rPr lang="en-US" dirty="0"/>
              <a:t/>
            </a:r>
            <a:br>
              <a:rPr lang="en-US" dirty="0"/>
            </a:br>
            <a:r>
              <a:rPr lang="en-US" b="1" dirty="0" smtClean="0"/>
              <a:t>Participating </a:t>
            </a:r>
            <a:r>
              <a:rPr lang="en-US" b="1" dirty="0"/>
              <a:t>Actor: </a:t>
            </a:r>
            <a:r>
              <a:rPr lang="en-US" dirty="0"/>
              <a:t>Admin, </a:t>
            </a:r>
            <a:r>
              <a:rPr lang="en-US" dirty="0" smtClean="0"/>
              <a:t>Bank</a:t>
            </a:r>
            <a:br>
              <a:rPr lang="en-US" dirty="0" smtClean="0"/>
            </a:br>
            <a:r>
              <a:rPr lang="en-US" b="1" dirty="0" smtClean="0"/>
              <a:t>Actor’s Goal: </a:t>
            </a:r>
            <a:r>
              <a:rPr lang="en-US" dirty="0" smtClean="0"/>
              <a:t>To become a premium member and access exclusive features</a:t>
            </a:r>
            <a:br>
              <a:rPr lang="en-US" dirty="0" smtClean="0"/>
            </a:br>
            <a:r>
              <a:rPr lang="en-US" b="1" dirty="0" smtClean="0"/>
              <a:t>Preconditions:</a:t>
            </a:r>
            <a:r>
              <a:rPr lang="en-US" dirty="0" smtClean="0"/>
              <a:t> The student should be Logged In. The student should be an Ordinary User/Member</a:t>
            </a:r>
            <a:br>
              <a:rPr lang="en-US" dirty="0" smtClean="0"/>
            </a:br>
            <a:r>
              <a:rPr lang="en-US" b="1" dirty="0" smtClean="0"/>
              <a:t>Trigger: </a:t>
            </a:r>
            <a:r>
              <a:rPr lang="en-US" dirty="0" smtClean="0"/>
              <a:t>Student clicks on Premium Member Button on Header</a:t>
            </a:r>
            <a:br>
              <a:rPr lang="en-US" dirty="0" smtClean="0"/>
            </a:br>
            <a:r>
              <a:rPr lang="en-US" b="1" dirty="0" smtClean="0"/>
              <a:t>Post-conditions:</a:t>
            </a:r>
            <a:r>
              <a:rPr lang="en-US" dirty="0" smtClean="0"/>
              <a:t> The student role is successfully changed to premium member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819" y="1502402"/>
            <a:ext cx="6096000" cy="4367420"/>
          </a:xfrm>
        </p:spPr>
      </p:pic>
    </p:spTree>
    <p:extLst>
      <p:ext uri="{BB962C8B-B14F-4D97-AF65-F5344CB8AC3E}">
        <p14:creationId xmlns:p14="http://schemas.microsoft.com/office/powerpoint/2010/main" val="246051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38645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Practice Test use case</a:t>
            </a:r>
            <a:endParaRPr lang="en-US" dirty="0"/>
          </a:p>
        </p:txBody>
      </p:sp>
      <p:sp>
        <p:nvSpPr>
          <p:cNvPr id="3" name="Text Placeholder 2"/>
          <p:cNvSpPr>
            <a:spLocks noGrp="1"/>
          </p:cNvSpPr>
          <p:nvPr>
            <p:ph type="body" sz="half" idx="2"/>
          </p:nvPr>
        </p:nvSpPr>
        <p:spPr>
          <a:xfrm>
            <a:off x="8275982" y="2511813"/>
            <a:ext cx="3398520" cy="3708513"/>
          </a:xfrm>
        </p:spPr>
        <p:txBody>
          <a:bodyPr>
            <a:normAutofit fontScale="85000" lnSpcReduction="10000"/>
          </a:bodyPr>
          <a:lstStyle/>
          <a:p>
            <a:r>
              <a:rPr lang="en-US" b="1" dirty="0"/>
              <a:t>Use Case: </a:t>
            </a:r>
            <a:r>
              <a:rPr lang="en-US" dirty="0"/>
              <a:t>Take</a:t>
            </a:r>
            <a:r>
              <a:rPr lang="en-US" b="1" dirty="0"/>
              <a:t> </a:t>
            </a:r>
            <a:r>
              <a:rPr lang="en-US" dirty="0"/>
              <a:t>Practice Test </a:t>
            </a:r>
            <a:r>
              <a:rPr lang="en-US" dirty="0" smtClean="0"/>
              <a:t/>
            </a:r>
            <a:br>
              <a:rPr lang="en-US" dirty="0" smtClean="0"/>
            </a:br>
            <a:r>
              <a:rPr lang="en-US" b="1" dirty="0" smtClean="0"/>
              <a:t>Identifier</a:t>
            </a:r>
            <a:r>
              <a:rPr lang="en-US" b="1" dirty="0"/>
              <a:t>: </a:t>
            </a:r>
            <a:r>
              <a:rPr lang="en-US" dirty="0" smtClean="0"/>
              <a:t>UC13</a:t>
            </a:r>
            <a:br>
              <a:rPr lang="en-US" dirty="0" smtClean="0"/>
            </a:br>
            <a:r>
              <a:rPr lang="en-US" b="1" dirty="0" smtClean="0"/>
              <a:t>Related </a:t>
            </a:r>
            <a:r>
              <a:rPr lang="en-US" b="1" dirty="0"/>
              <a:t>Requirements: The system shall allow members to take </a:t>
            </a:r>
            <a:r>
              <a:rPr lang="en-US" b="1" dirty="0" smtClean="0"/>
              <a:t>test (FR5)</a:t>
            </a:r>
            <a:r>
              <a:rPr lang="en-US" dirty="0"/>
              <a:t/>
            </a:r>
            <a:br>
              <a:rPr lang="en-US" dirty="0"/>
            </a:br>
            <a:r>
              <a:rPr lang="en-US" b="1" dirty="0" smtClean="0"/>
              <a:t>Initiating </a:t>
            </a:r>
            <a:r>
              <a:rPr lang="en-US" b="1" dirty="0"/>
              <a:t>Actor:</a:t>
            </a:r>
            <a:r>
              <a:rPr lang="en-US" dirty="0"/>
              <a:t> </a:t>
            </a:r>
            <a:r>
              <a:rPr lang="en-US" dirty="0" smtClean="0"/>
              <a:t>Premium Student</a:t>
            </a:r>
            <a:r>
              <a:rPr lang="uk-UA" dirty="0" smtClean="0"/>
              <a:t> </a:t>
            </a:r>
            <a:r>
              <a:rPr lang="en-US" dirty="0"/>
              <a:t/>
            </a:r>
            <a:br>
              <a:rPr lang="en-US" dirty="0"/>
            </a:br>
            <a:r>
              <a:rPr lang="en-US" b="1" dirty="0" smtClean="0"/>
              <a:t>Participating </a:t>
            </a:r>
            <a:r>
              <a:rPr lang="en-US" b="1" dirty="0"/>
              <a:t>Actor: </a:t>
            </a:r>
            <a:r>
              <a:rPr lang="en-US" dirty="0"/>
              <a:t/>
            </a:r>
            <a:br>
              <a:rPr lang="en-US" dirty="0"/>
            </a:br>
            <a:r>
              <a:rPr lang="en-US" b="1" dirty="0" smtClean="0"/>
              <a:t>Actor’s </a:t>
            </a:r>
            <a:r>
              <a:rPr lang="en-US" b="1" dirty="0"/>
              <a:t>Goal: </a:t>
            </a:r>
            <a:r>
              <a:rPr lang="en-US" dirty="0"/>
              <a:t>To practice for university entry </a:t>
            </a:r>
            <a:r>
              <a:rPr lang="en-US" dirty="0" smtClean="0"/>
              <a:t>exams</a:t>
            </a:r>
            <a:br>
              <a:rPr lang="en-US" dirty="0" smtClean="0"/>
            </a:br>
            <a:r>
              <a:rPr lang="en-US" b="1" dirty="0" smtClean="0"/>
              <a:t>Preconditions</a:t>
            </a:r>
            <a:r>
              <a:rPr lang="en-US" b="1" dirty="0"/>
              <a:t>:</a:t>
            </a:r>
            <a:r>
              <a:rPr lang="en-US" dirty="0"/>
              <a:t> The student should be Logged </a:t>
            </a:r>
            <a:r>
              <a:rPr lang="en-US" dirty="0" smtClean="0"/>
              <a:t>In. The </a:t>
            </a:r>
            <a:r>
              <a:rPr lang="en-US" dirty="0"/>
              <a:t>student should be a Premium </a:t>
            </a:r>
            <a:r>
              <a:rPr lang="en-US" dirty="0" smtClean="0"/>
              <a:t>User/Member. Each </a:t>
            </a:r>
            <a:r>
              <a:rPr lang="en-US" dirty="0"/>
              <a:t>Subject has at least 50 questions in </a:t>
            </a:r>
            <a:r>
              <a:rPr lang="en-US" dirty="0" smtClean="0"/>
              <a:t>database</a:t>
            </a:r>
            <a:br>
              <a:rPr lang="en-US" dirty="0" smtClean="0"/>
            </a:br>
            <a:r>
              <a:rPr lang="en-US" b="1" dirty="0" smtClean="0"/>
              <a:t>Trigger</a:t>
            </a:r>
            <a:r>
              <a:rPr lang="en-US" b="1" dirty="0"/>
              <a:t>: </a:t>
            </a:r>
            <a:r>
              <a:rPr lang="en-US" dirty="0"/>
              <a:t>Student clicks on Take Test Button on </a:t>
            </a:r>
            <a:r>
              <a:rPr lang="en-US" dirty="0" smtClean="0"/>
              <a:t>Header</a:t>
            </a:r>
            <a:br>
              <a:rPr lang="en-US" dirty="0" smtClean="0"/>
            </a:br>
            <a:r>
              <a:rPr lang="en-US" b="1" dirty="0" smtClean="0"/>
              <a:t>Post-conditions:</a:t>
            </a:r>
            <a:r>
              <a:rPr lang="en-US" dirty="0" smtClean="0"/>
              <a:t> Test is taken and the score is displayed.</a:t>
            </a:r>
            <a:endParaRPr lang="en-US" dirty="0"/>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063" y="1300299"/>
            <a:ext cx="6096000" cy="3856350"/>
          </a:xfrm>
        </p:spPr>
      </p:pic>
    </p:spTree>
    <p:extLst>
      <p:ext uri="{BB962C8B-B14F-4D97-AF65-F5344CB8AC3E}">
        <p14:creationId xmlns:p14="http://schemas.microsoft.com/office/powerpoint/2010/main" val="355923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30379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According to a study conducted by NEMIS (National Education Management Information System), the total enrolment of students at higher secondary schools is 1.246 million. That means about a million confused students unsure about the major they want to pursue and the appropriate university for that. The confusion leads to frustration, disorder, and rushed decisions about one’s future sometimes transforming into four years of regret.</a:t>
            </a:r>
          </a:p>
          <a:p>
            <a:endParaRPr lang="en-US" dirty="0"/>
          </a:p>
        </p:txBody>
      </p:sp>
    </p:spTree>
    <p:extLst>
      <p:ext uri="{BB962C8B-B14F-4D97-AF65-F5344CB8AC3E}">
        <p14:creationId xmlns:p14="http://schemas.microsoft.com/office/powerpoint/2010/main" val="2185053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university use case</a:t>
            </a:r>
            <a:endParaRPr lang="en-US" dirty="0"/>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21" y="1502402"/>
            <a:ext cx="6096000" cy="3902578"/>
          </a:xfrm>
        </p:spPr>
      </p:pic>
      <p:sp>
        <p:nvSpPr>
          <p:cNvPr id="3" name="Text Placeholder 2"/>
          <p:cNvSpPr>
            <a:spLocks noGrp="1"/>
          </p:cNvSpPr>
          <p:nvPr>
            <p:ph type="body" sz="half" idx="2"/>
          </p:nvPr>
        </p:nvSpPr>
        <p:spPr>
          <a:xfrm>
            <a:off x="8285187" y="2462522"/>
            <a:ext cx="3398520" cy="3697646"/>
          </a:xfrm>
        </p:spPr>
        <p:txBody>
          <a:bodyPr>
            <a:normAutofit fontScale="92500" lnSpcReduction="20000"/>
          </a:bodyPr>
          <a:lstStyle/>
          <a:p>
            <a:r>
              <a:rPr lang="en-US" b="1" dirty="0"/>
              <a:t>Use Case: </a:t>
            </a:r>
            <a:r>
              <a:rPr lang="en-US" dirty="0"/>
              <a:t>Add </a:t>
            </a:r>
            <a:r>
              <a:rPr lang="en-US" dirty="0" smtClean="0"/>
              <a:t>University</a:t>
            </a:r>
            <a:br>
              <a:rPr lang="en-US" dirty="0" smtClean="0"/>
            </a:br>
            <a:r>
              <a:rPr lang="en-US" b="1" dirty="0" smtClean="0"/>
              <a:t>Identifier</a:t>
            </a:r>
            <a:r>
              <a:rPr lang="en-US" b="1" dirty="0"/>
              <a:t>: </a:t>
            </a:r>
            <a:r>
              <a:rPr lang="en-US" dirty="0" smtClean="0"/>
              <a:t>UC14</a:t>
            </a:r>
            <a:br>
              <a:rPr lang="en-US" dirty="0" smtClean="0"/>
            </a:br>
            <a:r>
              <a:rPr lang="en-US" b="1" dirty="0" smtClean="0"/>
              <a:t>Related </a:t>
            </a:r>
            <a:r>
              <a:rPr lang="en-US" b="1" dirty="0"/>
              <a:t>Requirements: The system shall let admin add university in the </a:t>
            </a:r>
            <a:r>
              <a:rPr lang="en-US" b="1" dirty="0" smtClean="0"/>
              <a:t>database (FR8)</a:t>
            </a:r>
            <a:r>
              <a:rPr lang="en-US" b="1" dirty="0"/>
              <a:t/>
            </a:r>
            <a:br>
              <a:rPr lang="en-US" b="1" dirty="0"/>
            </a:br>
            <a:r>
              <a:rPr lang="en-US" b="1" dirty="0"/>
              <a:t>Initiating Actor:</a:t>
            </a:r>
            <a:r>
              <a:rPr lang="en-US" dirty="0"/>
              <a:t> Admin </a:t>
            </a:r>
            <a:r>
              <a:rPr lang="en-US" b="1" dirty="0"/>
              <a:t/>
            </a:r>
            <a:br>
              <a:rPr lang="en-US" b="1" dirty="0"/>
            </a:br>
            <a:r>
              <a:rPr lang="en-US" b="1" dirty="0"/>
              <a:t>Participating Actor: </a:t>
            </a:r>
            <a:br>
              <a:rPr lang="en-US" b="1" dirty="0"/>
            </a:br>
            <a:r>
              <a:rPr lang="en-US" b="1" dirty="0"/>
              <a:t>Actor’s Goal: </a:t>
            </a:r>
            <a:r>
              <a:rPr lang="en-US" dirty="0"/>
              <a:t>To add a new university to the Edutative website</a:t>
            </a:r>
            <a:br>
              <a:rPr lang="en-US" dirty="0"/>
            </a:br>
            <a:r>
              <a:rPr lang="en-US" b="1" dirty="0"/>
              <a:t>Preconditions:</a:t>
            </a:r>
            <a:r>
              <a:rPr lang="en-US" dirty="0"/>
              <a:t> The Admin is already Logged In  </a:t>
            </a:r>
            <a:r>
              <a:rPr lang="en-US" b="1" dirty="0"/>
              <a:t/>
            </a:r>
            <a:br>
              <a:rPr lang="en-US" b="1" dirty="0"/>
            </a:br>
            <a:r>
              <a:rPr lang="en-US" b="1" dirty="0"/>
              <a:t>Trigger: </a:t>
            </a:r>
            <a:r>
              <a:rPr lang="en-US" dirty="0"/>
              <a:t>Admin requests to add new university by clicking on Add University button.</a:t>
            </a:r>
            <a:br>
              <a:rPr lang="en-US" dirty="0"/>
            </a:br>
            <a:r>
              <a:rPr lang="en-US" b="1" dirty="0"/>
              <a:t>Post-conditions:</a:t>
            </a:r>
            <a:r>
              <a:rPr lang="en-US" dirty="0"/>
              <a:t> The admin has successfully added a new university.</a:t>
            </a:r>
          </a:p>
          <a:p>
            <a:endParaRPr lang="en-US" dirty="0"/>
          </a:p>
        </p:txBody>
      </p:sp>
    </p:spTree>
    <p:extLst>
      <p:ext uri="{BB962C8B-B14F-4D97-AF65-F5344CB8AC3E}">
        <p14:creationId xmlns:p14="http://schemas.microsoft.com/office/powerpoint/2010/main" val="36330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71036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Practice Question use case</a:t>
            </a:r>
            <a:endParaRPr lang="en-US" dirty="0"/>
          </a:p>
        </p:txBody>
      </p:sp>
      <p:sp>
        <p:nvSpPr>
          <p:cNvPr id="3" name="Text Placeholder 2"/>
          <p:cNvSpPr>
            <a:spLocks noGrp="1"/>
          </p:cNvSpPr>
          <p:nvPr>
            <p:ph type="body" sz="half" idx="2"/>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14500"/>
            <a:ext cx="6096000" cy="3374858"/>
          </a:xfrm>
        </p:spPr>
      </p:pic>
    </p:spTree>
    <p:extLst>
      <p:ext uri="{BB962C8B-B14F-4D97-AF65-F5344CB8AC3E}">
        <p14:creationId xmlns:p14="http://schemas.microsoft.com/office/powerpoint/2010/main" val="1498636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Requirement: FR11</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27424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Requirement: </a:t>
            </a:r>
            <a:r>
              <a:rPr lang="en-US" dirty="0" smtClean="0"/>
              <a:t>FR12</a:t>
            </a:r>
            <a:endParaRPr lang="en-US" dirty="0"/>
          </a:p>
        </p:txBody>
      </p:sp>
      <p:sp>
        <p:nvSpPr>
          <p:cNvPr id="4" name="Text Placeholder 3"/>
          <p:cNvSpPr>
            <a:spLocks noGrp="1"/>
          </p:cNvSpPr>
          <p:nvPr>
            <p:ph type="body" sz="half" idx="2"/>
          </p:nvPr>
        </p:nvSpPr>
        <p:spPr/>
        <p:txBody>
          <a:bodyPr/>
          <a:lstStyle/>
          <a:p>
            <a:endParaRPr lang="en-US"/>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2949" b="12949"/>
          <a:stretch>
            <a:fillRect/>
          </a:stretch>
        </p:blipFill>
        <p:spPr/>
      </p:pic>
    </p:spTree>
    <p:extLst>
      <p:ext uri="{BB962C8B-B14F-4D97-AF65-F5344CB8AC3E}">
        <p14:creationId xmlns:p14="http://schemas.microsoft.com/office/powerpoint/2010/main" val="3833982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Requirement: </a:t>
            </a:r>
            <a:r>
              <a:rPr lang="en-US" dirty="0" smtClean="0"/>
              <a:t>FR13</a:t>
            </a:r>
            <a:endParaRPr lang="en-US" b="1"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39797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University Rankings use case</a:t>
            </a:r>
            <a:endParaRPr lang="en-US" dirty="0"/>
          </a:p>
        </p:txBody>
      </p:sp>
      <p:pic>
        <p:nvPicPr>
          <p:cNvPr id="6" name="Picture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73273"/>
            <a:ext cx="6096000" cy="3604053"/>
          </a:xfrm>
        </p:spPr>
      </p:pic>
      <p:sp>
        <p:nvSpPr>
          <p:cNvPr id="3" name="Text Placeholder 2"/>
          <p:cNvSpPr>
            <a:spLocks noGrp="1"/>
          </p:cNvSpPr>
          <p:nvPr>
            <p:ph type="body" sz="half" idx="2"/>
          </p:nvPr>
        </p:nvSpPr>
        <p:spPr>
          <a:xfrm>
            <a:off x="8253784" y="2462522"/>
            <a:ext cx="3398520" cy="3781867"/>
          </a:xfrm>
        </p:spPr>
        <p:txBody>
          <a:bodyPr>
            <a:normAutofit fontScale="92500" lnSpcReduction="20000"/>
          </a:bodyPr>
          <a:lstStyle/>
          <a:p>
            <a:r>
              <a:rPr lang="en-US" b="1" dirty="0"/>
              <a:t>Use Case:</a:t>
            </a:r>
            <a:r>
              <a:rPr lang="en-US" dirty="0"/>
              <a:t> Update Universities </a:t>
            </a:r>
            <a:r>
              <a:rPr lang="en-US" dirty="0" smtClean="0"/>
              <a:t>Rankings</a:t>
            </a:r>
            <a:br>
              <a:rPr lang="en-US" dirty="0" smtClean="0"/>
            </a:br>
            <a:r>
              <a:rPr lang="en-US" b="1" dirty="0" smtClean="0"/>
              <a:t>Identifier</a:t>
            </a:r>
            <a:r>
              <a:rPr lang="en-US" b="1" dirty="0"/>
              <a:t>: </a:t>
            </a:r>
            <a:r>
              <a:rPr lang="en-US" dirty="0" smtClean="0"/>
              <a:t>UC19</a:t>
            </a:r>
            <a:br>
              <a:rPr lang="en-US" dirty="0" smtClean="0"/>
            </a:br>
            <a:r>
              <a:rPr lang="en-US" b="1" dirty="0" smtClean="0"/>
              <a:t>Related </a:t>
            </a:r>
            <a:r>
              <a:rPr lang="en-US" b="1" dirty="0"/>
              <a:t>Requirements: The system shall let admin update university ranking</a:t>
            </a:r>
            <a:r>
              <a:rPr lang="en-US" b="1" dirty="0" smtClean="0"/>
              <a:t>. (FR10)</a:t>
            </a:r>
            <a:r>
              <a:rPr lang="en-US" b="1" dirty="0"/>
              <a:t/>
            </a:r>
            <a:br>
              <a:rPr lang="en-US" b="1" dirty="0"/>
            </a:br>
            <a:r>
              <a:rPr lang="en-US" b="1" dirty="0"/>
              <a:t>Initiating Actor:</a:t>
            </a:r>
            <a:r>
              <a:rPr lang="en-US" dirty="0"/>
              <a:t> Admin</a:t>
            </a:r>
            <a:br>
              <a:rPr lang="en-US" dirty="0"/>
            </a:br>
            <a:r>
              <a:rPr lang="en-US" b="1" dirty="0"/>
              <a:t>Actors Goal:</a:t>
            </a:r>
            <a:r>
              <a:rPr lang="en-US" dirty="0"/>
              <a:t> To update the university rankings</a:t>
            </a:r>
            <a:br>
              <a:rPr lang="en-US" dirty="0"/>
            </a:br>
            <a:r>
              <a:rPr lang="en-US" b="1" dirty="0"/>
              <a:t>Participating Actors:</a:t>
            </a:r>
            <a:r>
              <a:rPr lang="en-US" dirty="0"/>
              <a:t> Admin</a:t>
            </a:r>
            <a:br>
              <a:rPr lang="en-US" dirty="0"/>
            </a:br>
            <a:r>
              <a:rPr lang="en-US" b="1" dirty="0"/>
              <a:t>Precondition:</a:t>
            </a:r>
            <a:r>
              <a:rPr lang="en-US" dirty="0"/>
              <a:t> Admin is logged in.</a:t>
            </a:r>
            <a:br>
              <a:rPr lang="en-US" dirty="0"/>
            </a:br>
            <a:r>
              <a:rPr lang="en-US" b="1" dirty="0"/>
              <a:t>Trigger: </a:t>
            </a:r>
            <a:r>
              <a:rPr lang="en-US" dirty="0"/>
              <a:t>Admin requests to update the university rankings by clicking on the “Update rankings” button.</a:t>
            </a:r>
            <a:br>
              <a:rPr lang="en-US" dirty="0"/>
            </a:br>
            <a:r>
              <a:rPr lang="en-US" b="1" dirty="0"/>
              <a:t>Post condition:</a:t>
            </a:r>
            <a:r>
              <a:rPr lang="en-US" dirty="0"/>
              <a:t> The admin has successfully updated the rankings.</a:t>
            </a:r>
          </a:p>
          <a:p>
            <a:endParaRPr lang="en-US" dirty="0"/>
          </a:p>
        </p:txBody>
      </p:sp>
    </p:spTree>
    <p:extLst>
      <p:ext uri="{BB962C8B-B14F-4D97-AF65-F5344CB8AC3E}">
        <p14:creationId xmlns:p14="http://schemas.microsoft.com/office/powerpoint/2010/main" val="668772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68584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Matrix</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6973" b="16973"/>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227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Information</a:t>
            </a:r>
            <a:endParaRPr lang="en-US" dirty="0"/>
          </a:p>
        </p:txBody>
      </p:sp>
      <p:sp>
        <p:nvSpPr>
          <p:cNvPr id="3" name="Content Placeholder 2"/>
          <p:cNvSpPr>
            <a:spLocks noGrp="1"/>
          </p:cNvSpPr>
          <p:nvPr>
            <p:ph idx="1"/>
          </p:nvPr>
        </p:nvSpPr>
        <p:spPr/>
        <p:txBody>
          <a:bodyPr/>
          <a:lstStyle/>
          <a:p>
            <a:r>
              <a:rPr lang="en-US" dirty="0"/>
              <a:t>Hassan </a:t>
            </a:r>
            <a:r>
              <a:rPr lang="en-US" dirty="0" err="1"/>
              <a:t>Shahid</a:t>
            </a:r>
            <a:r>
              <a:rPr lang="en-US" dirty="0"/>
              <a:t> is an entrepreneur and a LUMS Alumni. He is a founder of successful startup named Kickstart. In the next couple of years, Hassan hopes to expand his vision by opening Kickstart’s offices in all the major cities of Pakistan with all major startups utilizing its services to transform their ambitions into realities. Besides managing Kickstart, Hassan is also engaged in working on ‘</a:t>
            </a:r>
            <a:r>
              <a:rPr lang="en-US" dirty="0" err="1"/>
              <a:t>Edutative</a:t>
            </a:r>
            <a:r>
              <a:rPr lang="en-US" dirty="0"/>
              <a:t>’ which is collaborating with 40 top universities in Pakistan to create a forum where students could easily look for solutions in their respective field of study which would help them prepare efficiently along with regular tracking of their progress.</a:t>
            </a:r>
          </a:p>
          <a:p>
            <a:endParaRPr lang="en-US" dirty="0"/>
          </a:p>
          <a:p>
            <a:endParaRPr lang="en-US" dirty="0"/>
          </a:p>
        </p:txBody>
      </p:sp>
    </p:spTree>
    <p:extLst>
      <p:ext uri="{BB962C8B-B14F-4D97-AF65-F5344CB8AC3E}">
        <p14:creationId xmlns:p14="http://schemas.microsoft.com/office/powerpoint/2010/main" val="163579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use case</a:t>
            </a:r>
            <a:endParaRPr lang="en-US" dirty="0"/>
          </a:p>
        </p:txBody>
      </p:sp>
      <p:pic>
        <p:nvPicPr>
          <p:cNvPr id="7" name="Picture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59891"/>
            <a:ext cx="6588826" cy="4243381"/>
          </a:xfrm>
        </p:spPr>
      </p:pic>
      <p:sp>
        <p:nvSpPr>
          <p:cNvPr id="3" name="Text Placeholder 2"/>
          <p:cNvSpPr>
            <a:spLocks noGrp="1"/>
          </p:cNvSpPr>
          <p:nvPr>
            <p:ph type="body" sz="half" idx="2"/>
          </p:nvPr>
        </p:nvSpPr>
        <p:spPr/>
        <p:txBody>
          <a:bodyPr>
            <a:normAutofit fontScale="85000" lnSpcReduction="10000"/>
          </a:bodyPr>
          <a:lstStyle/>
          <a:p>
            <a:r>
              <a:rPr lang="en-US" b="1" dirty="0"/>
              <a:t>Use Case: </a:t>
            </a:r>
            <a:r>
              <a:rPr lang="en-US" dirty="0" smtClean="0"/>
              <a:t>Register</a:t>
            </a:r>
            <a:br>
              <a:rPr lang="en-US" dirty="0" smtClean="0"/>
            </a:br>
            <a:r>
              <a:rPr lang="en-US" b="1" dirty="0" smtClean="0"/>
              <a:t>Identifier</a:t>
            </a:r>
            <a:r>
              <a:rPr lang="en-US" b="1" dirty="0"/>
              <a:t>: </a:t>
            </a:r>
            <a:r>
              <a:rPr lang="en-US" dirty="0" smtClean="0"/>
              <a:t>UC4</a:t>
            </a:r>
            <a:br>
              <a:rPr lang="en-US" dirty="0" smtClean="0"/>
            </a:br>
            <a:r>
              <a:rPr lang="en-US" b="1" dirty="0" smtClean="0"/>
              <a:t>Related </a:t>
            </a:r>
            <a:r>
              <a:rPr lang="en-US" b="1" dirty="0"/>
              <a:t>Requirements: </a:t>
            </a:r>
            <a:r>
              <a:rPr lang="en-US" b="1" dirty="0" smtClean="0"/>
              <a:t> </a:t>
            </a:r>
            <a:r>
              <a:rPr lang="en-US" b="1" dirty="0"/>
              <a:t>FR1. The system shall be able to register new </a:t>
            </a:r>
            <a:r>
              <a:rPr lang="en-US" b="1" dirty="0" smtClean="0"/>
              <a:t>users.</a:t>
            </a:r>
            <a:r>
              <a:rPr lang="en-US" dirty="0"/>
              <a:t/>
            </a:r>
            <a:br>
              <a:rPr lang="en-US" dirty="0"/>
            </a:br>
            <a:r>
              <a:rPr lang="en-US" b="1" dirty="0" smtClean="0"/>
              <a:t>Initiating </a:t>
            </a:r>
            <a:r>
              <a:rPr lang="en-US" b="1" dirty="0"/>
              <a:t>Actor:</a:t>
            </a:r>
            <a:r>
              <a:rPr lang="en-US" dirty="0"/>
              <a:t> Student</a:t>
            </a:r>
            <a:r>
              <a:rPr lang="uk-UA" dirty="0"/>
              <a:t> </a:t>
            </a:r>
            <a:r>
              <a:rPr lang="en-US" dirty="0"/>
              <a:t/>
            </a:r>
            <a:br>
              <a:rPr lang="en-US" dirty="0"/>
            </a:br>
            <a:r>
              <a:rPr lang="en-US" b="1" dirty="0" smtClean="0"/>
              <a:t>Participating </a:t>
            </a:r>
            <a:r>
              <a:rPr lang="en-US" b="1" dirty="0"/>
              <a:t>Actor: </a:t>
            </a:r>
            <a:r>
              <a:rPr lang="en-US" dirty="0"/>
              <a:t>Email </a:t>
            </a:r>
            <a:r>
              <a:rPr lang="en-US" dirty="0" smtClean="0"/>
              <a:t>Service</a:t>
            </a:r>
            <a:br>
              <a:rPr lang="en-US" dirty="0" smtClean="0"/>
            </a:br>
            <a:r>
              <a:rPr lang="en-US" b="1" dirty="0" smtClean="0"/>
              <a:t>Actor’s </a:t>
            </a:r>
            <a:r>
              <a:rPr lang="en-US" b="1" dirty="0"/>
              <a:t>Goal: </a:t>
            </a:r>
            <a:r>
              <a:rPr lang="en-US" dirty="0"/>
              <a:t>To register a new </a:t>
            </a:r>
            <a:r>
              <a:rPr lang="en-US" dirty="0" smtClean="0"/>
              <a:t>account</a:t>
            </a:r>
            <a:br>
              <a:rPr lang="en-US" dirty="0" smtClean="0"/>
            </a:br>
            <a:r>
              <a:rPr lang="en-US" b="1" dirty="0" smtClean="0"/>
              <a:t>Preconditions</a:t>
            </a:r>
            <a:r>
              <a:rPr lang="en-US" b="1" dirty="0"/>
              <a:t>:</a:t>
            </a:r>
            <a:r>
              <a:rPr lang="en-US" dirty="0"/>
              <a:t> The student has no account &amp; is on Homepage. </a:t>
            </a:r>
            <a:r>
              <a:rPr lang="en-US" dirty="0" smtClean="0"/>
              <a:t/>
            </a:r>
            <a:br>
              <a:rPr lang="en-US" dirty="0" smtClean="0"/>
            </a:br>
            <a:r>
              <a:rPr lang="en-US" b="1" dirty="0" smtClean="0"/>
              <a:t>Trigger</a:t>
            </a:r>
            <a:r>
              <a:rPr lang="en-US" b="1" dirty="0"/>
              <a:t>: </a:t>
            </a:r>
            <a:r>
              <a:rPr lang="en-US" dirty="0"/>
              <a:t>Student clicks on Signup Button on </a:t>
            </a:r>
            <a:r>
              <a:rPr lang="en-US" dirty="0" smtClean="0"/>
              <a:t>Homepage</a:t>
            </a:r>
            <a:br>
              <a:rPr lang="en-US" dirty="0" smtClean="0"/>
            </a:br>
            <a:r>
              <a:rPr lang="en-US" b="1" dirty="0" smtClean="0"/>
              <a:t>Post-conditions</a:t>
            </a:r>
            <a:r>
              <a:rPr lang="en-US" b="1" dirty="0"/>
              <a:t>:</a:t>
            </a:r>
            <a:r>
              <a:rPr lang="en-US" dirty="0"/>
              <a:t> The student has successfully created a new account.</a:t>
            </a:r>
          </a:p>
          <a:p>
            <a:endParaRPr lang="en-US" dirty="0"/>
          </a:p>
        </p:txBody>
      </p:sp>
    </p:spTree>
    <p:extLst>
      <p:ext uri="{BB962C8B-B14F-4D97-AF65-F5344CB8AC3E}">
        <p14:creationId xmlns:p14="http://schemas.microsoft.com/office/powerpoint/2010/main" val="596224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7932" b="17932"/>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76878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use case</a:t>
            </a:r>
            <a:endParaRPr lang="en-US" dirty="0"/>
          </a:p>
        </p:txBody>
      </p:sp>
      <p:pic>
        <p:nvPicPr>
          <p:cNvPr id="5"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697514"/>
            <a:ext cx="6372447" cy="3608133"/>
          </a:xfrm>
        </p:spPr>
      </p:pic>
      <p:sp>
        <p:nvSpPr>
          <p:cNvPr id="3" name="Text Placeholder 2"/>
          <p:cNvSpPr>
            <a:spLocks noGrp="1"/>
          </p:cNvSpPr>
          <p:nvPr>
            <p:ph type="body" sz="half" idx="2"/>
          </p:nvPr>
        </p:nvSpPr>
        <p:spPr/>
        <p:txBody>
          <a:bodyPr>
            <a:normAutofit fontScale="85000" lnSpcReduction="10000"/>
          </a:bodyPr>
          <a:lstStyle/>
          <a:p>
            <a:r>
              <a:rPr lang="en-US" b="1" dirty="0"/>
              <a:t>Use Case: </a:t>
            </a:r>
            <a:r>
              <a:rPr lang="en-US" dirty="0" smtClean="0"/>
              <a:t>Login</a:t>
            </a:r>
            <a:br>
              <a:rPr lang="en-US" dirty="0" smtClean="0"/>
            </a:br>
            <a:r>
              <a:rPr lang="en-US" b="1" dirty="0" smtClean="0"/>
              <a:t>Identifier</a:t>
            </a:r>
            <a:r>
              <a:rPr lang="en-US" b="1" dirty="0"/>
              <a:t>: </a:t>
            </a:r>
            <a:r>
              <a:rPr lang="en-US" dirty="0" smtClean="0"/>
              <a:t>UC1</a:t>
            </a:r>
            <a:br>
              <a:rPr lang="en-US" dirty="0" smtClean="0"/>
            </a:br>
            <a:r>
              <a:rPr lang="en-US" b="1" dirty="0" smtClean="0"/>
              <a:t>Related </a:t>
            </a:r>
            <a:r>
              <a:rPr lang="en-US" b="1" dirty="0"/>
              <a:t>Requirements: The system shall let member/admin log </a:t>
            </a:r>
            <a:r>
              <a:rPr lang="en-US" b="1" dirty="0" smtClean="0"/>
              <a:t>in (FR2)</a:t>
            </a:r>
            <a:r>
              <a:rPr lang="en-US" b="1" dirty="0"/>
              <a:t/>
            </a:r>
            <a:br>
              <a:rPr lang="en-US" b="1" dirty="0"/>
            </a:br>
            <a:r>
              <a:rPr lang="en-US" b="1" dirty="0"/>
              <a:t>Initiating Actor:</a:t>
            </a:r>
            <a:r>
              <a:rPr lang="en-US" dirty="0"/>
              <a:t> Student</a:t>
            </a:r>
            <a:r>
              <a:rPr lang="uk-UA" dirty="0"/>
              <a:t>, Admin</a:t>
            </a:r>
            <a:r>
              <a:rPr lang="en-US" b="1" dirty="0"/>
              <a:t/>
            </a:r>
            <a:br>
              <a:rPr lang="en-US" b="1" dirty="0"/>
            </a:br>
            <a:r>
              <a:rPr lang="en-US" b="1" dirty="0"/>
              <a:t>Participating Actor: </a:t>
            </a:r>
            <a:br>
              <a:rPr lang="en-US" b="1" dirty="0"/>
            </a:br>
            <a:r>
              <a:rPr lang="en-US" b="1" dirty="0"/>
              <a:t>Actor’s Goal: </a:t>
            </a:r>
            <a:r>
              <a:rPr lang="en-US" dirty="0"/>
              <a:t>To Log into the system and access functions of system</a:t>
            </a:r>
            <a:br>
              <a:rPr lang="en-US" dirty="0"/>
            </a:br>
            <a:r>
              <a:rPr lang="en-US" b="1" dirty="0"/>
              <a:t>Preconditions:</a:t>
            </a:r>
            <a:r>
              <a:rPr lang="en-US" dirty="0"/>
              <a:t> The User has an authenticated account</a:t>
            </a:r>
            <a:r>
              <a:rPr lang="en-US" b="1" dirty="0"/>
              <a:t/>
            </a:r>
            <a:br>
              <a:rPr lang="en-US" b="1" dirty="0"/>
            </a:br>
            <a:r>
              <a:rPr lang="en-US" b="1" dirty="0"/>
              <a:t>Trigger: </a:t>
            </a:r>
            <a:r>
              <a:rPr lang="en-US" dirty="0"/>
              <a:t>The User requests to login by clicking on Login Button on Homepage</a:t>
            </a:r>
            <a:br>
              <a:rPr lang="en-US" dirty="0"/>
            </a:br>
            <a:r>
              <a:rPr lang="en-US" b="1" dirty="0"/>
              <a:t>Post-conditions:</a:t>
            </a:r>
            <a:r>
              <a:rPr lang="en-US" dirty="0"/>
              <a:t> The user is successfully logged in.</a:t>
            </a:r>
          </a:p>
          <a:p>
            <a:endParaRPr lang="en-US" dirty="0"/>
          </a:p>
        </p:txBody>
      </p:sp>
    </p:spTree>
    <p:extLst>
      <p:ext uri="{BB962C8B-B14F-4D97-AF65-F5344CB8AC3E}">
        <p14:creationId xmlns:p14="http://schemas.microsoft.com/office/powerpoint/2010/main" val="3703387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21608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out use case (for student)</a:t>
            </a:r>
            <a:endParaRPr lang="en-US" dirty="0"/>
          </a:p>
        </p:txBody>
      </p:sp>
      <p:sp>
        <p:nvSpPr>
          <p:cNvPr id="3" name="Text Placeholder 2"/>
          <p:cNvSpPr>
            <a:spLocks noGrp="1"/>
          </p:cNvSpPr>
          <p:nvPr>
            <p:ph type="body" sz="half" idx="2"/>
          </p:nvPr>
        </p:nvSpPr>
        <p:spPr/>
        <p:txBody>
          <a:bodyPr>
            <a:normAutofit fontScale="85000" lnSpcReduction="10000"/>
          </a:bodyPr>
          <a:lstStyle/>
          <a:p>
            <a:r>
              <a:rPr lang="en-US" b="1" dirty="0"/>
              <a:t>Use Case: </a:t>
            </a:r>
            <a:r>
              <a:rPr lang="en-US" dirty="0" smtClean="0"/>
              <a:t>Logout</a:t>
            </a:r>
            <a:br>
              <a:rPr lang="en-US" dirty="0" smtClean="0"/>
            </a:br>
            <a:r>
              <a:rPr lang="en-US" b="1" dirty="0" smtClean="0"/>
              <a:t>Identifier</a:t>
            </a:r>
            <a:r>
              <a:rPr lang="en-US" b="1" dirty="0"/>
              <a:t>: </a:t>
            </a:r>
            <a:r>
              <a:rPr lang="en-US" dirty="0" smtClean="0"/>
              <a:t>UC2</a:t>
            </a:r>
            <a:br>
              <a:rPr lang="en-US" dirty="0" smtClean="0"/>
            </a:br>
            <a:r>
              <a:rPr lang="en-US" b="1" dirty="0" smtClean="0"/>
              <a:t>Related </a:t>
            </a:r>
            <a:r>
              <a:rPr lang="en-US" b="1" dirty="0"/>
              <a:t>Requirements: </a:t>
            </a:r>
            <a:r>
              <a:rPr lang="en-US" b="1" dirty="0" smtClean="0"/>
              <a:t> </a:t>
            </a:r>
            <a:r>
              <a:rPr lang="en-US" b="1" dirty="0"/>
              <a:t>The system shall let the users log out</a:t>
            </a:r>
            <a:r>
              <a:rPr lang="en-US" b="1" dirty="0" smtClean="0"/>
              <a:t>. (FR7)</a:t>
            </a:r>
            <a:r>
              <a:rPr lang="en-US" b="1" dirty="0"/>
              <a:t/>
            </a:r>
            <a:br>
              <a:rPr lang="en-US" b="1" dirty="0"/>
            </a:br>
            <a:r>
              <a:rPr lang="en-US" b="1" dirty="0"/>
              <a:t>Initiating Actor:</a:t>
            </a:r>
            <a:r>
              <a:rPr lang="en-US" dirty="0"/>
              <a:t> Student</a:t>
            </a:r>
            <a:r>
              <a:rPr lang="en-US" b="1" dirty="0"/>
              <a:t/>
            </a:r>
            <a:br>
              <a:rPr lang="en-US" b="1" dirty="0"/>
            </a:br>
            <a:r>
              <a:rPr lang="en-US" b="1" dirty="0"/>
              <a:t>Participating Actor: </a:t>
            </a:r>
            <a:br>
              <a:rPr lang="en-US" b="1" dirty="0"/>
            </a:br>
            <a:r>
              <a:rPr lang="en-US" b="1" dirty="0"/>
              <a:t>Actor’s Goal: </a:t>
            </a:r>
            <a:r>
              <a:rPr lang="en-US" dirty="0"/>
              <a:t>To Log out of the system</a:t>
            </a:r>
            <a:br>
              <a:rPr lang="en-US" dirty="0"/>
            </a:br>
            <a:r>
              <a:rPr lang="en-US" b="1" dirty="0"/>
              <a:t>Preconditions:</a:t>
            </a:r>
            <a:r>
              <a:rPr lang="en-US" dirty="0"/>
              <a:t> The student is already Logged In  </a:t>
            </a:r>
            <a:r>
              <a:rPr lang="en-US" b="1" dirty="0"/>
              <a:t/>
            </a:r>
            <a:br>
              <a:rPr lang="en-US" b="1" dirty="0"/>
            </a:br>
            <a:r>
              <a:rPr lang="en-US" b="1" dirty="0"/>
              <a:t>Trigger: </a:t>
            </a:r>
            <a:r>
              <a:rPr lang="en-US" dirty="0"/>
              <a:t>Student requests to logout by clicking on Logout Button on Page Header</a:t>
            </a:r>
            <a:br>
              <a:rPr lang="en-US" dirty="0"/>
            </a:br>
            <a:r>
              <a:rPr lang="en-US" b="1" dirty="0"/>
              <a:t>Post-conditions:</a:t>
            </a:r>
            <a:r>
              <a:rPr lang="en-US" dirty="0"/>
              <a:t> The student is successfully logged out.</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715541"/>
            <a:ext cx="6340549" cy="3303026"/>
          </a:xfrm>
        </p:spPr>
      </p:pic>
    </p:spTree>
    <p:extLst>
      <p:ext uri="{BB962C8B-B14F-4D97-AF65-F5344CB8AC3E}">
        <p14:creationId xmlns:p14="http://schemas.microsoft.com/office/powerpoint/2010/main" val="416443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4617" b="14617"/>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55702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240</TotalTime>
  <Words>307</Words>
  <Application>Microsoft Office PowerPoint</Application>
  <PresentationFormat>Widescreen</PresentationFormat>
  <Paragraphs>34</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Metropolitan</vt:lpstr>
      <vt:lpstr>EDUTATIVE</vt:lpstr>
      <vt:lpstr>Problem Statement</vt:lpstr>
      <vt:lpstr>Client Information</vt:lpstr>
      <vt:lpstr>Register use case</vt:lpstr>
      <vt:lpstr>PowerPoint Presentation</vt:lpstr>
      <vt:lpstr>Login use case</vt:lpstr>
      <vt:lpstr>PowerPoint Presentation</vt:lpstr>
      <vt:lpstr>Log out use case (for student)</vt:lpstr>
      <vt:lpstr>PowerPoint Presentation</vt:lpstr>
      <vt:lpstr>Search use case</vt:lpstr>
      <vt:lpstr>PowerPoint Presentation</vt:lpstr>
      <vt:lpstr>PowerPoint Presentation</vt:lpstr>
      <vt:lpstr>PowerPoint Presentation</vt:lpstr>
      <vt:lpstr>Edit Profile use case</vt:lpstr>
      <vt:lpstr>PowerPoint Presentation</vt:lpstr>
      <vt:lpstr>Become Premium Member use case</vt:lpstr>
      <vt:lpstr>PowerPoint Presentation</vt:lpstr>
      <vt:lpstr>Take Practice Test use case</vt:lpstr>
      <vt:lpstr>PowerPoint Presentation</vt:lpstr>
      <vt:lpstr>Add university use case</vt:lpstr>
      <vt:lpstr>PowerPoint Presentation</vt:lpstr>
      <vt:lpstr>Set Practice Question use case</vt:lpstr>
      <vt:lpstr>Related Requirement: FR11</vt:lpstr>
      <vt:lpstr>Related Requirement: FR12</vt:lpstr>
      <vt:lpstr>Related Requirement: FR13</vt:lpstr>
      <vt:lpstr>Update University Rankings use case</vt:lpstr>
      <vt:lpstr>PowerPoint Presentation</vt:lpstr>
      <vt:lpstr>Traceability Matrix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EDUTATIVE</dc:title>
  <dc:creator>Zainab Iftikhar</dc:creator>
  <cp:lastModifiedBy>Zainab Iftikhar</cp:lastModifiedBy>
  <cp:revision>91</cp:revision>
  <dcterms:created xsi:type="dcterms:W3CDTF">2017-10-15T20:11:52Z</dcterms:created>
  <dcterms:modified xsi:type="dcterms:W3CDTF">2017-10-18T04:47:03Z</dcterms:modified>
</cp:coreProperties>
</file>