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4065d8e9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4065d8e9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4065d8e9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4065d8e9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b4065d8e9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b4065d8e9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b4065d8e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b4065d8e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4065d8e9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4065d8e9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4065d8e9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4065d8e9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4065d8e9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4065d8e9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4065d8e9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4065d8e9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4065d8e9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4065d8e9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4065d8e9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4065d8e9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Python Programming Part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Defining a function Cond.</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Arguments</a:t>
            </a:r>
            <a:endParaRPr/>
          </a:p>
          <a:p>
            <a:pPr indent="-317500" lvl="1" marL="914400" rtl="0" algn="l">
              <a:spcBef>
                <a:spcPts val="0"/>
              </a:spcBef>
              <a:spcAft>
                <a:spcPts val="0"/>
              </a:spcAft>
              <a:buSzPts val="1400"/>
              <a:buChar char="○"/>
            </a:pPr>
            <a:r>
              <a:rPr lang="en" sz="1150">
                <a:solidFill>
                  <a:schemeClr val="dk1"/>
                </a:solidFill>
                <a:highlight>
                  <a:srgbClr val="FFFFFF"/>
                </a:highlight>
              </a:rPr>
              <a:t>Arguments are specified after the function name, inside the parentheses. You can add as many arguments as you want, just separate them with a comma.</a:t>
            </a:r>
            <a:endParaRPr sz="1150">
              <a:solidFill>
                <a:schemeClr val="dk1"/>
              </a:solidFill>
              <a:highlight>
                <a:srgbClr val="FFFFFF"/>
              </a:highlight>
            </a:endParaRPr>
          </a:p>
          <a:p>
            <a:pPr indent="0" lvl="0" marL="914400" rtl="0" algn="l">
              <a:spcBef>
                <a:spcPts val="1200"/>
              </a:spcBef>
              <a:spcAft>
                <a:spcPts val="0"/>
              </a:spcAft>
              <a:buNone/>
            </a:pPr>
            <a:r>
              <a:rPr lang="en" sz="1150">
                <a:solidFill>
                  <a:srgbClr val="0000FF"/>
                </a:solidFill>
                <a:highlight>
                  <a:srgbClr val="FFFFFF"/>
                </a:highlight>
              </a:rPr>
              <a:t>def </a:t>
            </a:r>
            <a:r>
              <a:rPr lang="en" sz="1150">
                <a:solidFill>
                  <a:srgbClr val="000000"/>
                </a:solidFill>
                <a:highlight>
                  <a:srgbClr val="FFFFFF"/>
                </a:highlight>
              </a:rPr>
              <a:t>my_function(fname, lname):</a:t>
            </a:r>
            <a:endParaRPr sz="1150">
              <a:solidFill>
                <a:srgbClr val="000000"/>
              </a:solidFill>
              <a:highlight>
                <a:srgbClr val="FFFFFF"/>
              </a:highlight>
            </a:endParaRPr>
          </a:p>
          <a:p>
            <a:pPr indent="0" lvl="0" marL="914400" rtl="0" algn="l">
              <a:spcBef>
                <a:spcPts val="1200"/>
              </a:spcBef>
              <a:spcAft>
                <a:spcPts val="0"/>
              </a:spcAft>
              <a:buNone/>
            </a:pPr>
            <a:r>
              <a:rPr lang="en" sz="1150">
                <a:solidFill>
                  <a:srgbClr val="000000"/>
                </a:solidFill>
                <a:highlight>
                  <a:srgbClr val="FFFFFF"/>
                </a:highlight>
              </a:rPr>
              <a:t>  print(fname + " " + lname)</a:t>
            </a:r>
            <a:endParaRPr sz="1150">
              <a:solidFill>
                <a:srgbClr val="000000"/>
              </a:solidFill>
              <a:highlight>
                <a:srgbClr val="FFFFFF"/>
              </a:highlight>
            </a:endParaRPr>
          </a:p>
          <a:p>
            <a:pPr indent="0" lvl="0" marL="914400" rtl="0" algn="l">
              <a:spcBef>
                <a:spcPts val="1200"/>
              </a:spcBef>
              <a:spcAft>
                <a:spcPts val="0"/>
              </a:spcAft>
              <a:buNone/>
            </a:pPr>
            <a:r>
              <a:rPr lang="en" sz="1150">
                <a:solidFill>
                  <a:srgbClr val="000000"/>
                </a:solidFill>
                <a:highlight>
                  <a:srgbClr val="FFFFFF"/>
                </a:highlight>
              </a:rPr>
              <a:t>my_function("Kazi", "Zainab")</a:t>
            </a:r>
            <a:endParaRPr sz="1150">
              <a:solidFill>
                <a:srgbClr val="000000"/>
              </a:solidFill>
              <a:highlight>
                <a:srgbClr val="FFFFFF"/>
              </a:highlight>
            </a:endParaRPr>
          </a:p>
          <a:p>
            <a:pPr indent="0" lvl="0" marL="914400" rtl="0" algn="l">
              <a:spcBef>
                <a:spcPts val="1200"/>
              </a:spcBef>
              <a:spcAft>
                <a:spcPts val="0"/>
              </a:spcAft>
              <a:buNone/>
            </a:pPr>
            <a:r>
              <a:t/>
            </a:r>
            <a:endParaRPr sz="1150">
              <a:solidFill>
                <a:srgbClr val="0000CD"/>
              </a:solidFill>
              <a:highlight>
                <a:srgbClr val="FFFFFF"/>
              </a:highlight>
            </a:endParaRPr>
          </a:p>
          <a:p>
            <a:pPr indent="0" lvl="0" marL="914400" rtl="0" algn="l">
              <a:spcBef>
                <a:spcPts val="1200"/>
              </a:spcBef>
              <a:spcAft>
                <a:spcPts val="0"/>
              </a:spcAft>
              <a:buNone/>
            </a:pPr>
            <a:r>
              <a:t/>
            </a:r>
            <a:endParaRPr sz="1150">
              <a:solidFill>
                <a:schemeClr val="dk1"/>
              </a:solidFill>
              <a:highlight>
                <a:srgbClr val="FFFFFF"/>
              </a:highlight>
            </a:endParaRPr>
          </a:p>
          <a:p>
            <a:pPr indent="0" lvl="0" marL="457200" rtl="0" algn="l">
              <a:spcBef>
                <a:spcPts val="1200"/>
              </a:spcBef>
              <a:spcAft>
                <a:spcPts val="1200"/>
              </a:spcAft>
              <a:buNone/>
            </a:pPr>
            <a:r>
              <a:t/>
            </a:r>
            <a:endParaRPr sz="115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Defining a function Cond.</a:t>
            </a:r>
            <a:endParaRPr/>
          </a:p>
          <a:p>
            <a:pPr indent="0" lvl="0" marL="0" rtl="0" algn="l">
              <a:spcBef>
                <a:spcPts val="0"/>
              </a:spcBef>
              <a:spcAft>
                <a:spcPts val="0"/>
              </a:spcAft>
              <a:buNone/>
            </a:pPr>
            <a:r>
              <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800"/>
              </a:spcBef>
              <a:spcAft>
                <a:spcPts val="0"/>
              </a:spcAft>
              <a:buSzPts val="1800"/>
              <a:buChar char="●"/>
            </a:pPr>
            <a:r>
              <a:rPr lang="en" sz="2400">
                <a:solidFill>
                  <a:schemeClr val="dk1"/>
                </a:solidFill>
                <a:highlight>
                  <a:srgbClr val="FFFFFF"/>
                </a:highlight>
              </a:rPr>
              <a:t>Passing a List as an Argument</a:t>
            </a:r>
            <a:endParaRPr sz="2400">
              <a:solidFill>
                <a:schemeClr val="dk1"/>
              </a:solidFill>
              <a:highlight>
                <a:srgbClr val="FFFFFF"/>
              </a:highlight>
            </a:endParaRPr>
          </a:p>
          <a:p>
            <a:pPr indent="0" lvl="0" marL="457200" rtl="0" algn="l">
              <a:spcBef>
                <a:spcPts val="800"/>
              </a:spcBef>
              <a:spcAft>
                <a:spcPts val="0"/>
              </a:spcAft>
              <a:buNone/>
            </a:pPr>
            <a:r>
              <a:rPr lang="en" sz="1150">
                <a:solidFill>
                  <a:schemeClr val="dk1"/>
                </a:solidFill>
                <a:highlight>
                  <a:srgbClr val="FFFFFF"/>
                </a:highlight>
              </a:rPr>
              <a:t>You can send any data types of argument to a function (string, number, list, dictionary etc.), and it will be treated as the same data type inside the function.</a:t>
            </a:r>
            <a:endParaRPr sz="1150">
              <a:solidFill>
                <a:schemeClr val="dk1"/>
              </a:solidFill>
              <a:highlight>
                <a:srgbClr val="FFFFFF"/>
              </a:highlight>
            </a:endParaRPr>
          </a:p>
          <a:p>
            <a:pPr indent="0" lvl="0" marL="457200" rtl="0" algn="l">
              <a:spcBef>
                <a:spcPts val="1200"/>
              </a:spcBef>
              <a:spcAft>
                <a:spcPts val="0"/>
              </a:spcAft>
              <a:buClr>
                <a:schemeClr val="dk1"/>
              </a:buClr>
              <a:buSzPts val="1100"/>
              <a:buFont typeface="Arial"/>
              <a:buNone/>
            </a:pPr>
            <a:r>
              <a:rPr lang="en" sz="1150">
                <a:solidFill>
                  <a:srgbClr val="0000CD"/>
                </a:solidFill>
                <a:highlight>
                  <a:srgbClr val="FFFFFF"/>
                </a:highlight>
              </a:rPr>
              <a:t>def</a:t>
            </a:r>
            <a:r>
              <a:rPr lang="en" sz="1150">
                <a:solidFill>
                  <a:schemeClr val="dk1"/>
                </a:solidFill>
                <a:highlight>
                  <a:srgbClr val="FFFFFF"/>
                </a:highlight>
              </a:rPr>
              <a:t> my_function(food):</a:t>
            </a:r>
            <a:endParaRPr sz="1150">
              <a:solidFill>
                <a:schemeClr val="dk1"/>
              </a:solidFill>
              <a:highlight>
                <a:srgbClr val="FFFFFF"/>
              </a:highlight>
            </a:endParaRPr>
          </a:p>
          <a:p>
            <a:pPr indent="0" lvl="0" marL="457200" rtl="0" algn="l">
              <a:spcBef>
                <a:spcPts val="1200"/>
              </a:spcBef>
              <a:spcAft>
                <a:spcPts val="0"/>
              </a:spcAft>
              <a:buClr>
                <a:schemeClr val="dk1"/>
              </a:buClr>
              <a:buSzPts val="1100"/>
              <a:buFont typeface="Arial"/>
              <a:buNone/>
            </a:pPr>
            <a:r>
              <a:rPr lang="en" sz="1150">
                <a:solidFill>
                  <a:schemeClr val="dk1"/>
                </a:solidFill>
                <a:highlight>
                  <a:srgbClr val="FFFFFF"/>
                </a:highlight>
              </a:rPr>
              <a:t>  </a:t>
            </a:r>
            <a:r>
              <a:rPr lang="en" sz="1150">
                <a:solidFill>
                  <a:srgbClr val="0000CD"/>
                </a:solidFill>
                <a:highlight>
                  <a:srgbClr val="FFFFFF"/>
                </a:highlight>
              </a:rPr>
              <a:t>for</a:t>
            </a:r>
            <a:r>
              <a:rPr lang="en" sz="1150">
                <a:solidFill>
                  <a:schemeClr val="dk1"/>
                </a:solidFill>
                <a:highlight>
                  <a:srgbClr val="FFFFFF"/>
                </a:highlight>
              </a:rPr>
              <a:t> x </a:t>
            </a:r>
            <a:r>
              <a:rPr lang="en" sz="1150">
                <a:solidFill>
                  <a:srgbClr val="0000CD"/>
                </a:solidFill>
                <a:highlight>
                  <a:srgbClr val="FFFFFF"/>
                </a:highlight>
              </a:rPr>
              <a:t>in</a:t>
            </a:r>
            <a:r>
              <a:rPr lang="en" sz="1150">
                <a:solidFill>
                  <a:schemeClr val="dk1"/>
                </a:solidFill>
                <a:highlight>
                  <a:srgbClr val="FFFFFF"/>
                </a:highlight>
              </a:rPr>
              <a:t> food:</a:t>
            </a:r>
            <a:endParaRPr sz="1150">
              <a:solidFill>
                <a:schemeClr val="dk1"/>
              </a:solidFill>
              <a:highlight>
                <a:srgbClr val="FFFFFF"/>
              </a:highlight>
            </a:endParaRPr>
          </a:p>
          <a:p>
            <a:pPr indent="0" lvl="0" marL="457200" rtl="0" algn="l">
              <a:spcBef>
                <a:spcPts val="1200"/>
              </a:spcBef>
              <a:spcAft>
                <a:spcPts val="0"/>
              </a:spcAft>
              <a:buClr>
                <a:schemeClr val="dk1"/>
              </a:buClr>
              <a:buSzPts val="1100"/>
              <a:buFont typeface="Arial"/>
              <a:buNone/>
            </a:pPr>
            <a:r>
              <a:rPr lang="en" sz="1150">
                <a:solidFill>
                  <a:schemeClr val="dk1"/>
                </a:solidFill>
                <a:highlight>
                  <a:srgbClr val="FFFFFF"/>
                </a:highlight>
              </a:rPr>
              <a:t>    </a:t>
            </a:r>
            <a:r>
              <a:rPr lang="en" sz="1150">
                <a:solidFill>
                  <a:srgbClr val="0000CD"/>
                </a:solidFill>
                <a:highlight>
                  <a:srgbClr val="FFFFFF"/>
                </a:highlight>
              </a:rPr>
              <a:t>print</a:t>
            </a:r>
            <a:r>
              <a:rPr lang="en" sz="1150">
                <a:solidFill>
                  <a:schemeClr val="dk1"/>
                </a:solidFill>
                <a:highlight>
                  <a:srgbClr val="FFFFFF"/>
                </a:highlight>
              </a:rPr>
              <a:t>(x)</a:t>
            </a:r>
            <a:endParaRPr sz="1150">
              <a:solidFill>
                <a:schemeClr val="dk1"/>
              </a:solidFill>
              <a:highlight>
                <a:srgbClr val="FFFFFF"/>
              </a:highlight>
            </a:endParaRPr>
          </a:p>
          <a:p>
            <a:pPr indent="457200" lvl="0" marL="0" rtl="0" algn="l">
              <a:spcBef>
                <a:spcPts val="1200"/>
              </a:spcBef>
              <a:spcAft>
                <a:spcPts val="0"/>
              </a:spcAft>
              <a:buClr>
                <a:schemeClr val="dk1"/>
              </a:buClr>
              <a:buSzPts val="1100"/>
              <a:buFont typeface="Arial"/>
              <a:buNone/>
            </a:pPr>
            <a:r>
              <a:rPr lang="en" sz="1150">
                <a:solidFill>
                  <a:schemeClr val="dk1"/>
                </a:solidFill>
                <a:highlight>
                  <a:srgbClr val="FFFFFF"/>
                </a:highlight>
              </a:rPr>
              <a:t>fruits = [</a:t>
            </a:r>
            <a:r>
              <a:rPr lang="en" sz="1150">
                <a:solidFill>
                  <a:srgbClr val="A52A2A"/>
                </a:solidFill>
                <a:highlight>
                  <a:srgbClr val="FFFFFF"/>
                </a:highlight>
              </a:rPr>
              <a:t>"apple"</a:t>
            </a:r>
            <a:r>
              <a:rPr lang="en" sz="1150">
                <a:solidFill>
                  <a:schemeClr val="dk1"/>
                </a:solidFill>
                <a:highlight>
                  <a:srgbClr val="FFFFFF"/>
                </a:highlight>
              </a:rPr>
              <a:t>, </a:t>
            </a:r>
            <a:r>
              <a:rPr lang="en" sz="1150">
                <a:solidFill>
                  <a:srgbClr val="A52A2A"/>
                </a:solidFill>
                <a:highlight>
                  <a:srgbClr val="FFFFFF"/>
                </a:highlight>
              </a:rPr>
              <a:t>"banana"</a:t>
            </a:r>
            <a:r>
              <a:rPr lang="en" sz="1150">
                <a:solidFill>
                  <a:schemeClr val="dk1"/>
                </a:solidFill>
                <a:highlight>
                  <a:srgbClr val="FFFFFF"/>
                </a:highlight>
              </a:rPr>
              <a:t>, </a:t>
            </a:r>
            <a:r>
              <a:rPr lang="en" sz="1150">
                <a:solidFill>
                  <a:srgbClr val="A52A2A"/>
                </a:solidFill>
                <a:highlight>
                  <a:srgbClr val="FFFFFF"/>
                </a:highlight>
              </a:rPr>
              <a:t>"cherry"</a:t>
            </a:r>
            <a:r>
              <a:rPr lang="en" sz="1150">
                <a:solidFill>
                  <a:schemeClr val="dk1"/>
                </a:solidFill>
                <a:highlight>
                  <a:srgbClr val="FFFFFF"/>
                </a:highlight>
              </a:rPr>
              <a:t>]</a:t>
            </a:r>
            <a:endParaRPr sz="1150">
              <a:solidFill>
                <a:schemeClr val="dk1"/>
              </a:solidFill>
              <a:highlight>
                <a:srgbClr val="FFFFFF"/>
              </a:highlight>
            </a:endParaRPr>
          </a:p>
          <a:p>
            <a:pPr indent="457200" lvl="0" marL="0" rtl="0" algn="l">
              <a:spcBef>
                <a:spcPts val="1200"/>
              </a:spcBef>
              <a:spcAft>
                <a:spcPts val="1200"/>
              </a:spcAft>
              <a:buNone/>
            </a:pPr>
            <a:r>
              <a:rPr lang="en" sz="1150">
                <a:solidFill>
                  <a:schemeClr val="dk1"/>
                </a:solidFill>
                <a:highlight>
                  <a:srgbClr val="FFFFFF"/>
                </a:highlight>
              </a:rPr>
              <a:t>my_function(fruits)</a:t>
            </a:r>
            <a:endParaRPr sz="1150">
              <a:solidFill>
                <a:schemeClr val="dk1"/>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Types</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rgbClr val="000000"/>
              </a:buClr>
              <a:buSzPts val="1800"/>
              <a:buChar char="●"/>
            </a:pPr>
            <a:r>
              <a:rPr lang="en">
                <a:solidFill>
                  <a:srgbClr val="000000"/>
                </a:solidFill>
                <a:highlight>
                  <a:srgbClr val="FFFFFF"/>
                </a:highlight>
              </a:rPr>
              <a:t>Integer &lt;int&gt;</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Float   &lt;float&gt;</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String  &lt;str&gt;</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Boolean &lt;bool&gt;</a:t>
            </a:r>
            <a:endParaRPr>
              <a:solidFill>
                <a:srgbClr val="000000"/>
              </a:solidFill>
              <a:highlight>
                <a:srgbClr val="FFFFFF"/>
              </a:highlight>
            </a:endParaRPr>
          </a:p>
          <a:p>
            <a:pPr indent="0" lvl="0" marL="457200" rtl="0" algn="l">
              <a:spcBef>
                <a:spcPts val="0"/>
              </a:spcBef>
              <a:spcAft>
                <a:spcPts val="0"/>
              </a:spcAft>
              <a:buNone/>
            </a:pPr>
            <a:r>
              <a:t/>
            </a:r>
            <a:endParaRPr>
              <a:solidFill>
                <a:srgbClr val="000000"/>
              </a:solidFill>
              <a:highlight>
                <a:srgbClr val="FFFFFF"/>
              </a:highlight>
            </a:endParaRPr>
          </a:p>
          <a:p>
            <a:pPr indent="0" lvl="0" marL="0" rtl="0" algn="l">
              <a:spcBef>
                <a:spcPts val="0"/>
              </a:spcBef>
              <a:spcAft>
                <a:spcPts val="0"/>
              </a:spcAft>
              <a:buNone/>
            </a:pPr>
            <a:r>
              <a:rPr lang="en">
                <a:solidFill>
                  <a:srgbClr val="000000"/>
                </a:solidFill>
              </a:rPr>
              <a:t>For instance:</a:t>
            </a:r>
            <a:endParaRPr>
              <a:solidFill>
                <a:srgbClr val="000000"/>
              </a:solidFill>
            </a:endParaRPr>
          </a:p>
          <a:p>
            <a:pPr indent="0" lvl="0" marL="457200" rtl="0" algn="l">
              <a:spcBef>
                <a:spcPts val="1200"/>
              </a:spcBef>
              <a:spcAft>
                <a:spcPts val="0"/>
              </a:spcAft>
              <a:buNone/>
            </a:pPr>
            <a:r>
              <a:rPr lang="en">
                <a:solidFill>
                  <a:srgbClr val="000000"/>
                </a:solidFill>
              </a:rPr>
              <a:t>a = 5.0</a:t>
            </a:r>
            <a:endParaRPr>
              <a:solidFill>
                <a:srgbClr val="000000"/>
              </a:solidFill>
            </a:endParaRPr>
          </a:p>
          <a:p>
            <a:pPr indent="0" lvl="0" marL="457200" rtl="0" algn="l">
              <a:spcBef>
                <a:spcPts val="1200"/>
              </a:spcBef>
              <a:spcAft>
                <a:spcPts val="0"/>
              </a:spcAft>
              <a:buNone/>
            </a:pPr>
            <a:r>
              <a:rPr lang="en">
                <a:solidFill>
                  <a:srgbClr val="000000"/>
                </a:solidFill>
              </a:rPr>
              <a:t>b = 'Hola'</a:t>
            </a:r>
            <a:endParaRPr>
              <a:solidFill>
                <a:srgbClr val="000000"/>
              </a:solidFill>
            </a:endParaRPr>
          </a:p>
          <a:p>
            <a:pPr indent="0" lvl="0" marL="457200" rtl="0" algn="l">
              <a:spcBef>
                <a:spcPts val="1200"/>
              </a:spcBef>
              <a:spcAft>
                <a:spcPts val="0"/>
              </a:spcAft>
              <a:buNone/>
            </a:pPr>
            <a:r>
              <a:rPr lang="en">
                <a:solidFill>
                  <a:srgbClr val="000000"/>
                </a:solidFill>
              </a:rPr>
              <a:t>c = 5+6</a:t>
            </a:r>
            <a:endParaRPr>
              <a:solidFill>
                <a:srgbClr val="000000"/>
              </a:solidFill>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268200" y="151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Lists</a:t>
            </a:r>
            <a:endParaRPr/>
          </a:p>
        </p:txBody>
      </p:sp>
      <p:sp>
        <p:nvSpPr>
          <p:cNvPr id="66" name="Google Shape;66;p15"/>
          <p:cNvSpPr txBox="1"/>
          <p:nvPr>
            <p:ph idx="1" type="body"/>
          </p:nvPr>
        </p:nvSpPr>
        <p:spPr>
          <a:xfrm>
            <a:off x="311700" y="724100"/>
            <a:ext cx="8520600" cy="384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50">
                <a:solidFill>
                  <a:srgbClr val="000000"/>
                </a:solidFill>
                <a:highlight>
                  <a:srgbClr val="FFFFFF"/>
                </a:highlight>
              </a:rPr>
              <a:t>A list can simply be defined by writing a list of comma separated values in square brackets. Lists might contain items of different types, but usually the items all have the same type. Python lists are mutable and individual elements of a list can be changed.</a:t>
            </a:r>
            <a:endParaRPr sz="1150">
              <a:solidFill>
                <a:srgbClr val="000000"/>
              </a:solidFill>
              <a:highlight>
                <a:srgbClr val="FFFFFF"/>
              </a:highlight>
            </a:endParaRPr>
          </a:p>
          <a:p>
            <a:pPr indent="0" lvl="0" marL="0" rtl="0" algn="l">
              <a:spcBef>
                <a:spcPts val="1200"/>
              </a:spcBef>
              <a:spcAft>
                <a:spcPts val="1200"/>
              </a:spcAft>
              <a:buNone/>
            </a:pPr>
            <a:r>
              <a:t/>
            </a:r>
            <a:endParaRPr sz="1150">
              <a:solidFill>
                <a:srgbClr val="000000"/>
              </a:solidFill>
              <a:highlight>
                <a:srgbClr val="FFFFFF"/>
              </a:highlight>
              <a:latin typeface="Roboto"/>
              <a:ea typeface="Roboto"/>
              <a:cs typeface="Roboto"/>
              <a:sym typeface="Roboto"/>
            </a:endParaRPr>
          </a:p>
        </p:txBody>
      </p:sp>
      <p:pic>
        <p:nvPicPr>
          <p:cNvPr id="67" name="Google Shape;67;p15"/>
          <p:cNvPicPr preferRelativeResize="0"/>
          <p:nvPr/>
        </p:nvPicPr>
        <p:blipFill>
          <a:blip r:embed="rId3">
            <a:alphaModFix/>
          </a:blip>
          <a:stretch>
            <a:fillRect/>
          </a:stretch>
        </p:blipFill>
        <p:spPr>
          <a:xfrm>
            <a:off x="424100" y="1267925"/>
            <a:ext cx="5962601" cy="3571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118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Strings</a:t>
            </a:r>
            <a:endParaRPr/>
          </a:p>
        </p:txBody>
      </p:sp>
      <p:sp>
        <p:nvSpPr>
          <p:cNvPr id="73" name="Google Shape;73;p16"/>
          <p:cNvSpPr txBox="1"/>
          <p:nvPr>
            <p:ph idx="1" type="body"/>
          </p:nvPr>
        </p:nvSpPr>
        <p:spPr>
          <a:xfrm>
            <a:off x="311700" y="691500"/>
            <a:ext cx="8520600" cy="387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50">
                <a:solidFill>
                  <a:srgbClr val="000000"/>
                </a:solidFill>
                <a:highlight>
                  <a:srgbClr val="FFFFFF"/>
                </a:highlight>
              </a:rPr>
              <a:t> Strings can simply be defined by use of single ( ‘ )</a:t>
            </a:r>
            <a:r>
              <a:rPr lang="en" sz="1150">
                <a:solidFill>
                  <a:srgbClr val="000000"/>
                </a:solidFill>
                <a:highlight>
                  <a:srgbClr val="FFFFFF"/>
                </a:highlight>
              </a:rPr>
              <a:t>,</a:t>
            </a:r>
            <a:r>
              <a:rPr lang="en" sz="1150">
                <a:solidFill>
                  <a:srgbClr val="000000"/>
                </a:solidFill>
                <a:highlight>
                  <a:srgbClr val="FFFFFF"/>
                </a:highlight>
              </a:rPr>
              <a:t> double ( ” )</a:t>
            </a:r>
            <a:r>
              <a:rPr lang="en" sz="1150">
                <a:solidFill>
                  <a:srgbClr val="000000"/>
                </a:solidFill>
                <a:highlight>
                  <a:srgbClr val="FFFFFF"/>
                </a:highlight>
              </a:rPr>
              <a:t> or triple ( ”’ )</a:t>
            </a:r>
            <a:r>
              <a:rPr lang="en" sz="1150">
                <a:solidFill>
                  <a:srgbClr val="000000"/>
                </a:solidFill>
                <a:highlight>
                  <a:srgbClr val="FFFFFF"/>
                </a:highlight>
              </a:rPr>
              <a:t> inverted commas. </a:t>
            </a:r>
            <a:r>
              <a:rPr lang="en" sz="1150">
                <a:solidFill>
                  <a:srgbClr val="000000"/>
                </a:solidFill>
                <a:highlight>
                  <a:srgbClr val="FFFFFF"/>
                </a:highlight>
              </a:rPr>
              <a:t>Strings enclosed in tripe quotes  ( ”’) can span over multiple lines.  \ is used as an escape character. </a:t>
            </a:r>
            <a:endParaRPr sz="1150">
              <a:solidFill>
                <a:srgbClr val="000000"/>
              </a:solidFill>
              <a:highlight>
                <a:srgbClr val="FFFFFF"/>
              </a:highlight>
            </a:endParaRPr>
          </a:p>
          <a:p>
            <a:pPr indent="0" lvl="0" marL="0" rtl="0" algn="l">
              <a:spcBef>
                <a:spcPts val="1200"/>
              </a:spcBef>
              <a:spcAft>
                <a:spcPts val="0"/>
              </a:spcAft>
              <a:buNone/>
            </a:pPr>
            <a:r>
              <a:t/>
            </a:r>
            <a:endParaRPr sz="1150">
              <a:solidFill>
                <a:srgbClr val="595858"/>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150">
              <a:solidFill>
                <a:srgbClr val="595858"/>
              </a:solidFill>
              <a:highlight>
                <a:srgbClr val="FFFFFF"/>
              </a:highlight>
              <a:latin typeface="Roboto"/>
              <a:ea typeface="Roboto"/>
              <a:cs typeface="Roboto"/>
              <a:sym typeface="Roboto"/>
            </a:endParaRPr>
          </a:p>
        </p:txBody>
      </p:sp>
      <p:pic>
        <p:nvPicPr>
          <p:cNvPr id="74" name="Google Shape;74;p16"/>
          <p:cNvPicPr preferRelativeResize="0"/>
          <p:nvPr/>
        </p:nvPicPr>
        <p:blipFill>
          <a:blip r:embed="rId3">
            <a:alphaModFix/>
          </a:blip>
          <a:stretch>
            <a:fillRect/>
          </a:stretch>
        </p:blipFill>
        <p:spPr>
          <a:xfrm>
            <a:off x="311688" y="1448825"/>
            <a:ext cx="8677275" cy="2876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246450" y="184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Tuples</a:t>
            </a:r>
            <a:endParaRPr/>
          </a:p>
        </p:txBody>
      </p:sp>
      <p:sp>
        <p:nvSpPr>
          <p:cNvPr id="80" name="Google Shape;80;p17"/>
          <p:cNvSpPr txBox="1"/>
          <p:nvPr>
            <p:ph idx="1" type="body"/>
          </p:nvPr>
        </p:nvSpPr>
        <p:spPr>
          <a:xfrm>
            <a:off x="311700" y="7567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50">
                <a:solidFill>
                  <a:srgbClr val="000000"/>
                </a:solidFill>
                <a:highlight>
                  <a:srgbClr val="FFFFFF"/>
                </a:highlight>
              </a:rPr>
              <a:t>A tuple is represented by a number of values separated by commas. Tuples are immutable and can not change, they are faster in processing as compared to lists. Hence, if your list is unlikely to change, you should use tuples, instead of lists.</a:t>
            </a:r>
            <a:endParaRPr sz="1150">
              <a:solidFill>
                <a:srgbClr val="000000"/>
              </a:solidFill>
              <a:highlight>
                <a:srgbClr val="FFFFFF"/>
              </a:highlight>
            </a:endParaRPr>
          </a:p>
          <a:p>
            <a:pPr indent="0" lvl="0" marL="0" rtl="0" algn="l">
              <a:spcBef>
                <a:spcPts val="1200"/>
              </a:spcBef>
              <a:spcAft>
                <a:spcPts val="0"/>
              </a:spcAft>
              <a:buNone/>
            </a:pPr>
            <a:r>
              <a:t/>
            </a:r>
            <a:endParaRPr sz="1150">
              <a:solidFill>
                <a:srgbClr val="595858"/>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150">
              <a:solidFill>
                <a:srgbClr val="595858"/>
              </a:solidFill>
              <a:highlight>
                <a:srgbClr val="FFFFFF"/>
              </a:highlight>
              <a:latin typeface="Roboto"/>
              <a:ea typeface="Roboto"/>
              <a:cs typeface="Roboto"/>
              <a:sym typeface="Roboto"/>
            </a:endParaRPr>
          </a:p>
        </p:txBody>
      </p:sp>
      <p:pic>
        <p:nvPicPr>
          <p:cNvPr id="81" name="Google Shape;81;p17"/>
          <p:cNvPicPr preferRelativeResize="0"/>
          <p:nvPr/>
        </p:nvPicPr>
        <p:blipFill>
          <a:blip r:embed="rId3">
            <a:alphaModFix/>
          </a:blip>
          <a:stretch>
            <a:fillRect/>
          </a:stretch>
        </p:blipFill>
        <p:spPr>
          <a:xfrm>
            <a:off x="214313" y="1423988"/>
            <a:ext cx="8715375" cy="2295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140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Dictionary</a:t>
            </a:r>
            <a:endParaRPr/>
          </a:p>
        </p:txBody>
      </p:sp>
      <p:sp>
        <p:nvSpPr>
          <p:cNvPr id="87" name="Google Shape;87;p18"/>
          <p:cNvSpPr txBox="1"/>
          <p:nvPr>
            <p:ph idx="1" type="body"/>
          </p:nvPr>
        </p:nvSpPr>
        <p:spPr>
          <a:xfrm>
            <a:off x="311700" y="713225"/>
            <a:ext cx="8520600" cy="385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50">
                <a:solidFill>
                  <a:srgbClr val="000000"/>
                </a:solidFill>
                <a:highlight>
                  <a:srgbClr val="FFFFFF"/>
                </a:highlight>
              </a:rPr>
              <a:t>Dictionary is an unordered set of </a:t>
            </a:r>
            <a:r>
              <a:rPr i="1" lang="en" sz="1150">
                <a:solidFill>
                  <a:srgbClr val="000000"/>
                </a:solidFill>
                <a:highlight>
                  <a:srgbClr val="FFFFFF"/>
                </a:highlight>
              </a:rPr>
              <a:t>key: value</a:t>
            </a:r>
            <a:r>
              <a:rPr lang="en" sz="1150">
                <a:solidFill>
                  <a:srgbClr val="000000"/>
                </a:solidFill>
                <a:highlight>
                  <a:srgbClr val="FFFFFF"/>
                </a:highlight>
              </a:rPr>
              <a:t> pairs, with the requirement that the keys are unique (within one dictionary). A pair of braces creates an empty dictionary: {}.</a:t>
            </a:r>
            <a:endParaRPr sz="1150">
              <a:solidFill>
                <a:srgbClr val="000000"/>
              </a:solidFill>
              <a:highlight>
                <a:srgbClr val="FFFFFF"/>
              </a:highlight>
            </a:endParaRPr>
          </a:p>
          <a:p>
            <a:pPr indent="0" lvl="0" marL="0" rtl="0" algn="l">
              <a:spcBef>
                <a:spcPts val="1200"/>
              </a:spcBef>
              <a:spcAft>
                <a:spcPts val="1200"/>
              </a:spcAft>
              <a:buNone/>
            </a:pPr>
            <a:r>
              <a:t/>
            </a:r>
            <a:endParaRPr sz="1150">
              <a:solidFill>
                <a:schemeClr val="dk1"/>
              </a:solidFill>
              <a:highlight>
                <a:srgbClr val="FFFFFF"/>
              </a:highlight>
              <a:latin typeface="Roboto"/>
              <a:ea typeface="Roboto"/>
              <a:cs typeface="Roboto"/>
              <a:sym typeface="Roboto"/>
            </a:endParaRPr>
          </a:p>
        </p:txBody>
      </p:sp>
      <p:pic>
        <p:nvPicPr>
          <p:cNvPr id="88" name="Google Shape;88;p18"/>
          <p:cNvPicPr preferRelativeResize="0"/>
          <p:nvPr/>
        </p:nvPicPr>
        <p:blipFill>
          <a:blip r:embed="rId3">
            <a:alphaModFix/>
          </a:blip>
          <a:stretch>
            <a:fillRect/>
          </a:stretch>
        </p:blipFill>
        <p:spPr>
          <a:xfrm>
            <a:off x="114300" y="1271588"/>
            <a:ext cx="8915400" cy="2600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194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iterations </a:t>
            </a:r>
            <a:endParaRPr/>
          </a:p>
        </p:txBody>
      </p:sp>
      <p:sp>
        <p:nvSpPr>
          <p:cNvPr id="94" name="Google Shape;94;p19"/>
          <p:cNvSpPr txBox="1"/>
          <p:nvPr>
            <p:ph idx="1" type="body"/>
          </p:nvPr>
        </p:nvSpPr>
        <p:spPr>
          <a:xfrm>
            <a:off x="311700" y="767600"/>
            <a:ext cx="8520600" cy="3801300"/>
          </a:xfrm>
          <a:prstGeom prst="rect">
            <a:avLst/>
          </a:prstGeom>
        </p:spPr>
        <p:txBody>
          <a:bodyPr anchorCtr="0" anchor="t" bIns="91425" lIns="91425" spcFirstLastPara="1" rIns="91425" wrap="square" tIns="91425">
            <a:normAutofit fontScale="92500" lnSpcReduction="20000"/>
          </a:bodyPr>
          <a:lstStyle/>
          <a:p>
            <a:pPr indent="-325516" lvl="0" marL="457200" rtl="0" algn="l">
              <a:spcBef>
                <a:spcPts val="0"/>
              </a:spcBef>
              <a:spcAft>
                <a:spcPts val="0"/>
              </a:spcAft>
              <a:buClr>
                <a:srgbClr val="000000"/>
              </a:buClr>
              <a:buSzPct val="100000"/>
              <a:buChar char="●"/>
            </a:pPr>
            <a:r>
              <a:rPr lang="en" sz="1650">
                <a:solidFill>
                  <a:srgbClr val="000000"/>
                </a:solidFill>
                <a:highlight>
                  <a:srgbClr val="FFFFFF"/>
                </a:highlight>
              </a:rPr>
              <a:t>Python also has a FOR-loop which is the most widely used method for iteration. It has a simple syntax:</a:t>
            </a:r>
            <a:endParaRPr sz="1650">
              <a:solidFill>
                <a:srgbClr val="000000"/>
              </a:solidFill>
              <a:highlight>
                <a:srgbClr val="FFFFFF"/>
              </a:highlight>
            </a:endParaRPr>
          </a:p>
          <a:p>
            <a:pPr indent="0" lvl="0" marL="457200" rtl="0" algn="l">
              <a:spcBef>
                <a:spcPts val="1200"/>
              </a:spcBef>
              <a:spcAft>
                <a:spcPts val="0"/>
              </a:spcAft>
              <a:buNone/>
            </a:pPr>
            <a:r>
              <a:rPr lang="en" sz="1650">
                <a:solidFill>
                  <a:srgbClr val="000000"/>
                </a:solidFill>
                <a:highlight>
                  <a:srgbClr val="FFFFFF"/>
                </a:highlight>
              </a:rPr>
              <a:t> for i in [Python Iterable]:</a:t>
            </a:r>
            <a:endParaRPr sz="1650">
              <a:solidFill>
                <a:srgbClr val="000000"/>
              </a:solidFill>
              <a:highlight>
                <a:srgbClr val="FFFFFF"/>
              </a:highlight>
            </a:endParaRPr>
          </a:p>
          <a:p>
            <a:pPr indent="0" lvl="0" marL="457200" rtl="0" algn="l">
              <a:spcBef>
                <a:spcPts val="1200"/>
              </a:spcBef>
              <a:spcAft>
                <a:spcPts val="0"/>
              </a:spcAft>
              <a:buNone/>
            </a:pPr>
            <a:r>
              <a:rPr lang="en" sz="1650">
                <a:solidFill>
                  <a:srgbClr val="000000"/>
                </a:solidFill>
                <a:highlight>
                  <a:srgbClr val="FFFFFF"/>
                </a:highlight>
              </a:rPr>
              <a:t>  expression(i)</a:t>
            </a:r>
            <a:endParaRPr sz="1650">
              <a:solidFill>
                <a:srgbClr val="000000"/>
              </a:solidFill>
              <a:highlight>
                <a:srgbClr val="FFFFFF"/>
              </a:highlight>
            </a:endParaRPr>
          </a:p>
          <a:p>
            <a:pPr indent="-325516" lvl="0" marL="457200" rtl="0" algn="l">
              <a:spcBef>
                <a:spcPts val="1200"/>
              </a:spcBef>
              <a:spcAft>
                <a:spcPts val="0"/>
              </a:spcAft>
              <a:buClr>
                <a:srgbClr val="000000"/>
              </a:buClr>
              <a:buSzPct val="100000"/>
              <a:buChar char="●"/>
            </a:pPr>
            <a:r>
              <a:rPr lang="en" sz="1650">
                <a:solidFill>
                  <a:srgbClr val="000000"/>
                </a:solidFill>
                <a:highlight>
                  <a:srgbClr val="FFFFFF"/>
                </a:highlight>
              </a:rPr>
              <a:t>Here “Python Iterable” can be a list, tuple or other advanced data structures. Let’s take a look at a simple example.</a:t>
            </a:r>
            <a:endParaRPr sz="1650">
              <a:solidFill>
                <a:srgbClr val="000000"/>
              </a:solidFill>
              <a:highlight>
                <a:srgbClr val="FFFFFF"/>
              </a:highlight>
            </a:endParaRPr>
          </a:p>
          <a:p>
            <a:pPr indent="0" lvl="0" marL="457200" rtl="0" algn="l">
              <a:spcBef>
                <a:spcPts val="1200"/>
              </a:spcBef>
              <a:spcAft>
                <a:spcPts val="0"/>
              </a:spcAft>
              <a:buNone/>
            </a:pPr>
            <a:r>
              <a:rPr lang="en" sz="1650">
                <a:solidFill>
                  <a:srgbClr val="000000"/>
                </a:solidFill>
                <a:highlight>
                  <a:srgbClr val="FFFFFF"/>
                </a:highlight>
              </a:rPr>
              <a:t>for i in range(10):</a:t>
            </a:r>
            <a:endParaRPr sz="1650">
              <a:solidFill>
                <a:srgbClr val="000000"/>
              </a:solidFill>
              <a:highlight>
                <a:srgbClr val="FFFFFF"/>
              </a:highlight>
            </a:endParaRPr>
          </a:p>
          <a:p>
            <a:pPr indent="0" lvl="0" marL="457200" rtl="0" algn="l">
              <a:spcBef>
                <a:spcPts val="1200"/>
              </a:spcBef>
              <a:spcAft>
                <a:spcPts val="0"/>
              </a:spcAft>
              <a:buNone/>
            </a:pPr>
            <a:r>
              <a:rPr lang="en" sz="1650">
                <a:solidFill>
                  <a:srgbClr val="000000"/>
                </a:solidFill>
                <a:highlight>
                  <a:srgbClr val="FFFFFF"/>
                </a:highlight>
              </a:rPr>
              <a:t>    print(i)</a:t>
            </a:r>
            <a:endParaRPr sz="1650">
              <a:solidFill>
                <a:srgbClr val="000000"/>
              </a:solidFill>
              <a:highlight>
                <a:srgbClr val="FFFFFF"/>
              </a:highlight>
            </a:endParaRPr>
          </a:p>
          <a:p>
            <a:pPr indent="0" lvl="0" marL="457200" rtl="0" algn="l">
              <a:spcBef>
                <a:spcPts val="1200"/>
              </a:spcBef>
              <a:spcAft>
                <a:spcPts val="0"/>
              </a:spcAft>
              <a:buNone/>
            </a:pPr>
            <a:r>
              <a:t/>
            </a:r>
            <a:endParaRPr sz="1150">
              <a:solidFill>
                <a:srgbClr val="595858"/>
              </a:solidFill>
              <a:highlight>
                <a:srgbClr val="FFFFFF"/>
              </a:highlight>
            </a:endParaRPr>
          </a:p>
          <a:p>
            <a:pPr indent="0" lvl="0" marL="0" rtl="0" algn="l">
              <a:spcBef>
                <a:spcPts val="1200"/>
              </a:spcBef>
              <a:spcAft>
                <a:spcPts val="0"/>
              </a:spcAft>
              <a:buClr>
                <a:schemeClr val="dk1"/>
              </a:buClr>
              <a:buSzPct val="95652"/>
              <a:buFont typeface="Arial"/>
              <a:buNone/>
            </a:pPr>
            <a:r>
              <a:t/>
            </a:r>
            <a:endParaRPr sz="1150">
              <a:solidFill>
                <a:srgbClr val="595858"/>
              </a:solidFill>
              <a:highlight>
                <a:srgbClr val="FFFFFF"/>
              </a:highlight>
            </a:endParaRPr>
          </a:p>
          <a:p>
            <a:pPr indent="0" lvl="0" marL="0" rtl="0" algn="l">
              <a:spcBef>
                <a:spcPts val="1200"/>
              </a:spcBef>
              <a:spcAft>
                <a:spcPts val="1200"/>
              </a:spcAft>
              <a:buNone/>
            </a:pPr>
            <a:r>
              <a:t/>
            </a:r>
            <a:endParaRPr sz="1150">
              <a:solidFill>
                <a:srgbClr val="595858"/>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Conditional Statements</a:t>
            </a:r>
            <a:endParaRPr/>
          </a:p>
        </p:txBody>
      </p:sp>
      <p:sp>
        <p:nvSpPr>
          <p:cNvPr id="100" name="Google Shape;100;p20"/>
          <p:cNvSpPr txBox="1"/>
          <p:nvPr>
            <p:ph idx="1" type="body"/>
          </p:nvPr>
        </p:nvSpPr>
        <p:spPr>
          <a:xfrm>
            <a:off x="311700" y="1152475"/>
            <a:ext cx="8520600" cy="3871500"/>
          </a:xfrm>
          <a:prstGeom prst="rect">
            <a:avLst/>
          </a:prstGeom>
        </p:spPr>
        <p:txBody>
          <a:bodyPr anchorCtr="0" anchor="t" bIns="91425" lIns="91425" spcFirstLastPara="1" rIns="91425" wrap="square" tIns="91425">
            <a:normAutofit fontScale="25000" lnSpcReduction="20000"/>
          </a:bodyPr>
          <a:lstStyle/>
          <a:p>
            <a:pPr indent="-332350" lvl="0" marL="457200" rtl="0" algn="l">
              <a:spcBef>
                <a:spcPts val="0"/>
              </a:spcBef>
              <a:spcAft>
                <a:spcPts val="0"/>
              </a:spcAft>
              <a:buClr>
                <a:srgbClr val="000000"/>
              </a:buClr>
              <a:buSzPct val="111044"/>
              <a:buChar char="●"/>
            </a:pPr>
            <a:r>
              <a:rPr lang="en" sz="5885">
                <a:solidFill>
                  <a:srgbClr val="000000"/>
                </a:solidFill>
                <a:highlight>
                  <a:srgbClr val="FFFFFF"/>
                </a:highlight>
              </a:rPr>
              <a:t>Conditional statements, these are used to execute code fragments based on a condition. The most commonly used construct is if-else, with following syntax:</a:t>
            </a:r>
            <a:endParaRPr sz="5885">
              <a:solidFill>
                <a:srgbClr val="000000"/>
              </a:solidFill>
              <a:highlight>
                <a:srgbClr val="FFFFFF"/>
              </a:highlight>
            </a:endParaRPr>
          </a:p>
          <a:p>
            <a:pPr indent="0" lvl="0" marL="457200" rtl="0" algn="l">
              <a:spcBef>
                <a:spcPts val="1200"/>
              </a:spcBef>
              <a:spcAft>
                <a:spcPts val="0"/>
              </a:spcAft>
              <a:buNone/>
            </a:pPr>
            <a:r>
              <a:rPr lang="en" sz="5885">
                <a:solidFill>
                  <a:srgbClr val="000000"/>
                </a:solidFill>
                <a:highlight>
                  <a:srgbClr val="FFFFFF"/>
                </a:highlight>
              </a:rPr>
              <a:t>if [condition]:</a:t>
            </a:r>
            <a:endParaRPr sz="5885">
              <a:solidFill>
                <a:srgbClr val="000000"/>
              </a:solidFill>
              <a:highlight>
                <a:srgbClr val="FFFFFF"/>
              </a:highlight>
            </a:endParaRPr>
          </a:p>
          <a:p>
            <a:pPr indent="0" lvl="0" marL="457200" rtl="0" algn="l">
              <a:spcBef>
                <a:spcPts val="1200"/>
              </a:spcBef>
              <a:spcAft>
                <a:spcPts val="0"/>
              </a:spcAft>
              <a:buNone/>
            </a:pPr>
            <a:r>
              <a:rPr lang="en" sz="5885">
                <a:solidFill>
                  <a:srgbClr val="000000"/>
                </a:solidFill>
                <a:highlight>
                  <a:srgbClr val="FFFFFF"/>
                </a:highlight>
              </a:rPr>
              <a:t>  __execution if true__</a:t>
            </a:r>
            <a:endParaRPr sz="5885">
              <a:solidFill>
                <a:srgbClr val="000000"/>
              </a:solidFill>
              <a:highlight>
                <a:srgbClr val="FFFFFF"/>
              </a:highlight>
            </a:endParaRPr>
          </a:p>
          <a:p>
            <a:pPr indent="0" lvl="0" marL="457200" rtl="0" algn="l">
              <a:spcBef>
                <a:spcPts val="1200"/>
              </a:spcBef>
              <a:spcAft>
                <a:spcPts val="0"/>
              </a:spcAft>
              <a:buNone/>
            </a:pPr>
            <a:r>
              <a:rPr lang="en" sz="5885">
                <a:solidFill>
                  <a:srgbClr val="000000"/>
                </a:solidFill>
                <a:highlight>
                  <a:srgbClr val="FFFFFF"/>
                </a:highlight>
              </a:rPr>
              <a:t>else:</a:t>
            </a:r>
            <a:endParaRPr sz="5885">
              <a:solidFill>
                <a:srgbClr val="000000"/>
              </a:solidFill>
              <a:highlight>
                <a:srgbClr val="FFFFFF"/>
              </a:highlight>
            </a:endParaRPr>
          </a:p>
          <a:p>
            <a:pPr indent="0" lvl="0" marL="457200" rtl="0" algn="l">
              <a:spcBef>
                <a:spcPts val="1200"/>
              </a:spcBef>
              <a:spcAft>
                <a:spcPts val="0"/>
              </a:spcAft>
              <a:buNone/>
            </a:pPr>
            <a:r>
              <a:rPr lang="en" sz="5885">
                <a:solidFill>
                  <a:srgbClr val="000000"/>
                </a:solidFill>
                <a:highlight>
                  <a:srgbClr val="FFFFFF"/>
                </a:highlight>
              </a:rPr>
              <a:t>  __execution if false__</a:t>
            </a:r>
            <a:endParaRPr sz="5885">
              <a:solidFill>
                <a:srgbClr val="000000"/>
              </a:solidFill>
              <a:highlight>
                <a:srgbClr val="FFFFFF"/>
              </a:highlight>
            </a:endParaRPr>
          </a:p>
          <a:p>
            <a:pPr indent="-322032" lvl="0" marL="457200" rtl="0" algn="l">
              <a:spcBef>
                <a:spcPts val="1200"/>
              </a:spcBef>
              <a:spcAft>
                <a:spcPts val="0"/>
              </a:spcAft>
              <a:buClr>
                <a:srgbClr val="000000"/>
              </a:buClr>
              <a:buSzPct val="100000"/>
              <a:buChar char="●"/>
            </a:pPr>
            <a:r>
              <a:rPr lang="en" sz="5885">
                <a:solidFill>
                  <a:srgbClr val="000000"/>
                </a:solidFill>
                <a:highlight>
                  <a:srgbClr val="FFFFFF"/>
                </a:highlight>
              </a:rPr>
              <a:t>For instance, if we want to print whether the number N is even or odd:</a:t>
            </a:r>
            <a:endParaRPr sz="5885">
              <a:solidFill>
                <a:srgbClr val="000000"/>
              </a:solidFill>
              <a:highlight>
                <a:srgbClr val="FFFFFF"/>
              </a:highlight>
            </a:endParaRPr>
          </a:p>
          <a:p>
            <a:pPr indent="0" lvl="0" marL="457200" rtl="0" algn="l">
              <a:spcBef>
                <a:spcPts val="1200"/>
              </a:spcBef>
              <a:spcAft>
                <a:spcPts val="0"/>
              </a:spcAft>
              <a:buNone/>
            </a:pPr>
            <a:r>
              <a:rPr lang="en" sz="5885">
                <a:solidFill>
                  <a:srgbClr val="000000"/>
                </a:solidFill>
                <a:highlight>
                  <a:srgbClr val="FFFFFF"/>
                </a:highlight>
              </a:rPr>
              <a:t>if N%2 == 0:</a:t>
            </a:r>
            <a:endParaRPr sz="5885">
              <a:solidFill>
                <a:srgbClr val="000000"/>
              </a:solidFill>
              <a:highlight>
                <a:srgbClr val="FFFFFF"/>
              </a:highlight>
            </a:endParaRPr>
          </a:p>
          <a:p>
            <a:pPr indent="0" lvl="0" marL="457200" rtl="0" algn="l">
              <a:spcBef>
                <a:spcPts val="1200"/>
              </a:spcBef>
              <a:spcAft>
                <a:spcPts val="0"/>
              </a:spcAft>
              <a:buNone/>
            </a:pPr>
            <a:r>
              <a:rPr lang="en" sz="5885">
                <a:solidFill>
                  <a:srgbClr val="000000"/>
                </a:solidFill>
                <a:highlight>
                  <a:srgbClr val="FFFFFF"/>
                </a:highlight>
              </a:rPr>
              <a:t>  print ('Even')</a:t>
            </a:r>
            <a:endParaRPr sz="5885">
              <a:solidFill>
                <a:srgbClr val="000000"/>
              </a:solidFill>
              <a:highlight>
                <a:srgbClr val="FFFFFF"/>
              </a:highlight>
            </a:endParaRPr>
          </a:p>
          <a:p>
            <a:pPr indent="0" lvl="0" marL="457200" rtl="0" algn="l">
              <a:spcBef>
                <a:spcPts val="1200"/>
              </a:spcBef>
              <a:spcAft>
                <a:spcPts val="0"/>
              </a:spcAft>
              <a:buNone/>
            </a:pPr>
            <a:r>
              <a:rPr lang="en" sz="5885">
                <a:solidFill>
                  <a:srgbClr val="000000"/>
                </a:solidFill>
                <a:highlight>
                  <a:srgbClr val="FFFFFF"/>
                </a:highlight>
              </a:rPr>
              <a:t>else:</a:t>
            </a:r>
            <a:endParaRPr sz="5885">
              <a:solidFill>
                <a:srgbClr val="000000"/>
              </a:solidFill>
              <a:highlight>
                <a:srgbClr val="FFFFFF"/>
              </a:highlight>
            </a:endParaRPr>
          </a:p>
          <a:p>
            <a:pPr indent="0" lvl="0" marL="457200" rtl="0" algn="l">
              <a:spcBef>
                <a:spcPts val="1200"/>
              </a:spcBef>
              <a:spcAft>
                <a:spcPts val="0"/>
              </a:spcAft>
              <a:buNone/>
            </a:pPr>
            <a:r>
              <a:rPr lang="en" sz="5885">
                <a:solidFill>
                  <a:srgbClr val="000000"/>
                </a:solidFill>
                <a:highlight>
                  <a:srgbClr val="FFFFFF"/>
                </a:highlight>
              </a:rPr>
              <a:t>  print ('Odd')</a:t>
            </a:r>
            <a:endParaRPr sz="5885">
              <a:solidFill>
                <a:srgbClr val="000000"/>
              </a:solidFill>
              <a:highlight>
                <a:srgbClr val="FFFFFF"/>
              </a:highlight>
            </a:endParaRPr>
          </a:p>
          <a:p>
            <a:pPr indent="0" lvl="0" marL="457200" rtl="0" algn="l">
              <a:spcBef>
                <a:spcPts val="1200"/>
              </a:spcBef>
              <a:spcAft>
                <a:spcPts val="0"/>
              </a:spcAft>
              <a:buNone/>
            </a:pPr>
            <a:r>
              <a:t/>
            </a:r>
            <a:endParaRPr sz="1150">
              <a:solidFill>
                <a:srgbClr val="595858"/>
              </a:solidFill>
              <a:highlight>
                <a:srgbClr val="FFFFFF"/>
              </a:highlight>
            </a:endParaRPr>
          </a:p>
          <a:p>
            <a:pPr indent="0" lvl="0" marL="457200" rtl="0" algn="l">
              <a:spcBef>
                <a:spcPts val="1200"/>
              </a:spcBef>
              <a:spcAft>
                <a:spcPts val="1200"/>
              </a:spcAft>
              <a:buNone/>
            </a:pPr>
            <a:r>
              <a:t/>
            </a:r>
            <a:endParaRPr sz="1150">
              <a:solidFill>
                <a:srgbClr val="595858"/>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Defining a function</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150">
                <a:solidFill>
                  <a:schemeClr val="dk1"/>
                </a:solidFill>
                <a:highlight>
                  <a:srgbClr val="FFFFFF"/>
                </a:highlight>
              </a:rPr>
              <a:t>In Python a function is defined using the </a:t>
            </a:r>
            <a:r>
              <a:rPr lang="en" sz="1200">
                <a:solidFill>
                  <a:srgbClr val="DC143C"/>
                </a:solidFill>
              </a:rPr>
              <a:t>def</a:t>
            </a:r>
            <a:r>
              <a:rPr lang="en" sz="1150">
                <a:solidFill>
                  <a:schemeClr val="dk1"/>
                </a:solidFill>
                <a:highlight>
                  <a:srgbClr val="FFFFFF"/>
                </a:highlight>
              </a:rPr>
              <a:t> keyword:</a:t>
            </a:r>
            <a:endParaRPr sz="1150">
              <a:solidFill>
                <a:schemeClr val="dk1"/>
              </a:solidFill>
              <a:highlight>
                <a:srgbClr val="FFFFFF"/>
              </a:highlight>
            </a:endParaRPr>
          </a:p>
          <a:p>
            <a:pPr indent="457200" lvl="0" marL="0" rtl="0" algn="l">
              <a:spcBef>
                <a:spcPts val="1200"/>
              </a:spcBef>
              <a:spcAft>
                <a:spcPts val="0"/>
              </a:spcAft>
              <a:buClr>
                <a:schemeClr val="dk1"/>
              </a:buClr>
              <a:buSzPts val="1100"/>
              <a:buFont typeface="Arial"/>
              <a:buNone/>
            </a:pPr>
            <a:r>
              <a:rPr lang="en" sz="1150">
                <a:solidFill>
                  <a:srgbClr val="0000CD"/>
                </a:solidFill>
                <a:highlight>
                  <a:srgbClr val="FFFFFF"/>
                </a:highlight>
              </a:rPr>
              <a:t>def</a:t>
            </a:r>
            <a:r>
              <a:rPr lang="en" sz="1150">
                <a:solidFill>
                  <a:schemeClr val="dk1"/>
                </a:solidFill>
                <a:highlight>
                  <a:srgbClr val="FFFFFF"/>
                </a:highlight>
              </a:rPr>
              <a:t> my_function():</a:t>
            </a:r>
            <a:endParaRPr sz="1150">
              <a:solidFill>
                <a:schemeClr val="dk1"/>
              </a:solidFill>
              <a:highlight>
                <a:srgbClr val="FFFFFF"/>
              </a:highlight>
            </a:endParaRPr>
          </a:p>
          <a:p>
            <a:pPr indent="0" lvl="0" marL="0" rtl="0" algn="l">
              <a:spcBef>
                <a:spcPts val="1200"/>
              </a:spcBef>
              <a:spcAft>
                <a:spcPts val="0"/>
              </a:spcAft>
              <a:buNone/>
            </a:pPr>
            <a:r>
              <a:rPr lang="en" sz="1150">
                <a:solidFill>
                  <a:schemeClr val="dk1"/>
                </a:solidFill>
                <a:highlight>
                  <a:srgbClr val="FFFFFF"/>
                </a:highlight>
              </a:rPr>
              <a:t>  	</a:t>
            </a:r>
            <a:r>
              <a:rPr lang="en" sz="1150">
                <a:solidFill>
                  <a:srgbClr val="0000CD"/>
                </a:solidFill>
                <a:highlight>
                  <a:srgbClr val="FFFFFF"/>
                </a:highlight>
              </a:rPr>
              <a:t>print</a:t>
            </a:r>
            <a:r>
              <a:rPr lang="en" sz="1150">
                <a:solidFill>
                  <a:schemeClr val="dk1"/>
                </a:solidFill>
                <a:highlight>
                  <a:srgbClr val="FFFFFF"/>
                </a:highlight>
              </a:rPr>
              <a:t>(</a:t>
            </a:r>
            <a:r>
              <a:rPr lang="en" sz="1150">
                <a:solidFill>
                  <a:srgbClr val="A52A2A"/>
                </a:solidFill>
                <a:highlight>
                  <a:srgbClr val="FFFFFF"/>
                </a:highlight>
              </a:rPr>
              <a:t>"Hello from a function"</a:t>
            </a:r>
            <a:r>
              <a:rPr lang="en" sz="1150">
                <a:solidFill>
                  <a:schemeClr val="dk1"/>
                </a:solidFill>
                <a:highlight>
                  <a:srgbClr val="FFFFFF"/>
                </a:highlight>
              </a:rPr>
              <a:t>)</a:t>
            </a:r>
            <a:endParaRPr sz="1150">
              <a:solidFill>
                <a:schemeClr val="dk1"/>
              </a:solidFill>
              <a:highlight>
                <a:srgbClr val="FFFFFF"/>
              </a:highlight>
            </a:endParaRPr>
          </a:p>
          <a:p>
            <a:pPr indent="-301625" lvl="0" marL="457200" rtl="0" algn="l">
              <a:spcBef>
                <a:spcPts val="1200"/>
              </a:spcBef>
              <a:spcAft>
                <a:spcPts val="0"/>
              </a:spcAft>
              <a:buClr>
                <a:schemeClr val="dk1"/>
              </a:buClr>
              <a:buSzPts val="1150"/>
              <a:buChar char="●"/>
            </a:pPr>
            <a:r>
              <a:rPr lang="en" sz="1150">
                <a:solidFill>
                  <a:schemeClr val="dk1"/>
                </a:solidFill>
                <a:highlight>
                  <a:srgbClr val="FFFFFF"/>
                </a:highlight>
              </a:rPr>
              <a:t>Calling a function</a:t>
            </a:r>
            <a:endParaRPr sz="1150">
              <a:solidFill>
                <a:schemeClr val="dk1"/>
              </a:solidFill>
              <a:highlight>
                <a:srgbClr val="FFFFFF"/>
              </a:highlight>
            </a:endParaRPr>
          </a:p>
          <a:p>
            <a:pPr indent="0" lvl="0" marL="457200" rtl="0" algn="l">
              <a:spcBef>
                <a:spcPts val="1200"/>
              </a:spcBef>
              <a:spcAft>
                <a:spcPts val="0"/>
              </a:spcAft>
              <a:buNone/>
            </a:pPr>
            <a:r>
              <a:rPr lang="en" sz="1150">
                <a:solidFill>
                  <a:srgbClr val="0000CD"/>
                </a:solidFill>
                <a:highlight>
                  <a:srgbClr val="FFFFFF"/>
                </a:highlight>
              </a:rPr>
              <a:t>def</a:t>
            </a:r>
            <a:r>
              <a:rPr lang="en" sz="1150">
                <a:solidFill>
                  <a:schemeClr val="dk1"/>
                </a:solidFill>
                <a:highlight>
                  <a:srgbClr val="FFFFFF"/>
                </a:highlight>
              </a:rPr>
              <a:t> my_function():</a:t>
            </a:r>
            <a:endParaRPr sz="1150">
              <a:solidFill>
                <a:schemeClr val="dk1"/>
              </a:solidFill>
              <a:highlight>
                <a:srgbClr val="FFFFFF"/>
              </a:highlight>
            </a:endParaRPr>
          </a:p>
          <a:p>
            <a:pPr indent="0" lvl="0" marL="457200" rtl="0" algn="l">
              <a:spcBef>
                <a:spcPts val="1200"/>
              </a:spcBef>
              <a:spcAft>
                <a:spcPts val="0"/>
              </a:spcAft>
              <a:buNone/>
            </a:pPr>
            <a:r>
              <a:rPr lang="en" sz="1150">
                <a:solidFill>
                  <a:schemeClr val="dk1"/>
                </a:solidFill>
                <a:highlight>
                  <a:srgbClr val="FFFFFF"/>
                </a:highlight>
              </a:rPr>
              <a:t>  </a:t>
            </a:r>
            <a:r>
              <a:rPr lang="en" sz="1150">
                <a:solidFill>
                  <a:srgbClr val="0000CD"/>
                </a:solidFill>
                <a:highlight>
                  <a:srgbClr val="FFFFFF"/>
                </a:highlight>
              </a:rPr>
              <a:t>print</a:t>
            </a:r>
            <a:r>
              <a:rPr lang="en" sz="1150">
                <a:solidFill>
                  <a:schemeClr val="dk1"/>
                </a:solidFill>
                <a:highlight>
                  <a:srgbClr val="FFFFFF"/>
                </a:highlight>
              </a:rPr>
              <a:t>(</a:t>
            </a:r>
            <a:r>
              <a:rPr lang="en" sz="1150">
                <a:solidFill>
                  <a:srgbClr val="A52A2A"/>
                </a:solidFill>
                <a:highlight>
                  <a:srgbClr val="FFFFFF"/>
                </a:highlight>
              </a:rPr>
              <a:t>"Hello from a function"</a:t>
            </a:r>
            <a:r>
              <a:rPr lang="en" sz="1150">
                <a:solidFill>
                  <a:schemeClr val="dk1"/>
                </a:solidFill>
                <a:highlight>
                  <a:srgbClr val="FFFFFF"/>
                </a:highlight>
              </a:rPr>
              <a:t>)</a:t>
            </a:r>
            <a:endParaRPr sz="1150">
              <a:solidFill>
                <a:schemeClr val="dk1"/>
              </a:solidFill>
              <a:highlight>
                <a:srgbClr val="FFFFFF"/>
              </a:highlight>
            </a:endParaRPr>
          </a:p>
          <a:p>
            <a:pPr indent="0" lvl="0" marL="0" rtl="0" algn="l">
              <a:spcBef>
                <a:spcPts val="1200"/>
              </a:spcBef>
              <a:spcAft>
                <a:spcPts val="0"/>
              </a:spcAft>
              <a:buNone/>
            </a:pPr>
            <a:r>
              <a:rPr lang="en" sz="1100">
                <a:solidFill>
                  <a:schemeClr val="dk1"/>
                </a:solidFill>
              </a:rPr>
              <a:t>             </a:t>
            </a:r>
            <a:r>
              <a:rPr lang="en" sz="1150">
                <a:solidFill>
                  <a:schemeClr val="dk1"/>
                </a:solidFill>
                <a:highlight>
                  <a:srgbClr val="FFFFFF"/>
                </a:highlight>
              </a:rPr>
              <a:t>my_function()</a:t>
            </a:r>
            <a:endParaRPr sz="1150">
              <a:solidFill>
                <a:schemeClr val="dk1"/>
              </a:solidFill>
              <a:highlight>
                <a:srgbClr val="FFFFFF"/>
              </a:highlight>
            </a:endParaRPr>
          </a:p>
          <a:p>
            <a:pPr indent="0" lvl="0" marL="0" rtl="0" algn="l">
              <a:spcBef>
                <a:spcPts val="1200"/>
              </a:spcBef>
              <a:spcAft>
                <a:spcPts val="1200"/>
              </a:spcAft>
              <a:buNone/>
            </a:pPr>
            <a:r>
              <a:t/>
            </a:r>
            <a:endParaRPr sz="1150">
              <a:solidFill>
                <a:schemeClr val="dk1"/>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