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  <p:sldId id="264" r:id="rId10"/>
    <p:sldId id="27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A02"/>
    <a:srgbClr val="2D82FF"/>
    <a:srgbClr val="FF2B01"/>
    <a:srgbClr val="E6B254"/>
    <a:srgbClr val="BF7E37"/>
    <a:srgbClr val="1D3A00"/>
    <a:srgbClr val="E39A39"/>
    <a:srgbClr val="FE9202"/>
    <a:srgbClr val="6C1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182570"/>
            <a:ext cx="8093365" cy="152704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044700"/>
            <a:ext cx="8093365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97405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D47A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60929"/>
            <a:ext cx="7940660" cy="290139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6"/>
            <a:ext cx="6871725" cy="72534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D47A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97406"/>
            <a:ext cx="6871725" cy="351106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4"/>
            <a:ext cx="8246070" cy="91623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D47A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21136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586031"/>
            <a:ext cx="4040188" cy="2276294"/>
          </a:xfrm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1136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8603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QUERY PROCESSING:</a:t>
            </a:r>
            <a:r>
              <a:rPr lang="en-US" dirty="0">
                <a:solidFill>
                  <a:prstClr val="white"/>
                </a:solidFill>
              </a:rPr>
              <a:t/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SORTING AND JOINS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1" y="1044700"/>
            <a:ext cx="3359510" cy="1068935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SUBMITTED BY:</a:t>
            </a:r>
          </a:p>
          <a:p>
            <a:r>
              <a:rPr lang="en-US" sz="1400" dirty="0" smtClean="0"/>
              <a:t>ZUBAIR KHAN 19PWCSE1797</a:t>
            </a:r>
          </a:p>
          <a:p>
            <a:r>
              <a:rPr lang="en-US" sz="1400" dirty="0" smtClean="0"/>
              <a:t>ZAINAB KHALID 19PWCSE1743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eaps/Priority Queues Tutorials &amp; Notes | Data Structures | HackerEart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785" y="586585"/>
            <a:ext cx="4123035" cy="440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46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trees for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97406"/>
            <a:ext cx="5802791" cy="3511061"/>
          </a:xfrm>
        </p:spPr>
        <p:txBody>
          <a:bodyPr>
            <a:normAutofit/>
          </a:bodyPr>
          <a:lstStyle/>
          <a:p>
            <a:r>
              <a:rPr lang="en-US" sz="2000" dirty="0"/>
              <a:t>B+ Tree is an extension of B Tree which allows efficient insertion, deletion and search operations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records (data) can only be stored on the leaf nodes while internal nodes can only store the key values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Clustered B+ tree</a:t>
            </a:r>
          </a:p>
          <a:p>
            <a:r>
              <a:rPr lang="en-US" sz="2000" dirty="0" err="1" smtClean="0"/>
              <a:t>Unclustered</a:t>
            </a:r>
            <a:r>
              <a:rPr lang="en-US" sz="2000" dirty="0" smtClean="0"/>
              <a:t> B+ tree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503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72057"/>
            <a:ext cx="6871725" cy="7253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6"/>
            <a:ext cx="5497380" cy="351106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Records </a:t>
            </a:r>
            <a:r>
              <a:rPr lang="en-US" sz="2200" dirty="0"/>
              <a:t>can be fetched in equal number of disk accesses.</a:t>
            </a:r>
          </a:p>
          <a:p>
            <a:r>
              <a:rPr lang="en-US" sz="2200" dirty="0"/>
              <a:t>Height of the tree remains balanced and less as compare to B tree.</a:t>
            </a:r>
          </a:p>
          <a:p>
            <a:r>
              <a:rPr lang="en-US" sz="2200" dirty="0"/>
              <a:t>We can access the data stored in a B+ tree sequentially as well as directly.</a:t>
            </a:r>
          </a:p>
          <a:p>
            <a:r>
              <a:rPr lang="en-US" sz="2200" dirty="0"/>
              <a:t>Keys are used for indexing.</a:t>
            </a:r>
          </a:p>
          <a:p>
            <a:r>
              <a:rPr lang="en-US" sz="2200" dirty="0"/>
              <a:t>Faster search queries as the data is stored only on the leaf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emory &amp; Storage | EECS-6421: Advanced Database Systems | EECS, LSE, York  University | Fall 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2045684"/>
            <a:ext cx="7940675" cy="273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5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combine rows from two or more tables, based on a related column between them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2400" dirty="0" smtClean="0"/>
              <a:t>Nested </a:t>
            </a:r>
            <a:r>
              <a:rPr lang="en-US" sz="2400" dirty="0"/>
              <a:t>loop</a:t>
            </a:r>
          </a:p>
          <a:p>
            <a:r>
              <a:rPr lang="en-US" sz="2400" dirty="0" smtClean="0"/>
              <a:t>Merge join</a:t>
            </a:r>
          </a:p>
          <a:p>
            <a:r>
              <a:rPr lang="en-US" sz="2400" dirty="0" smtClean="0"/>
              <a:t>Hash </a:t>
            </a:r>
            <a:r>
              <a:rPr lang="en-US" sz="2400" dirty="0"/>
              <a:t>join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6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for each row of the outer table, </a:t>
            </a:r>
            <a:r>
              <a:rPr lang="en-US" dirty="0" smtClean="0"/>
              <a:t>each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row from the inner table is retrieved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and </a:t>
            </a:r>
            <a:r>
              <a:rPr lang="en-US" dirty="0"/>
              <a:t>compared. </a:t>
            </a:r>
            <a:endParaRPr lang="en-US" dirty="0" smtClean="0"/>
          </a:p>
          <a:p>
            <a:r>
              <a:rPr lang="en-US" dirty="0"/>
              <a:t>The nested loop technique is very slow if there is no index for the join column of the inner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9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97406"/>
            <a:ext cx="6413611" cy="3511061"/>
          </a:xfrm>
        </p:spPr>
        <p:txBody>
          <a:bodyPr>
            <a:normAutofit/>
          </a:bodyPr>
          <a:lstStyle/>
          <a:p>
            <a:r>
              <a:rPr lang="en-US" dirty="0"/>
              <a:t>The rows of the joined tables must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be </a:t>
            </a:r>
            <a:r>
              <a:rPr lang="en-US" dirty="0"/>
              <a:t>physically sorted using the values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of the </a:t>
            </a:r>
            <a:r>
              <a:rPr lang="en-US" dirty="0"/>
              <a:t>join column. </a:t>
            </a:r>
            <a:endParaRPr lang="en-US" dirty="0" smtClean="0"/>
          </a:p>
          <a:p>
            <a:r>
              <a:rPr lang="en-US" dirty="0"/>
              <a:t>Both tables are then scanned in order of the join columns, matching the rows with the same value for the join columns.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15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6"/>
            <a:ext cx="5955496" cy="3511061"/>
          </a:xfrm>
        </p:spPr>
        <p:txBody>
          <a:bodyPr>
            <a:normAutofit/>
          </a:bodyPr>
          <a:lstStyle/>
          <a:p>
            <a:r>
              <a:rPr lang="en-US" sz="2400" dirty="0"/>
              <a:t>used when there are no indices for join columns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both tables that have to be joined are considered as two inputs: the build input and the probe input. </a:t>
            </a:r>
            <a:endParaRPr lang="en-US" sz="2400" dirty="0" smtClean="0"/>
          </a:p>
          <a:p>
            <a:r>
              <a:rPr lang="en-US" sz="2400" dirty="0" smtClean="0"/>
              <a:t>smaller </a:t>
            </a:r>
            <a:r>
              <a:rPr lang="en-US" sz="2400" dirty="0"/>
              <a:t>table usually represents the build input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0048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is an important technique 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 query processing</a:t>
            </a:r>
          </a:p>
          <a:p>
            <a:r>
              <a:rPr lang="en-US" dirty="0" smtClean="0"/>
              <a:t>Data need to be in a specific order</a:t>
            </a:r>
          </a:p>
          <a:p>
            <a:r>
              <a:rPr lang="en-US" dirty="0" smtClean="0"/>
              <a:t>Join tables for efficient data management</a:t>
            </a:r>
          </a:p>
          <a:p>
            <a:r>
              <a:rPr lang="en-US" dirty="0" smtClean="0"/>
              <a:t>Use sorting and joins to </a:t>
            </a:r>
            <a:r>
              <a:rPr lang="en-US" dirty="0"/>
              <a:t>run the queries </a:t>
            </a:r>
            <a:r>
              <a:rPr lang="en-US" dirty="0" smtClean="0"/>
              <a:t>fast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33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 to query processing</a:t>
            </a:r>
          </a:p>
          <a:p>
            <a:r>
              <a:rPr lang="en-US" sz="2400" dirty="0" smtClean="0"/>
              <a:t>Sorting</a:t>
            </a:r>
          </a:p>
          <a:p>
            <a:pPr lvl="1"/>
            <a:r>
              <a:rPr lang="en-US" sz="2000" dirty="0" smtClean="0"/>
              <a:t>Different sorting algorithms</a:t>
            </a:r>
          </a:p>
          <a:p>
            <a:r>
              <a:rPr lang="en-US" sz="2400" dirty="0" smtClean="0"/>
              <a:t>Joins</a:t>
            </a:r>
          </a:p>
          <a:p>
            <a:pPr lvl="1"/>
            <a:r>
              <a:rPr lang="en-US" sz="2000" dirty="0" smtClean="0"/>
              <a:t>Different types of joins</a:t>
            </a:r>
          </a:p>
          <a:p>
            <a:r>
              <a:rPr lang="en-US" sz="2400" dirty="0" smtClean="0"/>
              <a:t>Conclusion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4" y="1197405"/>
            <a:ext cx="7024429" cy="3511061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ranslation </a:t>
            </a:r>
            <a:r>
              <a:rPr lang="en-US" dirty="0"/>
              <a:t>of high-level queries into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low-level expressions.</a:t>
            </a:r>
          </a:p>
          <a:p>
            <a:pPr marL="0" indent="0">
              <a:buNone/>
            </a:pPr>
            <a:r>
              <a:rPr lang="en-US" dirty="0" smtClean="0"/>
              <a:t>Steps:</a:t>
            </a:r>
          </a:p>
          <a:p>
            <a:pPr marL="857250" lvl="1" indent="-457200"/>
            <a:r>
              <a:rPr lang="en-US" sz="2400" dirty="0" smtClean="0"/>
              <a:t>Parsing/Translation</a:t>
            </a:r>
          </a:p>
          <a:p>
            <a:pPr marL="857250" lvl="1" indent="-457200"/>
            <a:r>
              <a:rPr lang="en-US" sz="2400" dirty="0" smtClean="0"/>
              <a:t>Optimization</a:t>
            </a:r>
          </a:p>
          <a:p>
            <a:pPr marL="857250" lvl="1" indent="-457200"/>
            <a:r>
              <a:rPr lang="en-US" sz="2400" dirty="0" smtClean="0"/>
              <a:t>Evaluation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7" y="1960930"/>
            <a:ext cx="8463568" cy="632527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O</a:t>
            </a:r>
            <a:r>
              <a:rPr lang="en-US" sz="2000" dirty="0" smtClean="0"/>
              <a:t>rdering </a:t>
            </a:r>
            <a:r>
              <a:rPr lang="en-US" sz="2000" dirty="0"/>
              <a:t>data in an increasing or decreasing fashion according to some linear relationship among the data items. 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8181" y="2754908"/>
            <a:ext cx="4040188" cy="1945966"/>
          </a:xfrm>
        </p:spPr>
        <p:txBody>
          <a:bodyPr/>
          <a:lstStyle/>
          <a:p>
            <a:pPr algn="l"/>
            <a:r>
              <a:rPr lang="en-US" sz="1800" dirty="0" smtClean="0"/>
              <a:t>2-way sort</a:t>
            </a:r>
          </a:p>
          <a:p>
            <a:pPr algn="l"/>
            <a:r>
              <a:rPr lang="en-US" sz="1800" dirty="0" smtClean="0"/>
              <a:t>Merge sort</a:t>
            </a:r>
          </a:p>
          <a:p>
            <a:pPr algn="l"/>
            <a:r>
              <a:rPr lang="en-US" sz="1800" dirty="0" smtClean="0"/>
              <a:t>External merge sort</a:t>
            </a:r>
          </a:p>
          <a:p>
            <a:pPr algn="l"/>
            <a:r>
              <a:rPr lang="en-US" sz="1800" dirty="0" smtClean="0"/>
              <a:t>Heap Sort</a:t>
            </a:r>
          </a:p>
          <a:p>
            <a:pPr algn="l"/>
            <a:r>
              <a:rPr lang="en-US" sz="1800" dirty="0" smtClean="0"/>
              <a:t>Quick Sort</a:t>
            </a:r>
          </a:p>
          <a:p>
            <a:endParaRPr lang="en-US" dirty="0"/>
          </a:p>
        </p:txBody>
      </p:sp>
      <p:pic>
        <p:nvPicPr>
          <p:cNvPr id="1032" name="Picture 8" descr="Sorting | Sorting in C | Types of sorting | C sorting algorithm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20703"/>
            <a:ext cx="4041775" cy="220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way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sorts a data stream using repeated merges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 distributes the input into two streams by repeatedly reading </a:t>
            </a:r>
            <a:r>
              <a:rPr lang="en-US" sz="2400" dirty="0" smtClean="0"/>
              <a:t>a block</a:t>
            </a:r>
            <a:r>
              <a:rPr lang="en-US" sz="2400" dirty="0"/>
              <a:t> of </a:t>
            </a:r>
            <a:r>
              <a:rPr lang="en-US" sz="2400" dirty="0" smtClean="0"/>
              <a:t>input</a:t>
            </a:r>
          </a:p>
          <a:p>
            <a:r>
              <a:rPr lang="en-US" sz="2400" dirty="0"/>
              <a:t> </a:t>
            </a:r>
            <a:r>
              <a:rPr lang="en-US" sz="2400" i="1" dirty="0"/>
              <a:t>run</a:t>
            </a:r>
            <a:r>
              <a:rPr lang="en-US" sz="2400" dirty="0"/>
              <a:t>, sorting it, then writing it to the next stream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then repeatedly distributes the runs in the output stream to the two streams and merges them until there is a single sorted output.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58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502815"/>
            <a:ext cx="4267502" cy="335951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total computing </a:t>
            </a:r>
            <a:r>
              <a:rPr lang="en-US" sz="2400" dirty="0" smtClean="0"/>
              <a:t>time: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b="1" dirty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0(n log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needs two arrays of </a:t>
            </a:r>
            <a:r>
              <a:rPr lang="en-US" sz="2400" dirty="0" smtClean="0">
                <a:solidFill>
                  <a:srgbClr val="000000"/>
                </a:solidFill>
              </a:rPr>
              <a:t>a </a:t>
            </a:r>
            <a:r>
              <a:rPr lang="en-US" sz="2400" dirty="0">
                <a:solidFill>
                  <a:srgbClr val="000000"/>
                </a:solidFill>
              </a:rPr>
              <a:t>similar size and space for the merge phase. 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to sort a list of size n, it requires space for 2n elements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Divide and Conquer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8" name="Picture 4" descr="外部排序External-Sort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09" y="1655520"/>
            <a:ext cx="3817625" cy="321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2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Sort (Quick sort)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also called </a:t>
            </a:r>
            <a:r>
              <a:rPr lang="en-US" sz="2400" b="1" dirty="0"/>
              <a:t>partition-exchange sort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divides the list into three main parts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400" dirty="0"/>
              <a:t>Elements less than the Pivot element</a:t>
            </a:r>
          </a:p>
          <a:p>
            <a:pPr lvl="1"/>
            <a:r>
              <a:rPr lang="en-US" sz="2400" dirty="0"/>
              <a:t>Pivot element(Central element)</a:t>
            </a:r>
          </a:p>
          <a:p>
            <a:pPr lvl="1"/>
            <a:r>
              <a:rPr lang="en-US" sz="2400" dirty="0"/>
              <a:t>Elements greater than the pivot element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6877" y="1960929"/>
            <a:ext cx="4040188" cy="2901395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Worst Case Time </a:t>
            </a:r>
            <a:r>
              <a:rPr lang="en-US" sz="2000" dirty="0" smtClean="0"/>
              <a:t>Complexity</a:t>
            </a:r>
          </a:p>
          <a:p>
            <a:pPr marL="0" indent="0" algn="l">
              <a:buNone/>
            </a:pPr>
            <a:r>
              <a:rPr lang="en-US" sz="2000" dirty="0" smtClean="0"/>
              <a:t>     </a:t>
            </a:r>
            <a:r>
              <a:rPr lang="en-US" sz="2000" dirty="0"/>
              <a:t>[ Big-O ]: </a:t>
            </a:r>
            <a:r>
              <a:rPr lang="en-US" sz="2000" b="1" dirty="0"/>
              <a:t>O(n</a:t>
            </a:r>
            <a:r>
              <a:rPr lang="en-US" sz="2000" b="1" baseline="30000" dirty="0"/>
              <a:t>2</a:t>
            </a:r>
            <a:r>
              <a:rPr lang="en-US" sz="2000" b="1" dirty="0" smtClean="0"/>
              <a:t>)</a:t>
            </a:r>
            <a:endParaRPr lang="en-US" sz="2000" dirty="0"/>
          </a:p>
          <a:p>
            <a:pPr algn="l"/>
            <a:r>
              <a:rPr lang="en-US" sz="2000" dirty="0"/>
              <a:t>Best Case Time Complexity [Big-omega]: </a:t>
            </a:r>
            <a:r>
              <a:rPr lang="en-US" sz="2000" b="1" dirty="0"/>
              <a:t>O(n*log n</a:t>
            </a:r>
            <a:r>
              <a:rPr lang="en-US" sz="2000" b="1" dirty="0" smtClean="0"/>
              <a:t>)</a:t>
            </a:r>
            <a:endParaRPr lang="en-US" sz="2000" dirty="0"/>
          </a:p>
          <a:p>
            <a:pPr algn="l"/>
            <a:r>
              <a:rPr lang="en-US" sz="2000" dirty="0"/>
              <a:t>Average Time Complexity [Big-theta]: </a:t>
            </a:r>
            <a:r>
              <a:rPr lang="en-US" sz="2000" b="1" dirty="0"/>
              <a:t>O(n*log n</a:t>
            </a:r>
            <a:r>
              <a:rPr lang="en-US" sz="2000" b="1" dirty="0" smtClean="0"/>
              <a:t>)</a:t>
            </a:r>
            <a:endParaRPr lang="en-US" sz="2000" dirty="0"/>
          </a:p>
          <a:p>
            <a:pPr algn="l"/>
            <a:r>
              <a:rPr lang="en-US" sz="2000" dirty="0"/>
              <a:t>Space Complexity: </a:t>
            </a:r>
            <a:r>
              <a:rPr lang="en-US" sz="2000" b="1" dirty="0"/>
              <a:t>O(n*log n)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3074" name="Picture 2" descr="https://images.deepai.org/django-summernote/2019-07-03/0fb4f17f-0e3d-4dc4-b603-787bef29b03b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3152"/>
            <a:ext cx="4041775" cy="287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Heapsort algorithm uses one of the tree concepts called </a:t>
            </a:r>
            <a:r>
              <a:rPr lang="en-US" sz="2000" b="1" dirty="0"/>
              <a:t>Heap Tree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use </a:t>
            </a:r>
            <a:r>
              <a:rPr lang="en-US" sz="2000" b="1" dirty="0"/>
              <a:t>Max Heap</a:t>
            </a:r>
            <a:r>
              <a:rPr lang="en-US" sz="2000" dirty="0"/>
              <a:t> to arrange list of elements </a:t>
            </a:r>
            <a:r>
              <a:rPr lang="en-US" sz="2000" dirty="0" smtClean="0"/>
              <a:t>in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Descending </a:t>
            </a:r>
            <a:r>
              <a:rPr lang="en-US" sz="2000" dirty="0"/>
              <a:t>order and </a:t>
            </a:r>
            <a:r>
              <a:rPr lang="en-US" sz="2000" b="1" dirty="0"/>
              <a:t>Min Heap</a:t>
            </a:r>
            <a:r>
              <a:rPr lang="en-US" sz="2000" dirty="0"/>
              <a:t> to arrange list </a:t>
            </a:r>
            <a:r>
              <a:rPr lang="en-US" sz="2000" dirty="0" smtClean="0"/>
              <a:t>of</a:t>
            </a:r>
          </a:p>
          <a:p>
            <a:pPr marL="0" indent="0">
              <a:buNone/>
            </a:pPr>
            <a:r>
              <a:rPr lang="en-US" sz="2000" dirty="0" smtClean="0"/>
              <a:t>      elements </a:t>
            </a:r>
            <a:r>
              <a:rPr lang="en-US" sz="2000" dirty="0"/>
              <a:t>in Ascending order</a:t>
            </a:r>
            <a:r>
              <a:rPr lang="en-US" sz="2000" dirty="0" smtClean="0"/>
              <a:t>.</a:t>
            </a:r>
          </a:p>
          <a:p>
            <a:r>
              <a:rPr lang="pt-BR" sz="2000" dirty="0"/>
              <a:t>Best Case	</a:t>
            </a:r>
            <a:r>
              <a:rPr lang="pt-BR" sz="2000" b="1" dirty="0"/>
              <a:t>O(n </a:t>
            </a:r>
            <a:r>
              <a:rPr lang="pt-BR" sz="2000" b="1" dirty="0" smtClean="0"/>
              <a:t>log n)</a:t>
            </a:r>
            <a:endParaRPr lang="pt-BR" sz="2000" b="1" dirty="0"/>
          </a:p>
          <a:p>
            <a:r>
              <a:rPr lang="pt-BR" sz="2000" dirty="0"/>
              <a:t>Average Case	</a:t>
            </a:r>
            <a:r>
              <a:rPr lang="pt-BR" sz="2000" b="1" dirty="0"/>
              <a:t>O(n log n)</a:t>
            </a:r>
          </a:p>
          <a:p>
            <a:r>
              <a:rPr lang="pt-BR" sz="2000" dirty="0"/>
              <a:t>Worst Case	</a:t>
            </a:r>
            <a:r>
              <a:rPr lang="pt-BR" sz="2000" b="1" dirty="0"/>
              <a:t>O(n log n</a:t>
            </a:r>
            <a:r>
              <a:rPr lang="pt-BR" sz="2000" b="1" dirty="0" smtClean="0"/>
              <a:t>)</a:t>
            </a:r>
          </a:p>
          <a:p>
            <a:r>
              <a:rPr lang="pt-BR" sz="2000" b="1" dirty="0" smtClean="0"/>
              <a:t>Tournament Sort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2221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On-screen Show (16:9)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QUERY PROCESSING: SORTING AND JOINS </vt:lpstr>
      <vt:lpstr>Contents</vt:lpstr>
      <vt:lpstr>Query Processing</vt:lpstr>
      <vt:lpstr>Sorting </vt:lpstr>
      <vt:lpstr>2 way sort</vt:lpstr>
      <vt:lpstr>PowerPoint Presentation</vt:lpstr>
      <vt:lpstr>Internal Sort (Quick sort)</vt:lpstr>
      <vt:lpstr>PowerPoint Presentation</vt:lpstr>
      <vt:lpstr>Heap Sort</vt:lpstr>
      <vt:lpstr>PowerPoint Presentation</vt:lpstr>
      <vt:lpstr>B+ trees for sorting</vt:lpstr>
      <vt:lpstr>Advantages </vt:lpstr>
      <vt:lpstr>PowerPoint Presentation</vt:lpstr>
      <vt:lpstr>Joins</vt:lpstr>
      <vt:lpstr>Nested Loop Join</vt:lpstr>
      <vt:lpstr>Merge Join</vt:lpstr>
      <vt:lpstr>Hash Join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2022-07-09T18:26:27Z</dcterms:modified>
</cp:coreProperties>
</file>