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14"/>
  </p:notesMasterIdLst>
  <p:handoutMasterIdLst>
    <p:handoutMasterId r:id="rId15"/>
  </p:handoutMasterIdLst>
  <p:sldIdLst>
    <p:sldId id="257" r:id="rId5"/>
    <p:sldId id="259" r:id="rId6"/>
    <p:sldId id="260" r:id="rId7"/>
    <p:sldId id="261" r:id="rId8"/>
    <p:sldId id="262" r:id="rId9"/>
    <p:sldId id="266" r:id="rId10"/>
    <p:sldId id="267" r:id="rId11"/>
    <p:sldId id="263" r:id="rId12"/>
    <p:sldId id="264" r:id="rId13"/>
  </p:sldIdLst>
  <p:sldSz cx="12188825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1008">
          <p15:clr>
            <a:srgbClr val="A4A3A4"/>
          </p15:clr>
        </p15:guide>
        <p15:guide id="3" orient="horz" pos="3792">
          <p15:clr>
            <a:srgbClr val="A4A3A4"/>
          </p15:clr>
        </p15:guide>
        <p15:guide id="4" orient="horz" pos="336">
          <p15:clr>
            <a:srgbClr val="A4A3A4"/>
          </p15:clr>
        </p15:guide>
        <p15:guide id="5" orient="horz" pos="1920">
          <p15:clr>
            <a:srgbClr val="A4A3A4"/>
          </p15:clr>
        </p15:guide>
        <p15:guide id="6" orient="horz" pos="3984">
          <p15:clr>
            <a:srgbClr val="A4A3A4"/>
          </p15:clr>
        </p15:guide>
        <p15:guide id="7" orient="horz" pos="1152">
          <p15:clr>
            <a:srgbClr val="A4A3A4"/>
          </p15:clr>
        </p15:guide>
        <p15:guide id="8" pos="3839">
          <p15:clr>
            <a:srgbClr val="A4A3A4"/>
          </p15:clr>
        </p15:guide>
        <p15:guide id="9" pos="671">
          <p15:clr>
            <a:srgbClr val="A4A3A4"/>
          </p15:clr>
        </p15:guide>
        <p15:guide id="10" pos="7007">
          <p15:clr>
            <a:srgbClr val="A4A3A4"/>
          </p15:clr>
        </p15:guide>
        <p15:guide id="11" pos="6143">
          <p15:clr>
            <a:srgbClr val="A4A3A4"/>
          </p15:clr>
        </p15:guide>
        <p15:guide id="12" pos="3263">
          <p15:clr>
            <a:srgbClr val="A4A3A4"/>
          </p15:clr>
        </p15:guide>
        <p15:guide id="13" pos="7391">
          <p15:clr>
            <a:srgbClr val="A4A3A4"/>
          </p15:clr>
        </p15:guide>
        <p15:guide id="14" pos="369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27" autoAdjust="0"/>
    <p:restoredTop sz="86442" autoAdjust="0"/>
  </p:normalViewPr>
  <p:slideViewPr>
    <p:cSldViewPr showGuides="1">
      <p:cViewPr varScale="1">
        <p:scale>
          <a:sx n="59" d="100"/>
          <a:sy n="59" d="100"/>
        </p:scale>
        <p:origin x="212" y="44"/>
      </p:cViewPr>
      <p:guideLst>
        <p:guide orient="horz" pos="2160"/>
        <p:guide orient="horz" pos="1008"/>
        <p:guide orient="horz" pos="3792"/>
        <p:guide orient="horz" pos="336"/>
        <p:guide orient="horz" pos="1920"/>
        <p:guide orient="horz" pos="3984"/>
        <p:guide orient="horz" pos="1152"/>
        <p:guide pos="3839"/>
        <p:guide pos="671"/>
        <p:guide pos="7007"/>
        <p:guide pos="6143"/>
        <p:guide pos="3263"/>
        <p:guide pos="7391"/>
        <p:guide pos="369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7/19/2017</a:t>
            </a:fld>
            <a:endParaRPr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7/19/2017</a:t>
            </a:fld>
            <a:endParaRPr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98AFB-CB0D-4DFE-87B9-B4B0D0DE73C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0147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32612" y="6432551"/>
            <a:ext cx="1371600" cy="273049"/>
          </a:xfrm>
        </p:spPr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5213" y="6432551"/>
            <a:ext cx="5653087" cy="2730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532812" y="6432551"/>
            <a:ext cx="1219201" cy="273049"/>
          </a:xfrm>
        </p:spPr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212" y="3403600"/>
            <a:ext cx="5029201" cy="1397000"/>
          </a:xfrm>
        </p:spPr>
        <p:txBody>
          <a:bodyPr>
            <a:normAutofit/>
          </a:bodyPr>
          <a:lstStyle>
            <a:lvl1pPr marL="0" indent="0" algn="l">
              <a:spcBef>
                <a:spcPts val="60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214" y="533400"/>
            <a:ext cx="5029200" cy="2514601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023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41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5213" y="533400"/>
            <a:ext cx="7467599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61412" y="533400"/>
            <a:ext cx="2362201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5436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067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4" y="3124200"/>
            <a:ext cx="8686800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600"/>
              </a:spcBef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4" y="533400"/>
            <a:ext cx="8686800" cy="2286000"/>
          </a:xfrm>
        </p:spPr>
        <p:txBody>
          <a:bodyPr anchor="b">
            <a:normAutofit/>
          </a:bodyPr>
          <a:lstStyle>
            <a:lvl1pPr algn="l">
              <a:defRPr sz="5400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25637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64598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5212" y="1828800"/>
            <a:ext cx="4251960" cy="4191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24050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0005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0005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5213" y="2590800"/>
            <a:ext cx="4251960" cy="3429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3" y="1828799"/>
            <a:ext cx="4251960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1" y="533400"/>
            <a:ext cx="8686802" cy="1066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01549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030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26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FA9E5-6744-4841-888F-9E7CC0C2B7EC}" type="datetimeFigureOut">
              <a:rPr lang="en-US" smtClean="0"/>
              <a:t>7/19/2017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65813" y="533400"/>
            <a:ext cx="586740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rm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0083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865812" y="533400"/>
            <a:ext cx="5780173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5213" y="2209800"/>
            <a:ext cx="4114800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3" y="533400"/>
            <a:ext cx="4114800" cy="1524000"/>
          </a:xfrm>
        </p:spPr>
        <p:txBody>
          <a:bodyPr anchor="b">
            <a:noAutofit/>
          </a:bodyPr>
          <a:lstStyle>
            <a:lvl1pPr algn="l">
              <a:defRPr sz="36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2858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2612" y="6155267"/>
            <a:ext cx="137160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E0FA9E5-6744-4841-888F-9E7CC0C2B7EC}" type="datetimeFigureOut">
              <a:rPr lang="en-US" smtClean="0"/>
              <a:pPr/>
              <a:t>7/19/2017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5213" y="6155267"/>
            <a:ext cx="5653087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2812" y="6155267"/>
            <a:ext cx="1219201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5212" y="1828800"/>
            <a:ext cx="8686801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1065212" y="533400"/>
            <a:ext cx="8686801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7670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23444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37160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50876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645920" indent="-137160" algn="l" defTabSz="914400" rtl="0" eaLnBrk="1" latinLnBrk="0" hangingPunct="1">
        <a:spcBef>
          <a:spcPts val="600"/>
        </a:spcBef>
        <a:buSzPct val="80000"/>
        <a:buFont typeface="Arial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477788" y="3403600"/>
            <a:ext cx="5029201" cy="1397000"/>
          </a:xfrm>
        </p:spPr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Raising capital, giving away equity and managing finances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77790" y="533400"/>
            <a:ext cx="5605262" cy="2514601"/>
          </a:xfrm>
        </p:spPr>
        <p:txBody>
          <a:bodyPr>
            <a:normAutofit/>
          </a:bodyPr>
          <a:lstStyle/>
          <a:p>
            <a:r>
              <a:rPr lang="en-US" dirty="0"/>
              <a:t>FUNDING YOUR STARTUP</a:t>
            </a:r>
          </a:p>
        </p:txBody>
      </p:sp>
    </p:spTree>
    <p:extLst>
      <p:ext uri="{BB962C8B-B14F-4D97-AF65-F5344CB8AC3E}">
        <p14:creationId xmlns:p14="http://schemas.microsoft.com/office/powerpoint/2010/main" val="3658128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Debt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Equity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Crowdfunding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ICO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Funding your startup</a:t>
            </a:r>
            <a:r>
              <a:rPr lang="en-US" dirty="0"/>
              <a:t>: types of capital</a:t>
            </a:r>
          </a:p>
        </p:txBody>
      </p:sp>
    </p:spTree>
    <p:extLst>
      <p:ext uri="{BB962C8B-B14F-4D97-AF65-F5344CB8AC3E}">
        <p14:creationId xmlns:p14="http://schemas.microsoft.com/office/powerpoint/2010/main" val="2772895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Angel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Pre-Seed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Series A, B, C… 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IPO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Funding your startup</a:t>
            </a:r>
            <a:r>
              <a:rPr lang="en-US" dirty="0"/>
              <a:t>: funding rounds</a:t>
            </a:r>
          </a:p>
        </p:txBody>
      </p:sp>
    </p:spTree>
    <p:extLst>
      <p:ext uri="{BB962C8B-B14F-4D97-AF65-F5344CB8AC3E}">
        <p14:creationId xmlns:p14="http://schemas.microsoft.com/office/powerpoint/2010/main" val="280652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Self-funded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Angel investors and syndicates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Incubators / Accelerators (e.g.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Techstars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, Rise)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Venture Capital (e.g. 4Di, Knife, Corporates)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Government (e.g. tax grants, IDC, science R&amp;D grants, section 12J)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Crowdfunding (e.g. Kickstarter / Indiegogo)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ICO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International vs local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212" y="533400"/>
            <a:ext cx="9349680" cy="1066800"/>
          </a:xfrm>
        </p:spPr>
        <p:txBody>
          <a:bodyPr>
            <a:normAutofit/>
          </a:bodyPr>
          <a:lstStyle/>
          <a:p>
            <a:r>
              <a:rPr lang="en-US" u="sng" dirty="0"/>
              <a:t>Funding your startup</a:t>
            </a:r>
            <a:r>
              <a:rPr lang="en-US" dirty="0"/>
              <a:t>: sources of capital  </a:t>
            </a:r>
          </a:p>
        </p:txBody>
      </p:sp>
    </p:spTree>
    <p:extLst>
      <p:ext uri="{BB962C8B-B14F-4D97-AF65-F5344CB8AC3E}">
        <p14:creationId xmlns:p14="http://schemas.microsoft.com/office/powerpoint/2010/main" val="1058041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Avoid splitting equally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Not a science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Things to consider: 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Startup experience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Domain expertise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Existing intellectual property (IP)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Time (“Sweat Equity”)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Funding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Its awkward but have the conversation ASAP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Vesting schedules and cliffs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Giving equity</a:t>
            </a:r>
            <a:r>
              <a:rPr lang="en-US" dirty="0"/>
              <a:t>: cofounders</a:t>
            </a:r>
          </a:p>
        </p:txBody>
      </p:sp>
    </p:spTree>
    <p:extLst>
      <p:ext uri="{BB962C8B-B14F-4D97-AF65-F5344CB8AC3E}">
        <p14:creationId xmlns:p14="http://schemas.microsoft.com/office/powerpoint/2010/main" val="1344019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Not just about the capital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Strategic value is important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Consider terms carefully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Create your own term sheet if possible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Convertible Notes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Dilution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Giving equity</a:t>
            </a:r>
            <a:r>
              <a:rPr lang="en-US" dirty="0"/>
              <a:t>: investors</a:t>
            </a:r>
          </a:p>
        </p:txBody>
      </p:sp>
    </p:spTree>
    <p:extLst>
      <p:ext uri="{BB962C8B-B14F-4D97-AF65-F5344CB8AC3E}">
        <p14:creationId xmlns:p14="http://schemas.microsoft.com/office/powerpoint/2010/main" val="1971445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ESOP = Employee Stock Ownership Plan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Usually 10-20%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Good for hiring and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incentivising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 employees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Share classes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Pay below market-related salaries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Vesting schedules and cliffs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Giving equity</a:t>
            </a:r>
            <a:r>
              <a:rPr lang="en-US" dirty="0"/>
              <a:t>: employees</a:t>
            </a:r>
          </a:p>
        </p:txBody>
      </p:sp>
    </p:spTree>
    <p:extLst>
      <p:ext uri="{BB962C8B-B14F-4D97-AF65-F5344CB8AC3E}">
        <p14:creationId xmlns:p14="http://schemas.microsoft.com/office/powerpoint/2010/main" val="56306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Cloud accounting integrated with bank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Automated reporting tool for investors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Automated invoicing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Burn rate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Runway (18-24m rule)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Unit metrics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Financial modelling and forecasts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Financial Management</a:t>
            </a:r>
          </a:p>
        </p:txBody>
      </p:sp>
    </p:spTree>
    <p:extLst>
      <p:ext uri="{BB962C8B-B14F-4D97-AF65-F5344CB8AC3E}">
        <p14:creationId xmlns:p14="http://schemas.microsoft.com/office/powerpoint/2010/main" val="17023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Payment methods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Credit/debit cards and PCI compliance (e.g.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FastPay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Instant EFT (e.g.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iPay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Debit Orders (e.g.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DirectDebit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Mobile money (e.g. MPESA)</a:t>
            </a:r>
          </a:p>
          <a:p>
            <a:pPr lvl="1"/>
            <a:r>
              <a:rPr lang="en-US" dirty="0">
                <a:latin typeface="Calibri" charset="0"/>
                <a:ea typeface="Calibri" charset="0"/>
                <a:cs typeface="Calibri" charset="0"/>
              </a:rPr>
              <a:t>Crypto Currencies (e.g. Bitcoin, </a:t>
            </a:r>
            <a:r>
              <a:rPr lang="en-US" dirty="0" err="1">
                <a:latin typeface="Calibri" charset="0"/>
                <a:ea typeface="Calibri" charset="0"/>
                <a:cs typeface="Calibri" charset="0"/>
              </a:rPr>
              <a:t>Ethereum</a:t>
            </a:r>
            <a:r>
              <a:rPr lang="en-US" dirty="0">
                <a:latin typeface="Calibri" charset="0"/>
                <a:ea typeface="Calibri" charset="0"/>
                <a:cs typeface="Calibri" charset="0"/>
              </a:rPr>
              <a:t>)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Transactional fees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POPI and data security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KYC / AML / FICA compliance</a:t>
            </a:r>
          </a:p>
          <a:p>
            <a:r>
              <a:rPr lang="en-US" dirty="0">
                <a:latin typeface="Calibri" charset="0"/>
                <a:ea typeface="Calibri" charset="0"/>
                <a:cs typeface="Calibri" charset="0"/>
              </a:rPr>
              <a:t>Security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Payment / Banking Considerations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682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siness strategy presentation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dirty="0"/>
        </a:defPPr>
      </a:lstStyle>
      <a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47876C19-A147-E640-867B-3CF04514FD46}" vid="{08D19BD2-B9F8-9D46-8F12-B3AD330583B8}"/>
    </a:ext>
  </a:extLst>
</a:theme>
</file>

<file path=ppt/theme/theme2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lue Red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APDescription xmlns="4873beb7-5857-4685-be1f-d57550cc96cc" xsi:nil="true"/>
    <AssetExpire xmlns="4873beb7-5857-4685-be1f-d57550cc96cc">2029-01-01T08:00:00+00:00</AssetExpire>
    <CampaignTagsTaxHTField0 xmlns="4873beb7-5857-4685-be1f-d57550cc96cc">
      <Terms xmlns="http://schemas.microsoft.com/office/infopath/2007/PartnerControls"/>
    </CampaignTagsTaxHTField0>
    <IntlLangReviewDate xmlns="4873beb7-5857-4685-be1f-d57550cc96cc" xsi:nil="true"/>
    <TPFriendlyName xmlns="4873beb7-5857-4685-be1f-d57550cc96cc" xsi:nil="true"/>
    <IntlLangReview xmlns="4873beb7-5857-4685-be1f-d57550cc96cc">false</IntlLangReview>
    <LocLastLocAttemptVersionLookup xmlns="4873beb7-5857-4685-be1f-d57550cc96cc">856832</LocLastLocAttemptVersionLookup>
    <PolicheckWords xmlns="4873beb7-5857-4685-be1f-d57550cc96cc" xsi:nil="true"/>
    <SubmitterId xmlns="4873beb7-5857-4685-be1f-d57550cc96cc" xsi:nil="true"/>
    <AcquiredFrom xmlns="4873beb7-5857-4685-be1f-d57550cc96cc">Internal MS</AcquiredFrom>
    <EditorialStatus xmlns="4873beb7-5857-4685-be1f-d57550cc96cc">Complete</EditorialStatus>
    <Markets xmlns="4873beb7-5857-4685-be1f-d57550cc96cc"/>
    <OriginAsset xmlns="4873beb7-5857-4685-be1f-d57550cc96cc" xsi:nil="true"/>
    <AssetStart xmlns="4873beb7-5857-4685-be1f-d57550cc96cc">2012-09-20T11:06:01+00:00</AssetStart>
    <FriendlyTitle xmlns="4873beb7-5857-4685-be1f-d57550cc96cc" xsi:nil="true"/>
    <MarketSpecific xmlns="4873beb7-5857-4685-be1f-d57550cc96cc">false</MarketSpecific>
    <TPNamespace xmlns="4873beb7-5857-4685-be1f-d57550cc96cc" xsi:nil="true"/>
    <PublishStatusLookup xmlns="4873beb7-5857-4685-be1f-d57550cc96cc">
      <Value>1622920</Value>
    </PublishStatusLookup>
    <APAuthor xmlns="4873beb7-5857-4685-be1f-d57550cc96cc">
      <UserInfo>
        <DisplayName>REDMOND\v-luannv</DisplayName>
        <AccountId>92</AccountId>
        <AccountType/>
      </UserInfo>
    </APAuthor>
    <TPCommandLine xmlns="4873beb7-5857-4685-be1f-d57550cc96cc" xsi:nil="true"/>
    <IntlLangReviewer xmlns="4873beb7-5857-4685-be1f-d57550cc96cc" xsi:nil="true"/>
    <OpenTemplate xmlns="4873beb7-5857-4685-be1f-d57550cc96cc">true</OpenTemplate>
    <CSXSubmissionDate xmlns="4873beb7-5857-4685-be1f-d57550cc96cc" xsi:nil="true"/>
    <TaxCatchAll xmlns="4873beb7-5857-4685-be1f-d57550cc96cc"/>
    <Manager xmlns="4873beb7-5857-4685-be1f-d57550cc96cc" xsi:nil="true"/>
    <NumericId xmlns="4873beb7-5857-4685-be1f-d57550cc96cc" xsi:nil="true"/>
    <ParentAssetId xmlns="4873beb7-5857-4685-be1f-d57550cc96cc" xsi:nil="true"/>
    <OriginalSourceMarket xmlns="4873beb7-5857-4685-be1f-d57550cc96cc" xsi:nil="true"/>
    <ApprovalStatus xmlns="4873beb7-5857-4685-be1f-d57550cc96cc">InProgress</ApprovalStatus>
    <TPComponent xmlns="4873beb7-5857-4685-be1f-d57550cc96cc" xsi:nil="true"/>
    <EditorialTags xmlns="4873beb7-5857-4685-be1f-d57550cc96cc" xsi:nil="true"/>
    <TPExecutable xmlns="4873beb7-5857-4685-be1f-d57550cc96cc" xsi:nil="true"/>
    <TPLaunchHelpLink xmlns="4873beb7-5857-4685-be1f-d57550cc96cc" xsi:nil="true"/>
    <LocComments xmlns="4873beb7-5857-4685-be1f-d57550cc96cc" xsi:nil="true"/>
    <LocRecommendedHandoff xmlns="4873beb7-5857-4685-be1f-d57550cc96cc" xsi:nil="true"/>
    <SourceTitle xmlns="4873beb7-5857-4685-be1f-d57550cc96cc" xsi:nil="true"/>
    <CSXUpdate xmlns="4873beb7-5857-4685-be1f-d57550cc96cc">false</CSXUpdate>
    <IntlLocPriority xmlns="4873beb7-5857-4685-be1f-d57550cc96cc" xsi:nil="true"/>
    <UAProjectedTotalWords xmlns="4873beb7-5857-4685-be1f-d57550cc96cc" xsi:nil="true"/>
    <AssetType xmlns="4873beb7-5857-4685-be1f-d57550cc96cc" xsi:nil="true"/>
    <MachineTranslated xmlns="4873beb7-5857-4685-be1f-d57550cc96cc">false</MachineTranslated>
    <OutputCachingOn xmlns="4873beb7-5857-4685-be1f-d57550cc96cc">false</OutputCachingOn>
    <TemplateStatus xmlns="4873beb7-5857-4685-be1f-d57550cc96cc">Complete</TemplateStatus>
    <IsSearchable xmlns="4873beb7-5857-4685-be1f-d57550cc96cc">false</IsSearchable>
    <ContentItem xmlns="4873beb7-5857-4685-be1f-d57550cc96cc" xsi:nil="true"/>
    <HandoffToMSDN xmlns="4873beb7-5857-4685-be1f-d57550cc96cc" xsi:nil="true"/>
    <ShowIn xmlns="4873beb7-5857-4685-be1f-d57550cc96cc">Show everywhere</ShowIn>
    <ThumbnailAssetId xmlns="4873beb7-5857-4685-be1f-d57550cc96cc" xsi:nil="true"/>
    <UALocComments xmlns="4873beb7-5857-4685-be1f-d57550cc96cc" xsi:nil="true"/>
    <UALocRecommendation xmlns="4873beb7-5857-4685-be1f-d57550cc96cc">Localize</UALocRecommendation>
    <LastModifiedDateTime xmlns="4873beb7-5857-4685-be1f-d57550cc96cc" xsi:nil="true"/>
    <LegacyData xmlns="4873beb7-5857-4685-be1f-d57550cc96cc" xsi:nil="true"/>
    <LocManualTestRequired xmlns="4873beb7-5857-4685-be1f-d57550cc96cc">false</LocManualTestRequired>
    <LocMarketGroupTiers2 xmlns="4873beb7-5857-4685-be1f-d57550cc96cc" xsi:nil="true"/>
    <ClipArtFilename xmlns="4873beb7-5857-4685-be1f-d57550cc96cc" xsi:nil="true"/>
    <TPApplication xmlns="4873beb7-5857-4685-be1f-d57550cc96cc" xsi:nil="true"/>
    <CSXHash xmlns="4873beb7-5857-4685-be1f-d57550cc96cc" xsi:nil="true"/>
    <DirectSourceMarket xmlns="4873beb7-5857-4685-be1f-d57550cc96cc" xsi:nil="true"/>
    <PrimaryImageGen xmlns="4873beb7-5857-4685-be1f-d57550cc96cc">true</PrimaryImageGen>
    <PlannedPubDate xmlns="4873beb7-5857-4685-be1f-d57550cc96cc" xsi:nil="true"/>
    <CSXSubmissionMarket xmlns="4873beb7-5857-4685-be1f-d57550cc96cc" xsi:nil="true"/>
    <Downloads xmlns="4873beb7-5857-4685-be1f-d57550cc96cc">0</Downloads>
    <ArtSampleDocs xmlns="4873beb7-5857-4685-be1f-d57550cc96cc" xsi:nil="true"/>
    <TrustLevel xmlns="4873beb7-5857-4685-be1f-d57550cc96cc">1 Microsoft Managed Content</TrustLevel>
    <BlockPublish xmlns="4873beb7-5857-4685-be1f-d57550cc96cc">false</BlockPublish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BusinessGroup xmlns="4873beb7-5857-4685-be1f-d57550cc96cc" xsi:nil="true"/>
    <Providers xmlns="4873beb7-5857-4685-be1f-d57550cc96cc" xsi:nil="true"/>
    <TemplateTemplateType xmlns="4873beb7-5857-4685-be1f-d57550cc96cc">PowerPoint Presentation Template</TemplateTemplateType>
    <TimesCloned xmlns="4873beb7-5857-4685-be1f-d57550cc96cc" xsi:nil="true"/>
    <TPAppVersion xmlns="4873beb7-5857-4685-be1f-d57550cc96cc" xsi:nil="true"/>
    <VoteCount xmlns="4873beb7-5857-4685-be1f-d57550cc96cc" xsi:nil="true"/>
    <AverageRating xmlns="4873beb7-5857-4685-be1f-d57550cc96cc" xsi:nil="true"/>
    <FeatureTagsTaxHTField0 xmlns="4873beb7-5857-4685-be1f-d57550cc96cc">
      <Terms xmlns="http://schemas.microsoft.com/office/infopath/2007/PartnerControls"/>
    </FeatureTagsTaxHTField0>
    <Provider xmlns="4873beb7-5857-4685-be1f-d57550cc96cc" xsi:nil="true"/>
    <UACurrentWords xmlns="4873beb7-5857-4685-be1f-d57550cc96cc" xsi:nil="true"/>
    <AssetId xmlns="4873beb7-5857-4685-be1f-d57550cc96cc">TP103460494</AssetId>
    <TPClientViewer xmlns="4873beb7-5857-4685-be1f-d57550cc96cc" xsi:nil="true"/>
    <DSATActionTaken xmlns="4873beb7-5857-4685-be1f-d57550cc96cc" xsi:nil="true"/>
    <APEditor xmlns="4873beb7-5857-4685-be1f-d57550cc96cc">
      <UserInfo>
        <DisplayName/>
        <AccountId xsi:nil="true"/>
        <AccountType/>
      </UserInfo>
    </APEditor>
    <TPInstallLocation xmlns="4873beb7-5857-4685-be1f-d57550cc96cc" xsi:nil="true"/>
    <OOCacheId xmlns="4873beb7-5857-4685-be1f-d57550cc96cc" xsi:nil="true"/>
    <IsDeleted xmlns="4873beb7-5857-4685-be1f-d57550cc96cc">false</IsDeleted>
    <PublishTargets xmlns="4873beb7-5857-4685-be1f-d57550cc96cc">OfficeOnlineVNext</PublishTargets>
    <ApprovalLog xmlns="4873beb7-5857-4685-be1f-d57550cc96cc" xsi:nil="true"/>
    <BugNumber xmlns="4873beb7-5857-4685-be1f-d57550cc96cc" xsi:nil="true"/>
    <CrawlForDependencies xmlns="4873beb7-5857-4685-be1f-d57550cc96cc">false</CrawlForDependencies>
    <InternalTagsTaxHTField0 xmlns="4873beb7-5857-4685-be1f-d57550cc96cc">
      <Terms xmlns="http://schemas.microsoft.com/office/infopath/2007/PartnerControls"/>
    </InternalTagsTaxHTField0>
    <LastHandOff xmlns="4873beb7-5857-4685-be1f-d57550cc96cc" xsi:nil="true"/>
    <Milestone xmlns="4873beb7-5857-4685-be1f-d57550cc96cc" xsi:nil="true"/>
    <OriginalRelease xmlns="4873beb7-5857-4685-be1f-d57550cc96cc">15</OriginalRelease>
    <RecommendationsModifier xmlns="4873beb7-5857-4685-be1f-d57550cc96cc" xsi:nil="true"/>
    <ScenarioTagsTaxHTField0 xmlns="4873beb7-5857-4685-be1f-d57550cc96cc">
      <Terms xmlns="http://schemas.microsoft.com/office/infopath/2007/PartnerControls"/>
    </ScenarioTagsTaxHTField0>
    <UANotes xmlns="4873beb7-5857-4685-be1f-d57550cc96cc" xsi:nil="true"/>
  </documentManagement>
</p:properties>
</file>

<file path=customXml/itemProps1.xml><?xml version="1.0" encoding="utf-8"?>
<ds:datastoreItem xmlns:ds="http://schemas.openxmlformats.org/officeDocument/2006/customXml" ds:itemID="{C0E1DFAE-A563-49ED-B827-D954CB21C6A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721162D-4AB9-4220-BE51-7C3B3B188A1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FFF1070-8794-47AC-90B7-1F2E078096FF}">
  <ds:schemaRefs>
    <ds:schemaRef ds:uri="http://schemas.microsoft.com/office/2006/metadata/properties"/>
    <ds:schemaRef ds:uri="http://schemas.microsoft.com/office/infopath/2007/PartnerControls"/>
    <ds:schemaRef ds:uri="4873beb7-5857-4685-be1f-d57550cc96c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1 (Office Online)_wireframe BaW</Template>
  <TotalTime>0</TotalTime>
  <Words>278</Words>
  <Application>Microsoft Office PowerPoint</Application>
  <PresentationFormat>Custom</PresentationFormat>
  <Paragraphs>67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Palatino Linotype</vt:lpstr>
      <vt:lpstr>Business strategy presentation</vt:lpstr>
      <vt:lpstr>FUNDING YOUR STARTUP</vt:lpstr>
      <vt:lpstr>Funding your startup: types of capital</vt:lpstr>
      <vt:lpstr>Funding your startup: funding rounds</vt:lpstr>
      <vt:lpstr>Funding your startup: sources of capital  </vt:lpstr>
      <vt:lpstr>Giving equity: cofounders</vt:lpstr>
      <vt:lpstr>Giving equity: investors</vt:lpstr>
      <vt:lpstr>Giving equity: employees</vt:lpstr>
      <vt:lpstr>Financial Management</vt:lpstr>
      <vt:lpstr>Payment / Banking Considerations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2017-07-19T10:05:15Z</dcterms:created>
  <dcterms:modified xsi:type="dcterms:W3CDTF">2017-07-19T15:14:49Z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0x0101006EDDDB5EE6D98C44930B742096920B300400F5B6D36B3EF94B4E9A635CDF2A18F5B8</vt:lpwstr>
  </property>
  <property fmtid="{D5CDD505-2E9C-101B-9397-08002B2CF9AE}" pid="3" name="Order">
    <vt:r8>74069400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