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3"/>
  </p:sldMasterIdLst>
  <p:notesMasterIdLst>
    <p:notesMasterId r:id="rId23"/>
  </p:notesMasterIdLst>
  <p:handoutMasterIdLst>
    <p:handoutMasterId r:id="rId24"/>
  </p:handoutMasterIdLst>
  <p:sldIdLst>
    <p:sldId id="256" r:id="rId4"/>
    <p:sldId id="257" r:id="rId5"/>
    <p:sldId id="269" r:id="rId6"/>
    <p:sldId id="258" r:id="rId7"/>
    <p:sldId id="259" r:id="rId8"/>
    <p:sldId id="279" r:id="rId9"/>
    <p:sldId id="263" r:id="rId10"/>
    <p:sldId id="261" r:id="rId11"/>
    <p:sldId id="262" r:id="rId12"/>
    <p:sldId id="278" r:id="rId13"/>
    <p:sldId id="271" r:id="rId14"/>
    <p:sldId id="272" r:id="rId15"/>
    <p:sldId id="273" r:id="rId16"/>
    <p:sldId id="274" r:id="rId17"/>
    <p:sldId id="275" r:id="rId18"/>
    <p:sldId id="270" r:id="rId19"/>
    <p:sldId id="280" r:id="rId20"/>
    <p:sldId id="264"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AE53"/>
    <a:srgbClr val="404040"/>
    <a:srgbClr val="5E5E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9E053A-5EB4-A188-A3EE-CB1EDA503EFA}" v="47" dt="2024-10-31T20:17:24.279"/>
    <p1510:client id="{1C3DEBBD-80BC-2510-D44A-6DB252D2CEFB}" v="12" dt="2024-11-01T03:24:03.317"/>
    <p1510:client id="{BF91D57A-7FBE-5730-7ACC-12D7CE6FCA36}" v="6" dt="2024-10-31T04:52:04.525"/>
    <p1510:client id="{C3D63C8E-E4EA-5A40-C61A-350E6A040B83}" v="5" dt="2024-10-31T23:14:57.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41" autoAdjust="0"/>
  </p:normalViewPr>
  <p:slideViewPr>
    <p:cSldViewPr snapToGrid="0">
      <p:cViewPr varScale="1">
        <p:scale>
          <a:sx n="56" d="100"/>
          <a:sy n="56" d="100"/>
        </p:scale>
        <p:origin x="10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3DAB28-41A7-851A-B374-A039C816DC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7868368-85A4-56E5-EDC5-0CB1C58FCA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3CBB57-755E-4A44-8F6D-29F2CC209701}" type="datetimeFigureOut">
              <a:rPr lang="en-US" smtClean="0"/>
              <a:t>11/1/2024</a:t>
            </a:fld>
            <a:endParaRPr lang="en-US"/>
          </a:p>
        </p:txBody>
      </p:sp>
      <p:sp>
        <p:nvSpPr>
          <p:cNvPr id="4" name="Footer Placeholder 3">
            <a:extLst>
              <a:ext uri="{FF2B5EF4-FFF2-40B4-BE49-F238E27FC236}">
                <a16:creationId xmlns:a16="http://schemas.microsoft.com/office/drawing/2014/main" id="{81613F53-7775-359F-3A21-DC01B15447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308170-9896-FB93-9DC1-B76B733184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95942E-27BE-4326-B084-6D0E1EB2639D}" type="slidenum">
              <a:rPr lang="en-US" smtClean="0"/>
              <a:t>‹#›</a:t>
            </a:fld>
            <a:endParaRPr lang="en-US"/>
          </a:p>
        </p:txBody>
      </p:sp>
    </p:spTree>
    <p:extLst>
      <p:ext uri="{BB962C8B-B14F-4D97-AF65-F5344CB8AC3E}">
        <p14:creationId xmlns:p14="http://schemas.microsoft.com/office/powerpoint/2010/main" val="204850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1F11F-7B47-4FD0-BD80-0733056877A7}" type="datetimeFigureOut">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76ADCE-5C32-40BE-8FCA-90A39F3A4962}" type="slidenum">
              <a:t>‹#›</a:t>
            </a:fld>
            <a:endParaRPr lang="en-US"/>
          </a:p>
        </p:txBody>
      </p:sp>
    </p:spTree>
    <p:extLst>
      <p:ext uri="{BB962C8B-B14F-4D97-AF65-F5344CB8AC3E}">
        <p14:creationId xmlns:p14="http://schemas.microsoft.com/office/powerpoint/2010/main" val="71379243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Today we will be conducting an Exploratory Data Analysis over Employee Attrition for Frito Lay, so let's get started</a:t>
            </a:r>
          </a:p>
        </p:txBody>
      </p:sp>
      <p:sp>
        <p:nvSpPr>
          <p:cNvPr id="4" name="Slide Number Placeholder 3"/>
          <p:cNvSpPr>
            <a:spLocks noGrp="1"/>
          </p:cNvSpPr>
          <p:nvPr>
            <p:ph type="sldNum" sz="quarter" idx="5"/>
          </p:nvPr>
        </p:nvSpPr>
        <p:spPr/>
        <p:txBody>
          <a:bodyPr/>
          <a:lstStyle/>
          <a:p>
            <a:fld id="{1176ADCE-5C32-40BE-8FCA-90A39F3A4962}" type="slidenum">
              <a:rPr lang="en-US"/>
              <a:t>1</a:t>
            </a:fld>
            <a:endParaRPr lang="en-US"/>
          </a:p>
        </p:txBody>
      </p:sp>
    </p:spTree>
    <p:extLst>
      <p:ext uri="{BB962C8B-B14F-4D97-AF65-F5344CB8AC3E}">
        <p14:creationId xmlns:p14="http://schemas.microsoft.com/office/powerpoint/2010/main" val="2385352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aspects were </a:t>
            </a:r>
            <a:r>
              <a:rPr lang="en-US" dirty="0" err="1"/>
              <a:t>statiscally</a:t>
            </a:r>
            <a:r>
              <a:rPr lang="en-US" dirty="0"/>
              <a:t> calculated by conducting a t-test with all the observations against attrition one by one. The following observations have been taken into account according to their low p-value compared to the rest of the observations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1176ADCE-5C32-40BE-8FCA-90A39F3A4962}" type="slidenum">
              <a:rPr lang="en-US" smtClean="0"/>
              <a:t>10</a:t>
            </a:fld>
            <a:endParaRPr lang="en-US"/>
          </a:p>
        </p:txBody>
      </p:sp>
    </p:spTree>
    <p:extLst>
      <p:ext uri="{BB962C8B-B14F-4D97-AF65-F5344CB8AC3E}">
        <p14:creationId xmlns:p14="http://schemas.microsoft.com/office/powerpoint/2010/main" val="3018599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1176ADCE-5C32-40BE-8FCA-90A39F3A4962}" type="slidenum">
              <a:rPr lang="en-US" smtClean="0"/>
              <a:t>11</a:t>
            </a:fld>
            <a:endParaRPr lang="en-US"/>
          </a:p>
        </p:txBody>
      </p:sp>
    </p:spTree>
    <p:extLst>
      <p:ext uri="{BB962C8B-B14F-4D97-AF65-F5344CB8AC3E}">
        <p14:creationId xmlns:p14="http://schemas.microsoft.com/office/powerpoint/2010/main" val="4142745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1176ADCE-5C32-40BE-8FCA-90A39F3A4962}" type="slidenum">
              <a:rPr lang="en-US" smtClean="0"/>
              <a:t>12</a:t>
            </a:fld>
            <a:endParaRPr lang="en-US"/>
          </a:p>
        </p:txBody>
      </p:sp>
    </p:spTree>
    <p:extLst>
      <p:ext uri="{BB962C8B-B14F-4D97-AF65-F5344CB8AC3E}">
        <p14:creationId xmlns:p14="http://schemas.microsoft.com/office/powerpoint/2010/main" val="3716431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1176ADCE-5C32-40BE-8FCA-90A39F3A4962}" type="slidenum">
              <a:rPr lang="en-US" smtClean="0"/>
              <a:t>13</a:t>
            </a:fld>
            <a:endParaRPr lang="en-US"/>
          </a:p>
        </p:txBody>
      </p:sp>
    </p:spTree>
    <p:extLst>
      <p:ext uri="{BB962C8B-B14F-4D97-AF65-F5344CB8AC3E}">
        <p14:creationId xmlns:p14="http://schemas.microsoft.com/office/powerpoint/2010/main" val="39851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1176ADCE-5C32-40BE-8FCA-90A39F3A4962}" type="slidenum">
              <a:rPr lang="en-US" smtClean="0"/>
              <a:t>14</a:t>
            </a:fld>
            <a:endParaRPr lang="en-US"/>
          </a:p>
        </p:txBody>
      </p:sp>
    </p:spTree>
    <p:extLst>
      <p:ext uri="{BB962C8B-B14F-4D97-AF65-F5344CB8AC3E}">
        <p14:creationId xmlns:p14="http://schemas.microsoft.com/office/powerpoint/2010/main" val="403945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1176ADCE-5C32-40BE-8FCA-90A39F3A4962}" type="slidenum">
              <a:rPr lang="en-US" smtClean="0"/>
              <a:t>15</a:t>
            </a:fld>
            <a:endParaRPr lang="en-US"/>
          </a:p>
        </p:txBody>
      </p:sp>
    </p:spTree>
    <p:extLst>
      <p:ext uri="{BB962C8B-B14F-4D97-AF65-F5344CB8AC3E}">
        <p14:creationId xmlns:p14="http://schemas.microsoft.com/office/powerpoint/2010/main" val="2734324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1176ADCE-5C32-40BE-8FCA-90A39F3A4962}" type="slidenum">
              <a:rPr lang="en-US" smtClean="0"/>
              <a:t>16</a:t>
            </a:fld>
            <a:endParaRPr lang="en-US"/>
          </a:p>
        </p:txBody>
      </p:sp>
    </p:spTree>
    <p:extLst>
      <p:ext uri="{BB962C8B-B14F-4D97-AF65-F5344CB8AC3E}">
        <p14:creationId xmlns:p14="http://schemas.microsoft.com/office/powerpoint/2010/main" val="3671977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chemeClr val="accent1"/>
                </a:solidFill>
              </a:rPr>
              <a:t>“</a:t>
            </a:r>
          </a:p>
          <a:p>
            <a:r>
              <a:rPr lang="en-US" b="1" dirty="0">
                <a:solidFill>
                  <a:schemeClr val="accent1"/>
                </a:solidFill>
              </a:rPr>
              <a:t>Accuracy (84.48%):</a:t>
            </a:r>
            <a:br>
              <a:rPr lang="en-US" b="1" dirty="0">
                <a:solidFill>
                  <a:schemeClr val="accent1"/>
                </a:solidFill>
              </a:rPr>
            </a:br>
            <a:r>
              <a:rPr lang="en-US" dirty="0">
                <a:solidFill>
                  <a:schemeClr val="accent1"/>
                </a:solidFill>
              </a:rPr>
              <a:t>Overall we had an 84.48% accuracy on whether employee would stay or leave.</a:t>
            </a:r>
          </a:p>
          <a:p>
            <a:endParaRPr lang="en-US" b="1" dirty="0">
              <a:solidFill>
                <a:schemeClr val="accent1"/>
              </a:solidFill>
            </a:endParaRPr>
          </a:p>
          <a:p>
            <a:r>
              <a:rPr lang="en-US" b="1" dirty="0">
                <a:solidFill>
                  <a:schemeClr val="accent1"/>
                </a:solidFill>
              </a:rPr>
              <a:t>Sensitivity (true positive):</a:t>
            </a:r>
          </a:p>
          <a:p>
            <a:pPr marL="0" indent="0">
              <a:buFont typeface="Arial" panose="020B0604020202020204" pitchFamily="34" charset="0"/>
              <a:buNone/>
            </a:pPr>
            <a:r>
              <a:rPr lang="en-US" dirty="0">
                <a:solidFill>
                  <a:schemeClr val="accent1"/>
                </a:solidFill>
              </a:rPr>
              <a:t>86.99%, Correctly identified those who actually left the company (20 (true positive) vs 8 (false negative)), </a:t>
            </a:r>
          </a:p>
          <a:p>
            <a:pPr marL="285750" indent="-285750">
              <a:buFont typeface="Arial" panose="020B0604020202020204" pitchFamily="34" charset="0"/>
              <a:buChar char="•"/>
            </a:pPr>
            <a:endParaRPr lang="en-US" dirty="0">
              <a:solidFill>
                <a:schemeClr val="accent1"/>
              </a:solidFill>
            </a:endParaRPr>
          </a:p>
          <a:p>
            <a:r>
              <a:rPr lang="en-US" b="1" dirty="0">
                <a:solidFill>
                  <a:schemeClr val="accent1"/>
                </a:solidFill>
              </a:rPr>
              <a:t>Specificity:</a:t>
            </a:r>
          </a:p>
          <a:p>
            <a:pPr marL="0" indent="0">
              <a:buFont typeface="Arial" panose="020B0604020202020204" pitchFamily="34" charset="0"/>
              <a:buNone/>
            </a:pPr>
            <a:r>
              <a:rPr lang="en-US" dirty="0">
                <a:solidFill>
                  <a:schemeClr val="accent1"/>
                </a:solidFill>
              </a:rPr>
              <a:t>71.43%, Incorrectly predicted employees would leave than when they actually stayed (127 (true negative) vs 19 (false positive))</a:t>
            </a:r>
          </a:p>
          <a:p>
            <a:endParaRPr lang="en-US" b="1" dirty="0">
              <a:solidFill>
                <a:schemeClr val="accent1"/>
              </a:solidFill>
            </a:endParaRPr>
          </a:p>
          <a:p>
            <a:r>
              <a:rPr lang="en-US" b="1" dirty="0">
                <a:solidFill>
                  <a:schemeClr val="accent1"/>
                </a:solidFill>
              </a:rPr>
              <a:t>F1:</a:t>
            </a:r>
          </a:p>
          <a:p>
            <a:pPr marL="0" indent="0">
              <a:buFont typeface="Arial" panose="020B0604020202020204" pitchFamily="34" charset="0"/>
              <a:buNone/>
            </a:pPr>
            <a:r>
              <a:rPr lang="en-US" dirty="0">
                <a:solidFill>
                  <a:schemeClr val="accent1"/>
                </a:solidFill>
              </a:rPr>
              <a:t>90.39% Good balance between precision and recall, suggesting it performed well in identifying, yes employees attritted, without too many false positives/negatives</a:t>
            </a:r>
          </a:p>
          <a:p>
            <a:pPr marL="0" indent="0">
              <a:buFont typeface="Arial" panose="020B0604020202020204" pitchFamily="34" charset="0"/>
              <a:buNone/>
            </a:pPr>
            <a:endParaRPr lang="en-US">
              <a:solidFill>
                <a:schemeClr val="accent1"/>
              </a:solidFill>
            </a:endParaRPr>
          </a:p>
          <a:p>
            <a:pPr marL="0" indent="0">
              <a:buFont typeface="Arial" panose="020B0604020202020204" pitchFamily="34" charset="0"/>
              <a:buNone/>
            </a:pPr>
            <a:r>
              <a:rPr lang="en-US">
                <a:solidFill>
                  <a:schemeClr val="accent1"/>
                </a:solidFill>
              </a:rPr>
              <a:t>”</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1176ADCE-5C32-40BE-8FCA-90A39F3A4962}" type="slidenum">
              <a:rPr lang="en-US" smtClean="0"/>
              <a:t>17</a:t>
            </a:fld>
            <a:endParaRPr lang="en-US"/>
          </a:p>
        </p:txBody>
      </p:sp>
    </p:spTree>
    <p:extLst>
      <p:ext uri="{BB962C8B-B14F-4D97-AF65-F5344CB8AC3E}">
        <p14:creationId xmlns:p14="http://schemas.microsoft.com/office/powerpoint/2010/main" val="2698231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conclude, the evidence from this Exploratory Data Analysis suggests that our client Frito Lay needs to try and increase their employees' job satisfaction, try to raise the work-life balance, and focus on adjusting monthly incomes in order for the attrition rates to decrease. So keeping the employees happy means keeping them within the company!</a:t>
            </a:r>
          </a:p>
        </p:txBody>
      </p:sp>
      <p:sp>
        <p:nvSpPr>
          <p:cNvPr id="4" name="Slide Number Placeholder 3"/>
          <p:cNvSpPr>
            <a:spLocks noGrp="1"/>
          </p:cNvSpPr>
          <p:nvPr>
            <p:ph type="sldNum" sz="quarter" idx="5"/>
          </p:nvPr>
        </p:nvSpPr>
        <p:spPr/>
        <p:txBody>
          <a:bodyPr/>
          <a:lstStyle/>
          <a:p>
            <a:fld id="{1176ADCE-5C32-40BE-8FCA-90A39F3A4962}" type="slidenum">
              <a:rPr lang="en-US"/>
              <a:t>18</a:t>
            </a:fld>
            <a:endParaRPr lang="en-US"/>
          </a:p>
        </p:txBody>
      </p:sp>
    </p:spTree>
    <p:extLst>
      <p:ext uri="{BB962C8B-B14F-4D97-AF65-F5344CB8AC3E}">
        <p14:creationId xmlns:p14="http://schemas.microsoft.com/office/powerpoint/2010/main" val="3131040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1176ADCE-5C32-40BE-8FCA-90A39F3A4962}" type="slidenum">
              <a:rPr lang="en-US" smtClean="0"/>
              <a:t>19</a:t>
            </a:fld>
            <a:endParaRPr lang="en-US"/>
          </a:p>
        </p:txBody>
      </p:sp>
    </p:spTree>
    <p:extLst>
      <p:ext uri="{BB962C8B-B14F-4D97-AF65-F5344CB8AC3E}">
        <p14:creationId xmlns:p14="http://schemas.microsoft.com/office/powerpoint/2010/main" val="254601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200"/>
              </a:spcBef>
              <a:spcAft>
                <a:spcPts val="200"/>
              </a:spcAft>
            </a:pPr>
            <a:r>
              <a:rPr lang="en-US"/>
              <a:t>We are </a:t>
            </a:r>
            <a:r>
              <a:rPr lang="en-US" err="1"/>
              <a:t>DDSAnalytics</a:t>
            </a:r>
            <a:r>
              <a:rPr lang="en-US"/>
              <a:t>, and we specialize in talent management solutions for Fortune 100 companies</a:t>
            </a:r>
          </a:p>
          <a:p>
            <a:endParaRPr lang="en-US">
              <a:cs typeface="Calibri"/>
            </a:endParaRPr>
          </a:p>
          <a:p>
            <a:pPr>
              <a:lnSpc>
                <a:spcPct val="90000"/>
              </a:lnSpc>
              <a:spcBef>
                <a:spcPts val="1200"/>
              </a:spcBef>
              <a:spcAft>
                <a:spcPts val="200"/>
              </a:spcAft>
            </a:pPr>
            <a:r>
              <a:rPr lang="en-US"/>
              <a:t>We are conducting this EDA for our client, Frito Lay, on the account of identifying factors contributing to employee attrition</a:t>
            </a:r>
            <a:endParaRPr lang="en-US">
              <a:cs typeface="Calibri"/>
            </a:endParaRPr>
          </a:p>
          <a:p>
            <a:endParaRPr lang="en-US">
              <a:cs typeface="Calibri"/>
            </a:endParaRPr>
          </a:p>
          <a:p>
            <a:pPr>
              <a:lnSpc>
                <a:spcPct val="90000"/>
              </a:lnSpc>
              <a:spcBef>
                <a:spcPts val="1200"/>
              </a:spcBef>
              <a:spcAft>
                <a:spcPts val="200"/>
              </a:spcAft>
            </a:pPr>
            <a:r>
              <a:rPr lang="en-US"/>
              <a:t>The reason it is important to conduct this EDA is because high attrition rates can increase costs for the company. There are many competitors in the industry and in order to stay ahead of the game, our client (Frito Lay) would need to manage their employee turnover rates.</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1176ADCE-5C32-40BE-8FCA-90A39F3A4962}" type="slidenum">
              <a:t>2</a:t>
            </a:fld>
            <a:endParaRPr lang="en-US"/>
          </a:p>
        </p:txBody>
      </p:sp>
    </p:spTree>
    <p:extLst>
      <p:ext uri="{BB962C8B-B14F-4D97-AF65-F5344CB8AC3E}">
        <p14:creationId xmlns:p14="http://schemas.microsoft.com/office/powerpoint/2010/main" val="2724633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be going over the top  factors that contribute to employee attrition.</a:t>
            </a:r>
          </a:p>
          <a:p>
            <a:endParaRPr lang="en-US" dirty="0"/>
          </a:p>
          <a:p>
            <a:r>
              <a:rPr lang="en-US" dirty="0"/>
              <a:t>Then, we will look at some common trends between the data</a:t>
            </a:r>
          </a:p>
          <a:p>
            <a:endParaRPr lang="en-US" dirty="0"/>
          </a:p>
          <a:p>
            <a:r>
              <a:rPr lang="en-US" dirty="0"/>
              <a:t>Finally, we will predict employee attrition by implementing the Naïve Bayes model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1176ADCE-5C32-40BE-8FCA-90A39F3A4962}" type="slidenum">
              <a:rPr lang="en-US" smtClean="0"/>
              <a:t>3</a:t>
            </a:fld>
            <a:endParaRPr lang="en-US"/>
          </a:p>
        </p:txBody>
      </p:sp>
    </p:spTree>
    <p:extLst>
      <p:ext uri="{BB962C8B-B14F-4D97-AF65-F5344CB8AC3E}">
        <p14:creationId xmlns:p14="http://schemas.microsoft.com/office/powerpoint/2010/main" val="2768375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200"/>
              </a:spcBef>
              <a:spcAft>
                <a:spcPts val="200"/>
              </a:spcAft>
            </a:pPr>
            <a:r>
              <a:rPr lang="en-US" dirty="0"/>
              <a:t>Today we will be answering the question: ___</a:t>
            </a:r>
          </a:p>
          <a:p>
            <a:pPr>
              <a:lnSpc>
                <a:spcPct val="90000"/>
              </a:lnSpc>
              <a:spcBef>
                <a:spcPts val="1200"/>
              </a:spcBef>
              <a:spcAft>
                <a:spcPts val="200"/>
              </a:spcAft>
            </a:pPr>
            <a:r>
              <a:rPr lang="en-US" dirty="0"/>
              <a:t>We need to identify these factors, so that we can hopefully try to reduce the likelihood of employees leaving the company.</a:t>
            </a:r>
          </a:p>
          <a:p>
            <a:pPr>
              <a:lnSpc>
                <a:spcPct val="90000"/>
              </a:lnSpc>
              <a:spcBef>
                <a:spcPts val="1200"/>
              </a:spcBef>
              <a:spcAft>
                <a:spcPts val="200"/>
              </a:spcAft>
            </a:pPr>
            <a:endParaRPr lang="en-US" dirty="0">
              <a:cs typeface="Calibri"/>
            </a:endParaRPr>
          </a:p>
          <a:p>
            <a:pPr>
              <a:lnSpc>
                <a:spcPct val="90000"/>
              </a:lnSpc>
              <a:spcBef>
                <a:spcPts val="1200"/>
              </a:spcBef>
              <a:spcAft>
                <a:spcPts val="200"/>
              </a:spcAft>
            </a:pPr>
            <a:r>
              <a:rPr lang="en-US" strike="sngStrike" dirty="0">
                <a:solidFill>
                  <a:schemeClr val="bg1"/>
                </a:solidFill>
                <a:cs typeface="Calibri"/>
              </a:rPr>
              <a:t>We will be exploring the following aspects that might lead to employee attrition</a:t>
            </a:r>
          </a:p>
          <a:p>
            <a:pPr>
              <a:lnSpc>
                <a:spcPct val="90000"/>
              </a:lnSpc>
              <a:spcBef>
                <a:spcPts val="1200"/>
              </a:spcBef>
              <a:spcAft>
                <a:spcPts val="200"/>
              </a:spcAft>
            </a:pPr>
            <a:r>
              <a:rPr lang="en-US" strike="noStrike" dirty="0">
                <a:solidFill>
                  <a:schemeClr val="bg1"/>
                </a:solidFill>
                <a:cs typeface="Calibri"/>
              </a:rPr>
              <a:t>First, we will look into the following factors that could possibly lead to attrition based on intuition</a:t>
            </a:r>
          </a:p>
          <a:p>
            <a:pPr>
              <a:lnSpc>
                <a:spcPct val="90000"/>
              </a:lnSpc>
              <a:spcBef>
                <a:spcPts val="1200"/>
              </a:spcBef>
              <a:spcAft>
                <a:spcPts val="200"/>
              </a:spcAft>
            </a:pPr>
            <a:endParaRPr lang="en-US" dirty="0">
              <a:cs typeface="Calibri"/>
            </a:endParaRPr>
          </a:p>
          <a:p>
            <a:pPr>
              <a:lnSpc>
                <a:spcPct val="90000"/>
              </a:lnSpc>
              <a:spcBef>
                <a:spcPts val="1200"/>
              </a:spcBef>
              <a:spcAft>
                <a:spcPts val="200"/>
              </a:spcAft>
            </a:pPr>
            <a:r>
              <a:rPr lang="en-US" dirty="0">
                <a:cs typeface="Calibri"/>
              </a:rPr>
              <a:t>Job Satisfaction</a:t>
            </a:r>
          </a:p>
          <a:p>
            <a:pPr>
              <a:lnSpc>
                <a:spcPct val="90000"/>
              </a:lnSpc>
              <a:spcBef>
                <a:spcPts val="1200"/>
              </a:spcBef>
              <a:spcAft>
                <a:spcPts val="200"/>
              </a:spcAft>
            </a:pPr>
            <a:r>
              <a:rPr lang="en-US" dirty="0"/>
              <a:t>- b/c Employees with lower job satisfaction are more likely to leave.</a:t>
            </a:r>
            <a:endParaRPr lang="en-US" dirty="0">
              <a:cs typeface="Calibri"/>
            </a:endParaRPr>
          </a:p>
          <a:p>
            <a:pPr>
              <a:lnSpc>
                <a:spcPct val="90000"/>
              </a:lnSpc>
              <a:spcBef>
                <a:spcPts val="1200"/>
              </a:spcBef>
              <a:spcAft>
                <a:spcPts val="200"/>
              </a:spcAft>
            </a:pPr>
            <a:r>
              <a:rPr lang="en-US" dirty="0">
                <a:cs typeface="Calibri"/>
              </a:rPr>
              <a:t>Work Life Balance</a:t>
            </a:r>
          </a:p>
          <a:p>
            <a:pPr>
              <a:lnSpc>
                <a:spcPct val="90000"/>
              </a:lnSpc>
              <a:spcBef>
                <a:spcPts val="1200"/>
              </a:spcBef>
              <a:spcAft>
                <a:spcPts val="200"/>
              </a:spcAft>
            </a:pPr>
            <a:r>
              <a:rPr lang="en-US" dirty="0">
                <a:cs typeface="Calibri"/>
              </a:rPr>
              <a:t>- Where p</a:t>
            </a:r>
            <a:r>
              <a:rPr lang="en-US" dirty="0"/>
              <a:t>oor work-life balance could lead to higher attrition.</a:t>
            </a:r>
            <a:endParaRPr lang="en-US" dirty="0">
              <a:cs typeface="Calibri"/>
            </a:endParaRPr>
          </a:p>
          <a:p>
            <a:pPr>
              <a:lnSpc>
                <a:spcPct val="90000"/>
              </a:lnSpc>
              <a:spcBef>
                <a:spcPts val="1200"/>
              </a:spcBef>
              <a:spcAft>
                <a:spcPts val="200"/>
              </a:spcAft>
            </a:pPr>
            <a:r>
              <a:rPr lang="en-US" dirty="0">
                <a:cs typeface="Calibri"/>
              </a:rPr>
              <a:t>Hourly Rates</a:t>
            </a:r>
          </a:p>
          <a:p>
            <a:pPr>
              <a:lnSpc>
                <a:spcPct val="90000"/>
              </a:lnSpc>
              <a:spcBef>
                <a:spcPts val="1200"/>
              </a:spcBef>
              <a:spcAft>
                <a:spcPts val="200"/>
              </a:spcAft>
            </a:pPr>
            <a:r>
              <a:rPr lang="en-US" dirty="0">
                <a:cs typeface="Calibri"/>
              </a:rPr>
              <a:t>- b/c l</a:t>
            </a:r>
            <a:r>
              <a:rPr lang="en-US" dirty="0"/>
              <a:t>ower-paid employees might be more prone to leaving</a:t>
            </a:r>
            <a:endParaRPr lang="en-US" dirty="0">
              <a:cs typeface="Calibri"/>
            </a:endParaRPr>
          </a:p>
          <a:p>
            <a:pPr>
              <a:lnSpc>
                <a:spcPct val="90000"/>
              </a:lnSpc>
              <a:spcBef>
                <a:spcPts val="1200"/>
              </a:spcBef>
              <a:spcAft>
                <a:spcPts val="200"/>
              </a:spcAft>
            </a:pPr>
            <a:endParaRPr lang="en-US" dirty="0">
              <a:cs typeface="Calibri"/>
            </a:endParaRPr>
          </a:p>
        </p:txBody>
      </p:sp>
      <p:sp>
        <p:nvSpPr>
          <p:cNvPr id="4" name="Slide Number Placeholder 3"/>
          <p:cNvSpPr>
            <a:spLocks noGrp="1"/>
          </p:cNvSpPr>
          <p:nvPr>
            <p:ph type="sldNum" sz="quarter" idx="5"/>
          </p:nvPr>
        </p:nvSpPr>
        <p:spPr/>
        <p:txBody>
          <a:bodyPr/>
          <a:lstStyle/>
          <a:p>
            <a:fld id="{1176ADCE-5C32-40BE-8FCA-90A39F3A4962}" type="slidenum">
              <a:t>4</a:t>
            </a:fld>
            <a:endParaRPr lang="en-US"/>
          </a:p>
        </p:txBody>
      </p:sp>
    </p:spTree>
    <p:extLst>
      <p:ext uri="{BB962C8B-B14F-4D97-AF65-F5344CB8AC3E}">
        <p14:creationId xmlns:p14="http://schemas.microsoft.com/office/powerpoint/2010/main" val="3169553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200"/>
              </a:spcBef>
              <a:spcAft>
                <a:spcPts val="200"/>
              </a:spcAft>
            </a:pPr>
            <a:r>
              <a:rPr lang="en-US" dirty="0"/>
              <a:t>The dataset being used is from the </a:t>
            </a:r>
            <a:r>
              <a:rPr lang="en-US" i="1" dirty="0"/>
              <a:t>'CaseStudy1-data.csv'</a:t>
            </a:r>
            <a:r>
              <a:rPr lang="en-US" dirty="0"/>
              <a:t> file</a:t>
            </a:r>
          </a:p>
          <a:p>
            <a:pPr>
              <a:lnSpc>
                <a:spcPct val="90000"/>
              </a:lnSpc>
              <a:spcBef>
                <a:spcPts val="1200"/>
              </a:spcBef>
              <a:spcAft>
                <a:spcPts val="200"/>
              </a:spcAft>
              <a:buFont typeface="Arial"/>
            </a:pPr>
            <a:r>
              <a:rPr lang="en-US" dirty="0"/>
              <a:t>The dataset consists of 870 observations (in this case employees) and 36 features</a:t>
            </a:r>
            <a:endParaRPr lang="en-US" dirty="0">
              <a:cs typeface="Calibri"/>
            </a:endParaRPr>
          </a:p>
          <a:p>
            <a:pPr>
              <a:lnSpc>
                <a:spcPct val="90000"/>
              </a:lnSpc>
              <a:spcBef>
                <a:spcPts val="1200"/>
              </a:spcBef>
              <a:spcAft>
                <a:spcPts val="200"/>
              </a:spcAft>
              <a:buFont typeface="Arial"/>
            </a:pPr>
            <a:r>
              <a:rPr lang="en-US" dirty="0">
                <a:cs typeface="Calibri"/>
              </a:rPr>
              <a:t>Glancing over the dataset, we saw some interesting variables. </a:t>
            </a:r>
          </a:p>
          <a:p>
            <a:pPr marL="383540" lvl="1" indent="-171450">
              <a:lnSpc>
                <a:spcPct val="90000"/>
              </a:lnSpc>
              <a:spcBef>
                <a:spcPts val="200"/>
              </a:spcBef>
              <a:spcAft>
                <a:spcPts val="400"/>
              </a:spcAft>
              <a:buFont typeface="Courier New,monospace"/>
              <a:buChar char="o"/>
            </a:pPr>
            <a:r>
              <a:rPr lang="en-US" dirty="0">
                <a:cs typeface="Calibri"/>
              </a:rPr>
              <a:t>For example, </a:t>
            </a:r>
            <a:r>
              <a:rPr lang="en-US" dirty="0" err="1">
                <a:cs typeface="Calibri"/>
              </a:rPr>
              <a:t>EmployeeCount</a:t>
            </a:r>
            <a:endParaRPr lang="en-US" dirty="0">
              <a:cs typeface="Calibri"/>
            </a:endParaRPr>
          </a:p>
          <a:p>
            <a:pPr marL="383540" lvl="1" indent="-171450">
              <a:lnSpc>
                <a:spcPct val="90000"/>
              </a:lnSpc>
              <a:spcBef>
                <a:spcPts val="200"/>
              </a:spcBef>
              <a:spcAft>
                <a:spcPts val="400"/>
              </a:spcAft>
              <a:buFont typeface="Courier New,monospace"/>
              <a:buChar char="o"/>
            </a:pPr>
            <a:r>
              <a:rPr lang="en-US" dirty="0"/>
              <a:t>The '</a:t>
            </a:r>
            <a:r>
              <a:rPr lang="en-US" dirty="0" err="1"/>
              <a:t>PerformanceRating</a:t>
            </a:r>
            <a:r>
              <a:rPr lang="en-US" dirty="0"/>
              <a:t>' column consists of only '3's and '4's which is a bit unusual, since there usually should be some lower ratings in a dataset of this size, so this might be showing some bias</a:t>
            </a:r>
          </a:p>
          <a:p>
            <a:pPr marL="383540" lvl="1" indent="-171450">
              <a:lnSpc>
                <a:spcPct val="90000"/>
              </a:lnSpc>
              <a:spcBef>
                <a:spcPts val="200"/>
              </a:spcBef>
              <a:spcAft>
                <a:spcPts val="400"/>
              </a:spcAft>
              <a:buFont typeface="Courier New,monospace"/>
              <a:buChar char="o"/>
            </a:pPr>
            <a:r>
              <a:rPr lang="en-US" dirty="0">
                <a:cs typeface="Calibri"/>
              </a:rPr>
              <a:t>Also, surprisingly, there were no missing values, which was a positive</a:t>
            </a:r>
          </a:p>
        </p:txBody>
      </p:sp>
      <p:sp>
        <p:nvSpPr>
          <p:cNvPr id="4" name="Slide Number Placeholder 3"/>
          <p:cNvSpPr>
            <a:spLocks noGrp="1"/>
          </p:cNvSpPr>
          <p:nvPr>
            <p:ph type="sldNum" sz="quarter" idx="5"/>
          </p:nvPr>
        </p:nvSpPr>
        <p:spPr/>
        <p:txBody>
          <a:bodyPr/>
          <a:lstStyle/>
          <a:p>
            <a:fld id="{1176ADCE-5C32-40BE-8FCA-90A39F3A4962}" type="slidenum">
              <a:t>5</a:t>
            </a:fld>
            <a:endParaRPr lang="en-US"/>
          </a:p>
        </p:txBody>
      </p:sp>
    </p:spTree>
    <p:extLst>
      <p:ext uri="{BB962C8B-B14F-4D97-AF65-F5344CB8AC3E}">
        <p14:creationId xmlns:p14="http://schemas.microsoft.com/office/powerpoint/2010/main" val="1723297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aspects are the ones that just come to mind when thought about intuitively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1176ADCE-5C32-40BE-8FCA-90A39F3A4962}" type="slidenum">
              <a:rPr lang="en-US" smtClean="0"/>
              <a:t>6</a:t>
            </a:fld>
            <a:endParaRPr lang="en-US"/>
          </a:p>
        </p:txBody>
      </p:sp>
    </p:spTree>
    <p:extLst>
      <p:ext uri="{BB962C8B-B14F-4D97-AF65-F5344CB8AC3E}">
        <p14:creationId xmlns:p14="http://schemas.microsoft.com/office/powerpoint/2010/main" val="3205661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the first aspect we will be looking at is the Percentage of Attrition based on the Level of Job Satisfaction.</a:t>
            </a:r>
          </a:p>
          <a:p>
            <a:endParaRPr lang="en-US">
              <a:cs typeface="Calibri"/>
            </a:endParaRPr>
          </a:p>
          <a:p>
            <a:r>
              <a:rPr lang="en-US">
                <a:cs typeface="Calibri"/>
              </a:rPr>
              <a:t>(click) We can see that there are 4 levels of job satisfaction where 1 is the least satisfied, and 4 is the most satisfied. Around 22% of people claimed that they were not satisfied with their jobs. And just a little above 10% of people claimed that they were satisfied with their job. So what this says is that there is a decrease in the percent of attrition as people are more satisfied with their jobs.</a:t>
            </a:r>
          </a:p>
          <a:p>
            <a:endParaRPr lang="en-US">
              <a:cs typeface="Calibri"/>
            </a:endParaRPr>
          </a:p>
        </p:txBody>
      </p:sp>
      <p:sp>
        <p:nvSpPr>
          <p:cNvPr id="4" name="Slide Number Placeholder 3"/>
          <p:cNvSpPr>
            <a:spLocks noGrp="1"/>
          </p:cNvSpPr>
          <p:nvPr>
            <p:ph type="sldNum" sz="quarter" idx="5"/>
          </p:nvPr>
        </p:nvSpPr>
        <p:spPr/>
        <p:txBody>
          <a:bodyPr/>
          <a:lstStyle/>
          <a:p>
            <a:fld id="{1176ADCE-5C32-40BE-8FCA-90A39F3A4962}" type="slidenum">
              <a:rPr lang="en-US"/>
              <a:t>7</a:t>
            </a:fld>
            <a:endParaRPr lang="en-US"/>
          </a:p>
        </p:txBody>
      </p:sp>
    </p:spTree>
    <p:extLst>
      <p:ext uri="{BB962C8B-B14F-4D97-AF65-F5344CB8AC3E}">
        <p14:creationId xmlns:p14="http://schemas.microsoft.com/office/powerpoint/2010/main" val="4263556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explore why people may be dissatisfied with their jobs,</a:t>
            </a:r>
          </a:p>
          <a:p>
            <a:endParaRPr lang="en-US" dirty="0">
              <a:cs typeface="Calibri"/>
            </a:endParaRPr>
          </a:p>
          <a:p>
            <a:r>
              <a:rPr lang="en-US" dirty="0">
                <a:cs typeface="Calibri"/>
              </a:rPr>
              <a:t>so the next aspect we will be looking at is the Percentage of </a:t>
            </a:r>
            <a:r>
              <a:rPr lang="en-US" dirty="0"/>
              <a:t>Attrition based on the Level of Work Life Balance</a:t>
            </a:r>
          </a:p>
          <a:p>
            <a:endParaRPr lang="en-US" dirty="0">
              <a:cs typeface="Calibri"/>
            </a:endParaRPr>
          </a:p>
          <a:p>
            <a:r>
              <a:rPr lang="en-US" dirty="0">
                <a:cs typeface="Calibri"/>
              </a:rPr>
              <a:t>(click) Here we have a graph that compares the </a:t>
            </a:r>
            <a:r>
              <a:rPr lang="en-US" dirty="0" err="1"/>
              <a:t>WorkLifeBalance</a:t>
            </a:r>
            <a:r>
              <a:rPr lang="en-US" dirty="0"/>
              <a:t> to the Percentage of Attrition. The </a:t>
            </a:r>
            <a:r>
              <a:rPr lang="en-US" dirty="0" err="1"/>
              <a:t>WorkLifeBalance</a:t>
            </a:r>
            <a:r>
              <a:rPr lang="en-US" dirty="0"/>
              <a:t> variable is also based on a scale of 1-4, 1 being not enough </a:t>
            </a:r>
            <a:r>
              <a:rPr lang="en-US" dirty="0" err="1"/>
              <a:t>worklifebalance</a:t>
            </a:r>
            <a:r>
              <a:rPr lang="en-US" dirty="0"/>
              <a:t>, and 4 being excellent </a:t>
            </a:r>
            <a:r>
              <a:rPr lang="en-US" dirty="0" err="1"/>
              <a:t>worklifebalance</a:t>
            </a:r>
            <a:r>
              <a:rPr lang="en-US" dirty="0"/>
              <a:t>. We can see that around 36% of people are leaving the company and claiming that there is no </a:t>
            </a:r>
            <a:r>
              <a:rPr lang="en-US" dirty="0" err="1"/>
              <a:t>worklifebalance</a:t>
            </a:r>
            <a:r>
              <a:rPr lang="en-US" dirty="0"/>
              <a:t>. While the people who rated </a:t>
            </a:r>
            <a:r>
              <a:rPr lang="en-US" dirty="0" err="1"/>
              <a:t>worklifebalance</a:t>
            </a:r>
            <a:r>
              <a:rPr lang="en-US" dirty="0"/>
              <a:t> being a 2 or 3 have around the same percentage of attrition, which is around 15%-16%. And the people who claim to have excellent </a:t>
            </a:r>
            <a:r>
              <a:rPr lang="en-US" dirty="0" err="1"/>
              <a:t>worklifebalance</a:t>
            </a:r>
            <a:r>
              <a:rPr lang="en-US" dirty="0"/>
              <a:t> have an attrition rate of around 13%. </a:t>
            </a:r>
            <a:endParaRPr lang="en-US" dirty="0">
              <a:cs typeface="Calibri"/>
            </a:endParaRPr>
          </a:p>
          <a:p>
            <a:endParaRPr lang="en-US" dirty="0">
              <a:cs typeface="Calibri"/>
            </a:endParaRPr>
          </a:p>
          <a:p>
            <a:r>
              <a:rPr lang="en-US" dirty="0">
                <a:cs typeface="Calibri"/>
              </a:rPr>
              <a:t>So there is a smaller attrition rate as people have a better work life balance.</a:t>
            </a:r>
          </a:p>
        </p:txBody>
      </p:sp>
      <p:sp>
        <p:nvSpPr>
          <p:cNvPr id="4" name="Slide Number Placeholder 3"/>
          <p:cNvSpPr>
            <a:spLocks noGrp="1"/>
          </p:cNvSpPr>
          <p:nvPr>
            <p:ph type="sldNum" sz="quarter" idx="5"/>
          </p:nvPr>
        </p:nvSpPr>
        <p:spPr/>
        <p:txBody>
          <a:bodyPr/>
          <a:lstStyle/>
          <a:p>
            <a:fld id="{1176ADCE-5C32-40BE-8FCA-90A39F3A4962}" type="slidenum">
              <a:rPr lang="en-US"/>
              <a:t>8</a:t>
            </a:fld>
            <a:endParaRPr lang="en-US"/>
          </a:p>
        </p:txBody>
      </p:sp>
    </p:spTree>
    <p:extLst>
      <p:ext uri="{BB962C8B-B14F-4D97-AF65-F5344CB8AC3E}">
        <p14:creationId xmlns:p14="http://schemas.microsoft.com/office/powerpoint/2010/main" val="1430895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Finally, the last aspect we will be looking at is the Percentage of Attrition based on the Hourly Rates of people working here.</a:t>
            </a:r>
          </a:p>
          <a:p>
            <a:endParaRPr lang="en-US"/>
          </a:p>
          <a:p>
            <a:r>
              <a:rPr lang="en-US"/>
              <a:t>(click) In this graph, the hourly rates have been sorted in groups, where the minimum value is $30 per hour and the max is $100 per hour. So, as shown in the graph, the group with the highest attrition rate is the group making 50-$70 an hour, while the group with the lowest attrition rate is the group making the lowest amount of money which is 30-$50 an hour. </a:t>
            </a:r>
            <a:endParaRPr lang="en-US">
              <a:cs typeface="Calibri"/>
            </a:endParaRPr>
          </a:p>
          <a:p>
            <a:endParaRPr lang="en-US"/>
          </a:p>
          <a:p>
            <a:r>
              <a:rPr lang="en-US"/>
              <a:t>My assumption was that the people making the lowest amount hourly would be the group that would have the highest percent of attrition, though by this evidence, it doesn’t seem like it, so we will need to further investigate this by possibly comparing the hourly rates by the Job Level, since employees in higher job levels are often paid more.</a:t>
            </a:r>
            <a:endParaRPr lang="en-US">
              <a:cs typeface="Calibri"/>
            </a:endParaRPr>
          </a:p>
          <a:p>
            <a:endParaRPr lang="en-US"/>
          </a:p>
          <a:p>
            <a:r>
              <a:rPr lang="en-US" b="1"/>
              <a:t>Compare Hourly Rate to Job Satisfaction</a:t>
            </a:r>
            <a:endParaRPr lang="en-US"/>
          </a:p>
          <a:p>
            <a:r>
              <a:rPr lang="en-US"/>
              <a:t>This could help you see if there’s a relationship between pay and satisfaction, and whether low-paid employees are still satisfied (less likely to leave).</a:t>
            </a:r>
            <a:endParaRPr lang="en-US">
              <a:cs typeface="Calibri"/>
            </a:endParaRPr>
          </a:p>
          <a:p>
            <a:endParaRPr lang="en-US">
              <a:cs typeface="Calibri"/>
            </a:endParaRPr>
          </a:p>
          <a:p>
            <a:r>
              <a:rPr lang="en-US" b="1"/>
              <a:t>Compare Hourly Rate to </a:t>
            </a:r>
            <a:r>
              <a:rPr lang="en-US" b="1" err="1"/>
              <a:t>WorkLifeBalance</a:t>
            </a:r>
            <a:endParaRPr lang="en-US" err="1"/>
          </a:p>
          <a:p>
            <a:r>
              <a:rPr lang="en-US"/>
              <a:t>Lower-paid employees might also have a worse </a:t>
            </a:r>
            <a:r>
              <a:rPr lang="en-US" err="1"/>
              <a:t>WorkLifeBalance</a:t>
            </a:r>
            <a:r>
              <a:rPr lang="en-US"/>
              <a:t>, which could contribute to higher attrition.</a:t>
            </a:r>
            <a:endParaRPr lang="en-US">
              <a:cs typeface="Calibri"/>
            </a:endParaRPr>
          </a:p>
        </p:txBody>
      </p:sp>
      <p:sp>
        <p:nvSpPr>
          <p:cNvPr id="4" name="Slide Number Placeholder 3"/>
          <p:cNvSpPr>
            <a:spLocks noGrp="1"/>
          </p:cNvSpPr>
          <p:nvPr>
            <p:ph type="sldNum" sz="quarter" idx="5"/>
          </p:nvPr>
        </p:nvSpPr>
        <p:spPr/>
        <p:txBody>
          <a:bodyPr/>
          <a:lstStyle/>
          <a:p>
            <a:fld id="{1176ADCE-5C32-40BE-8FCA-90A39F3A4962}" type="slidenum">
              <a:rPr lang="en-US"/>
              <a:t>9</a:t>
            </a:fld>
            <a:endParaRPr lang="en-US"/>
          </a:p>
        </p:txBody>
      </p:sp>
    </p:spTree>
    <p:extLst>
      <p:ext uri="{BB962C8B-B14F-4D97-AF65-F5344CB8AC3E}">
        <p14:creationId xmlns:p14="http://schemas.microsoft.com/office/powerpoint/2010/main" val="663537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176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19086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99466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57D7DE-61AE-4BC6-A87E-9454F8FD646E}" type="datetimeFigureOut">
              <a:rPr lang="en-US" dirty="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AA0FC-AF95-454C-A4E6-937690C7EEE5}" type="slidenum">
              <a:rPr lang="en-US" dirty="0"/>
              <a:t>‹#›</a:t>
            </a:fld>
            <a:endParaRPr lang="en-US"/>
          </a:p>
        </p:txBody>
      </p:sp>
    </p:spTree>
    <p:extLst>
      <p:ext uri="{BB962C8B-B14F-4D97-AF65-F5344CB8AC3E}">
        <p14:creationId xmlns:p14="http://schemas.microsoft.com/office/powerpoint/2010/main" val="95430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45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26311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6038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88568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720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03908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11/1/2024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90710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502888"/>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Frito Lay Employee Attrition Exploratory Data Analysis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Zainab Anwar</a:t>
            </a:r>
          </a:p>
          <a:p>
            <a:r>
              <a:rPr lang="en-US" dirty="0"/>
              <a:t>October 31, 2024</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000" advTm="17226"/>
    </mc:Choice>
    <mc:Fallback xmlns="">
      <p:transition spd="slow" advTm="172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2AC0-3097-7D2D-C22B-6DB157DC0F96}"/>
              </a:ext>
            </a:extLst>
          </p:cNvPr>
          <p:cNvSpPr>
            <a:spLocks noGrp="1"/>
          </p:cNvSpPr>
          <p:nvPr>
            <p:ph type="title"/>
          </p:nvPr>
        </p:nvSpPr>
        <p:spPr/>
        <p:txBody>
          <a:bodyPr>
            <a:normAutofit/>
          </a:bodyPr>
          <a:lstStyle/>
          <a:p>
            <a:pPr algn="ctr"/>
            <a:r>
              <a:rPr lang="en-US" sz="6600" dirty="0"/>
              <a:t>Statistically Calculated Aspects</a:t>
            </a:r>
          </a:p>
        </p:txBody>
      </p:sp>
      <p:sp>
        <p:nvSpPr>
          <p:cNvPr id="3" name="Text Placeholder 2">
            <a:extLst>
              <a:ext uri="{FF2B5EF4-FFF2-40B4-BE49-F238E27FC236}">
                <a16:creationId xmlns:a16="http://schemas.microsoft.com/office/drawing/2014/main" id="{86A13F46-9653-0AF1-76C4-AD33FA6CDE1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5415849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5C29435-9792-45F0-A075-2B4C351B9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9166B4-5EA7-DBFD-22CE-6B9CA60BCC71}"/>
              </a:ext>
            </a:extLst>
          </p:cNvPr>
          <p:cNvSpPr>
            <a:spLocks noGrp="1"/>
          </p:cNvSpPr>
          <p:nvPr>
            <p:ph type="title"/>
          </p:nvPr>
        </p:nvSpPr>
        <p:spPr>
          <a:xfrm>
            <a:off x="7859485" y="634946"/>
            <a:ext cx="3690257" cy="1450757"/>
          </a:xfrm>
        </p:spPr>
        <p:txBody>
          <a:bodyPr>
            <a:normAutofit/>
          </a:bodyPr>
          <a:lstStyle/>
          <a:p>
            <a:r>
              <a:rPr lang="en-US" dirty="0"/>
              <a:t>Aspect #4</a:t>
            </a:r>
          </a:p>
        </p:txBody>
      </p:sp>
      <p:cxnSp>
        <p:nvCxnSpPr>
          <p:cNvPr id="22" name="Straight Connector 21">
            <a:extLst>
              <a:ext uri="{FF2B5EF4-FFF2-40B4-BE49-F238E27FC236}">
                <a16:creationId xmlns:a16="http://schemas.microsoft.com/office/drawing/2014/main" id="{C121C1A0-5C13-471E-AD18-BF95767F54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432CFD-0CF5-D657-8A1C-EBEE1B2F77AE}"/>
              </a:ext>
            </a:extLst>
          </p:cNvPr>
          <p:cNvSpPr>
            <a:spLocks noGrp="1"/>
          </p:cNvSpPr>
          <p:nvPr>
            <p:ph idx="1"/>
          </p:nvPr>
        </p:nvSpPr>
        <p:spPr>
          <a:xfrm>
            <a:off x="7859485" y="2198914"/>
            <a:ext cx="4223024" cy="3670180"/>
          </a:xfrm>
        </p:spPr>
        <p:txBody>
          <a:bodyPr>
            <a:normAutofit/>
          </a:bodyPr>
          <a:lstStyle/>
          <a:p>
            <a:pPr marL="0" indent="0">
              <a:buNone/>
            </a:pPr>
            <a:r>
              <a:rPr lang="en-US" sz="1800" dirty="0"/>
              <a:t>Percentage of People Who Left by Over Time</a:t>
            </a:r>
          </a:p>
        </p:txBody>
      </p:sp>
      <p:sp>
        <p:nvSpPr>
          <p:cNvPr id="24" name="Rectangle 23">
            <a:extLst>
              <a:ext uri="{FF2B5EF4-FFF2-40B4-BE49-F238E27FC236}">
                <a16:creationId xmlns:a16="http://schemas.microsoft.com/office/drawing/2014/main" id="{ADF03EDA-D3D9-4DFF-9AC8-0D47F349E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F20499E1-77D1-46FE-9976-5632BE52F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8" name="Group 7">
            <a:extLst>
              <a:ext uri="{FF2B5EF4-FFF2-40B4-BE49-F238E27FC236}">
                <a16:creationId xmlns:a16="http://schemas.microsoft.com/office/drawing/2014/main" id="{8F9DB94B-4201-0793-F039-419C2A7F906A}"/>
              </a:ext>
            </a:extLst>
          </p:cNvPr>
          <p:cNvGrpSpPr/>
          <p:nvPr/>
        </p:nvGrpSpPr>
        <p:grpSpPr>
          <a:xfrm>
            <a:off x="542560" y="1516321"/>
            <a:ext cx="7001240" cy="3561924"/>
            <a:chOff x="542560" y="1516321"/>
            <a:chExt cx="7001240" cy="3561924"/>
          </a:xfrm>
        </p:grpSpPr>
        <p:grpSp>
          <p:nvGrpSpPr>
            <p:cNvPr id="6" name="Group 5">
              <a:extLst>
                <a:ext uri="{FF2B5EF4-FFF2-40B4-BE49-F238E27FC236}">
                  <a16:creationId xmlns:a16="http://schemas.microsoft.com/office/drawing/2014/main" id="{465C851C-2E7B-AF36-ECDC-192AC07BAC4B}"/>
                </a:ext>
              </a:extLst>
            </p:cNvPr>
            <p:cNvGrpSpPr/>
            <p:nvPr/>
          </p:nvGrpSpPr>
          <p:grpSpPr>
            <a:xfrm>
              <a:off x="542560" y="1516322"/>
              <a:ext cx="7001240" cy="3561923"/>
              <a:chOff x="542560" y="1516322"/>
              <a:chExt cx="7001240" cy="3561923"/>
            </a:xfrm>
          </p:grpSpPr>
          <p:pic>
            <p:nvPicPr>
              <p:cNvPr id="4" name="Content Placeholder 3">
                <a:extLst>
                  <a:ext uri="{FF2B5EF4-FFF2-40B4-BE49-F238E27FC236}">
                    <a16:creationId xmlns:a16="http://schemas.microsoft.com/office/drawing/2014/main" id="{79555C17-0310-669E-DEDD-2EFDF3765638}"/>
                  </a:ext>
                </a:extLst>
              </p:cNvPr>
              <p:cNvPicPr>
                <a:picLocks noChangeAspect="1"/>
              </p:cNvPicPr>
              <p:nvPr/>
            </p:nvPicPr>
            <p:blipFill rotWithShape="1">
              <a:blip r:embed="rId3"/>
              <a:srcRect r="15129"/>
              <a:stretch/>
            </p:blipFill>
            <p:spPr>
              <a:xfrm>
                <a:off x="633999" y="1516323"/>
                <a:ext cx="6909801" cy="3561922"/>
              </a:xfrm>
              <a:prstGeom prst="rect">
                <a:avLst/>
              </a:prstGeom>
            </p:spPr>
          </p:pic>
          <p:sp>
            <p:nvSpPr>
              <p:cNvPr id="5" name="TextBox 4">
                <a:extLst>
                  <a:ext uri="{FF2B5EF4-FFF2-40B4-BE49-F238E27FC236}">
                    <a16:creationId xmlns:a16="http://schemas.microsoft.com/office/drawing/2014/main" id="{B541A7DC-246B-762D-FA92-F0B2EFF8CD03}"/>
                  </a:ext>
                </a:extLst>
              </p:cNvPr>
              <p:cNvSpPr txBox="1"/>
              <p:nvPr/>
            </p:nvSpPr>
            <p:spPr>
              <a:xfrm rot="16200000">
                <a:off x="-1099902" y="3158784"/>
                <a:ext cx="3561923" cy="276999"/>
              </a:xfrm>
              <a:prstGeom prst="rect">
                <a:avLst/>
              </a:prstGeom>
              <a:solidFill>
                <a:schemeClr val="tx1"/>
              </a:solidFill>
              <a:ln>
                <a:noFill/>
              </a:ln>
            </p:spPr>
            <p:txBody>
              <a:bodyPr wrap="square" rtlCol="0">
                <a:spAutoFit/>
              </a:bodyPr>
              <a:lstStyle/>
              <a:p>
                <a:pPr algn="ctr"/>
                <a:r>
                  <a:rPr lang="en-US" sz="1200" dirty="0">
                    <a:solidFill>
                      <a:schemeClr val="bg1"/>
                    </a:solidFill>
                  </a:rPr>
                  <a:t>Percent of Attrition</a:t>
                </a:r>
              </a:p>
            </p:txBody>
          </p:sp>
        </p:grpSp>
        <p:sp>
          <p:nvSpPr>
            <p:cNvPr id="7" name="TextBox 6">
              <a:extLst>
                <a:ext uri="{FF2B5EF4-FFF2-40B4-BE49-F238E27FC236}">
                  <a16:creationId xmlns:a16="http://schemas.microsoft.com/office/drawing/2014/main" id="{E1CD96E8-EE33-02FA-B456-E85D8C84B786}"/>
                </a:ext>
              </a:extLst>
            </p:cNvPr>
            <p:cNvSpPr txBox="1"/>
            <p:nvPr/>
          </p:nvSpPr>
          <p:spPr>
            <a:xfrm>
              <a:off x="819559" y="1516321"/>
              <a:ext cx="3740900" cy="307777"/>
            </a:xfrm>
            <a:prstGeom prst="rect">
              <a:avLst/>
            </a:prstGeom>
            <a:solidFill>
              <a:schemeClr val="tx1"/>
            </a:solidFill>
            <a:ln>
              <a:noFill/>
            </a:ln>
          </p:spPr>
          <p:txBody>
            <a:bodyPr wrap="square" rtlCol="0">
              <a:spAutoFit/>
            </a:bodyPr>
            <a:lstStyle/>
            <a:p>
              <a:r>
                <a:rPr lang="en-US" sz="1400" dirty="0">
                  <a:solidFill>
                    <a:schemeClr val="bg1"/>
                  </a:solidFill>
                </a:rPr>
                <a:t>Percentage of People Who Left by Over Time</a:t>
              </a:r>
            </a:p>
          </p:txBody>
        </p:sp>
      </p:grpSp>
      <p:sp>
        <p:nvSpPr>
          <p:cNvPr id="14" name="TextBox 13">
            <a:extLst>
              <a:ext uri="{FF2B5EF4-FFF2-40B4-BE49-F238E27FC236}">
                <a16:creationId xmlns:a16="http://schemas.microsoft.com/office/drawing/2014/main" id="{F3A78891-2DD4-1D21-73CB-8D3E49BAFE11}"/>
              </a:ext>
            </a:extLst>
          </p:cNvPr>
          <p:cNvSpPr txBox="1"/>
          <p:nvPr/>
        </p:nvSpPr>
        <p:spPr>
          <a:xfrm>
            <a:off x="2602863" y="3515589"/>
            <a:ext cx="548709" cy="276999"/>
          </a:xfrm>
          <a:prstGeom prst="rect">
            <a:avLst/>
          </a:prstGeom>
          <a:noFill/>
        </p:spPr>
        <p:txBody>
          <a:bodyPr wrap="square" rtlCol="0">
            <a:spAutoFit/>
          </a:bodyPr>
          <a:lstStyle/>
          <a:p>
            <a:r>
              <a:rPr lang="en-US" sz="1200" dirty="0">
                <a:solidFill>
                  <a:schemeClr val="bg1"/>
                </a:solidFill>
              </a:rPr>
              <a:t>10%</a:t>
            </a:r>
          </a:p>
        </p:txBody>
      </p:sp>
      <p:sp>
        <p:nvSpPr>
          <p:cNvPr id="16" name="TextBox 15">
            <a:extLst>
              <a:ext uri="{FF2B5EF4-FFF2-40B4-BE49-F238E27FC236}">
                <a16:creationId xmlns:a16="http://schemas.microsoft.com/office/drawing/2014/main" id="{4B81D1BB-9A75-E626-F52B-2248C4F5DAFA}"/>
              </a:ext>
            </a:extLst>
          </p:cNvPr>
          <p:cNvSpPr txBox="1"/>
          <p:nvPr/>
        </p:nvSpPr>
        <p:spPr>
          <a:xfrm>
            <a:off x="5524172" y="1685598"/>
            <a:ext cx="457200" cy="276999"/>
          </a:xfrm>
          <a:prstGeom prst="rect">
            <a:avLst/>
          </a:prstGeom>
          <a:noFill/>
        </p:spPr>
        <p:txBody>
          <a:bodyPr wrap="square" rtlCol="0">
            <a:spAutoFit/>
          </a:bodyPr>
          <a:lstStyle/>
          <a:p>
            <a:r>
              <a:rPr lang="en-US" sz="1200" dirty="0">
                <a:solidFill>
                  <a:schemeClr val="bg1"/>
                </a:solidFill>
              </a:rPr>
              <a:t>32%</a:t>
            </a:r>
          </a:p>
        </p:txBody>
      </p:sp>
    </p:spTree>
    <p:extLst>
      <p:ext uri="{BB962C8B-B14F-4D97-AF65-F5344CB8AC3E}">
        <p14:creationId xmlns:p14="http://schemas.microsoft.com/office/powerpoint/2010/main" val="4081437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5C29435-9792-45F0-A075-2B4C351B9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E5FF8B-4DD8-7686-21A0-40B66E1AA464}"/>
              </a:ext>
            </a:extLst>
          </p:cNvPr>
          <p:cNvSpPr>
            <a:spLocks noGrp="1"/>
          </p:cNvSpPr>
          <p:nvPr>
            <p:ph type="title"/>
          </p:nvPr>
        </p:nvSpPr>
        <p:spPr>
          <a:xfrm>
            <a:off x="7859485" y="634946"/>
            <a:ext cx="3690257" cy="1450757"/>
          </a:xfrm>
        </p:spPr>
        <p:txBody>
          <a:bodyPr>
            <a:normAutofit/>
          </a:bodyPr>
          <a:lstStyle/>
          <a:p>
            <a:r>
              <a:rPr lang="en-US" dirty="0"/>
              <a:t>Aspect #5</a:t>
            </a:r>
          </a:p>
        </p:txBody>
      </p:sp>
      <p:cxnSp>
        <p:nvCxnSpPr>
          <p:cNvPr id="1033" name="Straight Connector 1032">
            <a:extLst>
              <a:ext uri="{FF2B5EF4-FFF2-40B4-BE49-F238E27FC236}">
                <a16:creationId xmlns:a16="http://schemas.microsoft.com/office/drawing/2014/main" id="{C121C1A0-5C13-471E-AD18-BF95767F54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82DCE6-5B2B-ADA9-35E7-BB2B0F068D26}"/>
              </a:ext>
            </a:extLst>
          </p:cNvPr>
          <p:cNvSpPr>
            <a:spLocks noGrp="1"/>
          </p:cNvSpPr>
          <p:nvPr>
            <p:ph idx="1"/>
          </p:nvPr>
        </p:nvSpPr>
        <p:spPr>
          <a:xfrm>
            <a:off x="7859485" y="2198914"/>
            <a:ext cx="4080981" cy="3670180"/>
          </a:xfrm>
        </p:spPr>
        <p:txBody>
          <a:bodyPr>
            <a:normAutofit/>
          </a:bodyPr>
          <a:lstStyle/>
          <a:p>
            <a:pPr marL="0" indent="0">
              <a:buNone/>
            </a:pPr>
            <a:r>
              <a:rPr lang="en-US" sz="1800" dirty="0"/>
              <a:t>Percentage of People Who Left by Job Role</a:t>
            </a:r>
          </a:p>
        </p:txBody>
      </p:sp>
      <p:sp>
        <p:nvSpPr>
          <p:cNvPr id="1035" name="Rectangle 1034">
            <a:extLst>
              <a:ext uri="{FF2B5EF4-FFF2-40B4-BE49-F238E27FC236}">
                <a16:creationId xmlns:a16="http://schemas.microsoft.com/office/drawing/2014/main" id="{ADF03EDA-D3D9-4DFF-9AC8-0D47F349E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37" name="Rectangle 1036">
            <a:extLst>
              <a:ext uri="{FF2B5EF4-FFF2-40B4-BE49-F238E27FC236}">
                <a16:creationId xmlns:a16="http://schemas.microsoft.com/office/drawing/2014/main" id="{F20499E1-77D1-46FE-9976-5632BE52F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8" name="Group 7">
            <a:extLst>
              <a:ext uri="{FF2B5EF4-FFF2-40B4-BE49-F238E27FC236}">
                <a16:creationId xmlns:a16="http://schemas.microsoft.com/office/drawing/2014/main" id="{02AB9983-37CE-A449-E077-CD4649A3DE8F}"/>
              </a:ext>
            </a:extLst>
          </p:cNvPr>
          <p:cNvGrpSpPr/>
          <p:nvPr/>
        </p:nvGrpSpPr>
        <p:grpSpPr>
          <a:xfrm>
            <a:off x="529808" y="1534413"/>
            <a:ext cx="7013992" cy="3525738"/>
            <a:chOff x="529808" y="1534413"/>
            <a:chExt cx="7013992" cy="3525738"/>
          </a:xfrm>
        </p:grpSpPr>
        <p:grpSp>
          <p:nvGrpSpPr>
            <p:cNvPr id="6" name="Group 5">
              <a:extLst>
                <a:ext uri="{FF2B5EF4-FFF2-40B4-BE49-F238E27FC236}">
                  <a16:creationId xmlns:a16="http://schemas.microsoft.com/office/drawing/2014/main" id="{7012A453-F616-4C99-C403-E4A8D55FA917}"/>
                </a:ext>
              </a:extLst>
            </p:cNvPr>
            <p:cNvGrpSpPr/>
            <p:nvPr/>
          </p:nvGrpSpPr>
          <p:grpSpPr>
            <a:xfrm>
              <a:off x="529808" y="1534415"/>
              <a:ext cx="7013992" cy="3525736"/>
              <a:chOff x="529808" y="1534415"/>
              <a:chExt cx="7013992" cy="3525736"/>
            </a:xfrm>
          </p:grpSpPr>
          <p:pic>
            <p:nvPicPr>
              <p:cNvPr id="1026" name="Picture 2">
                <a:extLst>
                  <a:ext uri="{FF2B5EF4-FFF2-40B4-BE49-F238E27FC236}">
                    <a16:creationId xmlns:a16="http://schemas.microsoft.com/office/drawing/2014/main" id="{094A0DAC-A55B-7694-00AA-D0CADA87C2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768"/>
              <a:stretch/>
            </p:blipFill>
            <p:spPr bwMode="auto">
              <a:xfrm>
                <a:off x="633999" y="1534416"/>
                <a:ext cx="6909801" cy="35257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B36D3A-8479-922F-AE2F-3A2CE6D348AC}"/>
                  </a:ext>
                </a:extLst>
              </p:cNvPr>
              <p:cNvSpPr txBox="1"/>
              <p:nvPr/>
            </p:nvSpPr>
            <p:spPr>
              <a:xfrm rot="16200000">
                <a:off x="-1117643" y="3181866"/>
                <a:ext cx="3525734" cy="230832"/>
              </a:xfrm>
              <a:prstGeom prst="rect">
                <a:avLst/>
              </a:prstGeom>
              <a:solidFill>
                <a:schemeClr val="tx1"/>
              </a:solidFill>
              <a:ln>
                <a:noFill/>
              </a:ln>
            </p:spPr>
            <p:txBody>
              <a:bodyPr wrap="square" rtlCol="0">
                <a:spAutoFit/>
              </a:bodyPr>
              <a:lstStyle/>
              <a:p>
                <a:pPr algn="ctr"/>
                <a:r>
                  <a:rPr lang="en-US" sz="900" dirty="0">
                    <a:solidFill>
                      <a:schemeClr val="bg1"/>
                    </a:solidFill>
                  </a:rPr>
                  <a:t>Percent of Attrition</a:t>
                </a:r>
              </a:p>
            </p:txBody>
          </p:sp>
        </p:grpSp>
        <p:sp>
          <p:nvSpPr>
            <p:cNvPr id="7" name="TextBox 6">
              <a:extLst>
                <a:ext uri="{FF2B5EF4-FFF2-40B4-BE49-F238E27FC236}">
                  <a16:creationId xmlns:a16="http://schemas.microsoft.com/office/drawing/2014/main" id="{44F7D986-78E5-983B-B8E6-9A9912C69FDE}"/>
                </a:ext>
              </a:extLst>
            </p:cNvPr>
            <p:cNvSpPr txBox="1"/>
            <p:nvPr/>
          </p:nvSpPr>
          <p:spPr>
            <a:xfrm>
              <a:off x="760640" y="1534413"/>
              <a:ext cx="3740900" cy="246221"/>
            </a:xfrm>
            <a:prstGeom prst="rect">
              <a:avLst/>
            </a:prstGeom>
            <a:solidFill>
              <a:schemeClr val="tx1"/>
            </a:solidFill>
            <a:ln>
              <a:noFill/>
            </a:ln>
          </p:spPr>
          <p:txBody>
            <a:bodyPr wrap="square" rtlCol="0">
              <a:spAutoFit/>
            </a:bodyPr>
            <a:lstStyle/>
            <a:p>
              <a:r>
                <a:rPr lang="en-US" sz="1000" dirty="0">
                  <a:solidFill>
                    <a:schemeClr val="bg1"/>
                  </a:solidFill>
                </a:rPr>
                <a:t>Percentage of People Who Left by Job Role</a:t>
              </a:r>
            </a:p>
          </p:txBody>
        </p:sp>
      </p:grpSp>
      <p:sp>
        <p:nvSpPr>
          <p:cNvPr id="9" name="TextBox 8">
            <a:extLst>
              <a:ext uri="{FF2B5EF4-FFF2-40B4-BE49-F238E27FC236}">
                <a16:creationId xmlns:a16="http://schemas.microsoft.com/office/drawing/2014/main" id="{73C3EA47-1484-4128-2BAA-F1A2BF6D3B74}"/>
              </a:ext>
            </a:extLst>
          </p:cNvPr>
          <p:cNvSpPr txBox="1"/>
          <p:nvPr/>
        </p:nvSpPr>
        <p:spPr>
          <a:xfrm>
            <a:off x="1166039" y="3794511"/>
            <a:ext cx="457200" cy="276999"/>
          </a:xfrm>
          <a:prstGeom prst="rect">
            <a:avLst/>
          </a:prstGeom>
          <a:noFill/>
        </p:spPr>
        <p:txBody>
          <a:bodyPr wrap="square" rtlCol="0">
            <a:spAutoFit/>
          </a:bodyPr>
          <a:lstStyle/>
          <a:p>
            <a:r>
              <a:rPr lang="en-US" sz="1200" dirty="0">
                <a:solidFill>
                  <a:schemeClr val="bg1"/>
                </a:solidFill>
              </a:rPr>
              <a:t>11%</a:t>
            </a:r>
          </a:p>
        </p:txBody>
      </p:sp>
      <p:sp>
        <p:nvSpPr>
          <p:cNvPr id="10" name="TextBox 9">
            <a:extLst>
              <a:ext uri="{FF2B5EF4-FFF2-40B4-BE49-F238E27FC236}">
                <a16:creationId xmlns:a16="http://schemas.microsoft.com/office/drawing/2014/main" id="{60AF0285-DF7D-777E-6112-296852E458C4}"/>
              </a:ext>
            </a:extLst>
          </p:cNvPr>
          <p:cNvSpPr txBox="1"/>
          <p:nvPr/>
        </p:nvSpPr>
        <p:spPr>
          <a:xfrm>
            <a:off x="1857139" y="3054799"/>
            <a:ext cx="457200" cy="276999"/>
          </a:xfrm>
          <a:prstGeom prst="rect">
            <a:avLst/>
          </a:prstGeom>
          <a:noFill/>
        </p:spPr>
        <p:txBody>
          <a:bodyPr wrap="square" rtlCol="0">
            <a:spAutoFit/>
          </a:bodyPr>
          <a:lstStyle/>
          <a:p>
            <a:r>
              <a:rPr lang="en-US" sz="1200" dirty="0">
                <a:solidFill>
                  <a:schemeClr val="bg1"/>
                </a:solidFill>
              </a:rPr>
              <a:t>22%</a:t>
            </a:r>
          </a:p>
        </p:txBody>
      </p:sp>
      <p:sp>
        <p:nvSpPr>
          <p:cNvPr id="11" name="TextBox 10">
            <a:extLst>
              <a:ext uri="{FF2B5EF4-FFF2-40B4-BE49-F238E27FC236}">
                <a16:creationId xmlns:a16="http://schemas.microsoft.com/office/drawing/2014/main" id="{C05AE75F-C3D2-553B-FACC-51DBEE6BF955}"/>
              </a:ext>
            </a:extLst>
          </p:cNvPr>
          <p:cNvSpPr txBox="1"/>
          <p:nvPr/>
        </p:nvSpPr>
        <p:spPr>
          <a:xfrm>
            <a:off x="2556020" y="3193298"/>
            <a:ext cx="528720" cy="276999"/>
          </a:xfrm>
          <a:prstGeom prst="rect">
            <a:avLst/>
          </a:prstGeom>
          <a:noFill/>
        </p:spPr>
        <p:txBody>
          <a:bodyPr wrap="square" rtlCol="0">
            <a:spAutoFit/>
          </a:bodyPr>
          <a:lstStyle/>
          <a:p>
            <a:r>
              <a:rPr lang="en-US" sz="1200" dirty="0">
                <a:solidFill>
                  <a:schemeClr val="bg1"/>
                </a:solidFill>
              </a:rPr>
              <a:t>19%</a:t>
            </a:r>
          </a:p>
        </p:txBody>
      </p:sp>
      <p:sp>
        <p:nvSpPr>
          <p:cNvPr id="12" name="TextBox 11">
            <a:extLst>
              <a:ext uri="{FF2B5EF4-FFF2-40B4-BE49-F238E27FC236}">
                <a16:creationId xmlns:a16="http://schemas.microsoft.com/office/drawing/2014/main" id="{488800A2-FF01-7701-4B57-491CC834AA99}"/>
              </a:ext>
            </a:extLst>
          </p:cNvPr>
          <p:cNvSpPr txBox="1"/>
          <p:nvPr/>
        </p:nvSpPr>
        <p:spPr>
          <a:xfrm>
            <a:off x="3352496" y="3950968"/>
            <a:ext cx="457200" cy="276999"/>
          </a:xfrm>
          <a:prstGeom prst="rect">
            <a:avLst/>
          </a:prstGeom>
          <a:noFill/>
        </p:spPr>
        <p:txBody>
          <a:bodyPr wrap="square" rtlCol="0">
            <a:spAutoFit/>
          </a:bodyPr>
          <a:lstStyle/>
          <a:p>
            <a:r>
              <a:rPr lang="en-US" sz="1200" dirty="0">
                <a:solidFill>
                  <a:schemeClr val="bg1"/>
                </a:solidFill>
              </a:rPr>
              <a:t>8%</a:t>
            </a:r>
          </a:p>
        </p:txBody>
      </p:sp>
      <p:sp>
        <p:nvSpPr>
          <p:cNvPr id="13" name="TextBox 12">
            <a:extLst>
              <a:ext uri="{FF2B5EF4-FFF2-40B4-BE49-F238E27FC236}">
                <a16:creationId xmlns:a16="http://schemas.microsoft.com/office/drawing/2014/main" id="{9CA2339A-E314-D6A6-85FE-1B19ED115BC3}"/>
              </a:ext>
            </a:extLst>
          </p:cNvPr>
          <p:cNvSpPr txBox="1"/>
          <p:nvPr/>
        </p:nvSpPr>
        <p:spPr>
          <a:xfrm>
            <a:off x="4012138" y="4256374"/>
            <a:ext cx="457200" cy="276999"/>
          </a:xfrm>
          <a:prstGeom prst="rect">
            <a:avLst/>
          </a:prstGeom>
          <a:noFill/>
        </p:spPr>
        <p:txBody>
          <a:bodyPr wrap="square" rtlCol="0">
            <a:spAutoFit/>
          </a:bodyPr>
          <a:lstStyle/>
          <a:p>
            <a:r>
              <a:rPr lang="en-US" sz="1200" dirty="0">
                <a:solidFill>
                  <a:schemeClr val="bg1"/>
                </a:solidFill>
              </a:rPr>
              <a:t>2%</a:t>
            </a:r>
          </a:p>
        </p:txBody>
      </p:sp>
      <p:sp>
        <p:nvSpPr>
          <p:cNvPr id="14" name="TextBox 13">
            <a:extLst>
              <a:ext uri="{FF2B5EF4-FFF2-40B4-BE49-F238E27FC236}">
                <a16:creationId xmlns:a16="http://schemas.microsoft.com/office/drawing/2014/main" id="{2E0BDB96-0973-E214-6DEA-B1746CE979A7}"/>
              </a:ext>
            </a:extLst>
          </p:cNvPr>
          <p:cNvSpPr txBox="1"/>
          <p:nvPr/>
        </p:nvSpPr>
        <p:spPr>
          <a:xfrm>
            <a:off x="4697817" y="4320971"/>
            <a:ext cx="580175" cy="276999"/>
          </a:xfrm>
          <a:prstGeom prst="rect">
            <a:avLst/>
          </a:prstGeom>
          <a:noFill/>
        </p:spPr>
        <p:txBody>
          <a:bodyPr wrap="square" rtlCol="0">
            <a:spAutoFit/>
          </a:bodyPr>
          <a:lstStyle/>
          <a:p>
            <a:r>
              <a:rPr lang="en-US" sz="1200" dirty="0">
                <a:solidFill>
                  <a:schemeClr val="bg1"/>
                </a:solidFill>
              </a:rPr>
              <a:t>1.8%</a:t>
            </a:r>
          </a:p>
        </p:txBody>
      </p:sp>
      <p:sp>
        <p:nvSpPr>
          <p:cNvPr id="15" name="TextBox 14">
            <a:extLst>
              <a:ext uri="{FF2B5EF4-FFF2-40B4-BE49-F238E27FC236}">
                <a16:creationId xmlns:a16="http://schemas.microsoft.com/office/drawing/2014/main" id="{87919403-36A2-DB02-B345-F2EC4664E758}"/>
              </a:ext>
            </a:extLst>
          </p:cNvPr>
          <p:cNvSpPr txBox="1"/>
          <p:nvPr/>
        </p:nvSpPr>
        <p:spPr>
          <a:xfrm>
            <a:off x="5408207" y="3297282"/>
            <a:ext cx="457200" cy="276999"/>
          </a:xfrm>
          <a:prstGeom prst="rect">
            <a:avLst/>
          </a:prstGeom>
          <a:noFill/>
        </p:spPr>
        <p:txBody>
          <a:bodyPr wrap="square" rtlCol="0">
            <a:spAutoFit/>
          </a:bodyPr>
          <a:lstStyle/>
          <a:p>
            <a:r>
              <a:rPr lang="en-US" sz="1200" dirty="0">
                <a:solidFill>
                  <a:schemeClr val="bg1"/>
                </a:solidFill>
              </a:rPr>
              <a:t>18%</a:t>
            </a:r>
          </a:p>
        </p:txBody>
      </p:sp>
      <p:sp>
        <p:nvSpPr>
          <p:cNvPr id="16" name="TextBox 15">
            <a:extLst>
              <a:ext uri="{FF2B5EF4-FFF2-40B4-BE49-F238E27FC236}">
                <a16:creationId xmlns:a16="http://schemas.microsoft.com/office/drawing/2014/main" id="{405426E7-2CE0-D269-E45D-B5DE3C9915D1}"/>
              </a:ext>
            </a:extLst>
          </p:cNvPr>
          <p:cNvSpPr txBox="1"/>
          <p:nvPr/>
        </p:nvSpPr>
        <p:spPr>
          <a:xfrm>
            <a:off x="6120654" y="3429000"/>
            <a:ext cx="457200" cy="276999"/>
          </a:xfrm>
          <a:prstGeom prst="rect">
            <a:avLst/>
          </a:prstGeom>
          <a:noFill/>
        </p:spPr>
        <p:txBody>
          <a:bodyPr wrap="square" rtlCol="0">
            <a:spAutoFit/>
          </a:bodyPr>
          <a:lstStyle/>
          <a:p>
            <a:r>
              <a:rPr lang="en-US" sz="1200" dirty="0">
                <a:solidFill>
                  <a:schemeClr val="bg1"/>
                </a:solidFill>
              </a:rPr>
              <a:t>16%</a:t>
            </a:r>
          </a:p>
        </p:txBody>
      </p:sp>
      <p:sp>
        <p:nvSpPr>
          <p:cNvPr id="17" name="TextBox 16">
            <a:extLst>
              <a:ext uri="{FF2B5EF4-FFF2-40B4-BE49-F238E27FC236}">
                <a16:creationId xmlns:a16="http://schemas.microsoft.com/office/drawing/2014/main" id="{44DA1786-335B-D06E-7E3B-888CA52876FF}"/>
              </a:ext>
            </a:extLst>
          </p:cNvPr>
          <p:cNvSpPr txBox="1"/>
          <p:nvPr/>
        </p:nvSpPr>
        <p:spPr>
          <a:xfrm>
            <a:off x="6846391" y="1620404"/>
            <a:ext cx="457200" cy="276999"/>
          </a:xfrm>
          <a:prstGeom prst="rect">
            <a:avLst/>
          </a:prstGeom>
          <a:noFill/>
        </p:spPr>
        <p:txBody>
          <a:bodyPr wrap="square" rtlCol="0">
            <a:spAutoFit/>
          </a:bodyPr>
          <a:lstStyle/>
          <a:p>
            <a:r>
              <a:rPr lang="en-US" sz="1200" dirty="0">
                <a:solidFill>
                  <a:schemeClr val="bg1"/>
                </a:solidFill>
              </a:rPr>
              <a:t>45%</a:t>
            </a:r>
          </a:p>
        </p:txBody>
      </p:sp>
    </p:spTree>
    <p:extLst>
      <p:ext uri="{BB962C8B-B14F-4D97-AF65-F5344CB8AC3E}">
        <p14:creationId xmlns:p14="http://schemas.microsoft.com/office/powerpoint/2010/main" val="4222172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C29435-9792-45F0-A075-2B4C351B9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E80404-ED73-5D9D-526D-EF2643996421}"/>
              </a:ext>
            </a:extLst>
          </p:cNvPr>
          <p:cNvSpPr>
            <a:spLocks noGrp="1"/>
          </p:cNvSpPr>
          <p:nvPr>
            <p:ph type="title"/>
          </p:nvPr>
        </p:nvSpPr>
        <p:spPr>
          <a:xfrm>
            <a:off x="7859485" y="634946"/>
            <a:ext cx="3690257" cy="1450757"/>
          </a:xfrm>
        </p:spPr>
        <p:txBody>
          <a:bodyPr>
            <a:normAutofit/>
          </a:bodyPr>
          <a:lstStyle/>
          <a:p>
            <a:r>
              <a:rPr lang="en-US" dirty="0"/>
              <a:t>Aspect #6</a:t>
            </a:r>
          </a:p>
        </p:txBody>
      </p:sp>
      <p:cxnSp>
        <p:nvCxnSpPr>
          <p:cNvPr id="11" name="Straight Connector 10">
            <a:extLst>
              <a:ext uri="{FF2B5EF4-FFF2-40B4-BE49-F238E27FC236}">
                <a16:creationId xmlns:a16="http://schemas.microsoft.com/office/drawing/2014/main" id="{C121C1A0-5C13-471E-AD18-BF95767F54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799E613-F36D-A410-430F-373515FDB2A4}"/>
              </a:ext>
            </a:extLst>
          </p:cNvPr>
          <p:cNvSpPr>
            <a:spLocks noGrp="1"/>
          </p:cNvSpPr>
          <p:nvPr>
            <p:ph idx="1"/>
          </p:nvPr>
        </p:nvSpPr>
        <p:spPr>
          <a:xfrm>
            <a:off x="7859485" y="2198914"/>
            <a:ext cx="4036593" cy="3670180"/>
          </a:xfrm>
        </p:spPr>
        <p:txBody>
          <a:bodyPr>
            <a:normAutofit/>
          </a:bodyPr>
          <a:lstStyle/>
          <a:p>
            <a:pPr marL="0" indent="0">
              <a:buNone/>
            </a:pPr>
            <a:r>
              <a:rPr lang="en-US" sz="1600" dirty="0"/>
              <a:t>Percentage of People Who Left by Marital Status</a:t>
            </a:r>
          </a:p>
        </p:txBody>
      </p:sp>
      <p:sp>
        <p:nvSpPr>
          <p:cNvPr id="13" name="Rectangle 12">
            <a:extLst>
              <a:ext uri="{FF2B5EF4-FFF2-40B4-BE49-F238E27FC236}">
                <a16:creationId xmlns:a16="http://schemas.microsoft.com/office/drawing/2014/main" id="{ADF03EDA-D3D9-4DFF-9AC8-0D47F349E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20499E1-77D1-46FE-9976-5632BE52F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8" name="Group 7">
            <a:extLst>
              <a:ext uri="{FF2B5EF4-FFF2-40B4-BE49-F238E27FC236}">
                <a16:creationId xmlns:a16="http://schemas.microsoft.com/office/drawing/2014/main" id="{99B61DF0-CF94-EBC8-D25C-88CD868C8178}"/>
              </a:ext>
            </a:extLst>
          </p:cNvPr>
          <p:cNvGrpSpPr/>
          <p:nvPr/>
        </p:nvGrpSpPr>
        <p:grpSpPr>
          <a:xfrm>
            <a:off x="542560" y="1486982"/>
            <a:ext cx="7001240" cy="3638360"/>
            <a:chOff x="542560" y="1478104"/>
            <a:chExt cx="7001240" cy="3638360"/>
          </a:xfrm>
        </p:grpSpPr>
        <p:grpSp>
          <p:nvGrpSpPr>
            <p:cNvPr id="6" name="Group 5">
              <a:extLst>
                <a:ext uri="{FF2B5EF4-FFF2-40B4-BE49-F238E27FC236}">
                  <a16:creationId xmlns:a16="http://schemas.microsoft.com/office/drawing/2014/main" id="{A4C42AFE-9B22-1D04-3F64-EB3979BC3871}"/>
                </a:ext>
              </a:extLst>
            </p:cNvPr>
            <p:cNvGrpSpPr/>
            <p:nvPr/>
          </p:nvGrpSpPr>
          <p:grpSpPr>
            <a:xfrm>
              <a:off x="542560" y="1478105"/>
              <a:ext cx="7001240" cy="3638359"/>
              <a:chOff x="542560" y="1478105"/>
              <a:chExt cx="7001240" cy="3638359"/>
            </a:xfrm>
          </p:grpSpPr>
          <p:pic>
            <p:nvPicPr>
              <p:cNvPr id="4" name="Picture 3">
                <a:extLst>
                  <a:ext uri="{FF2B5EF4-FFF2-40B4-BE49-F238E27FC236}">
                    <a16:creationId xmlns:a16="http://schemas.microsoft.com/office/drawing/2014/main" id="{9F6205E4-69C1-0224-850B-BFE2BE634F56}"/>
                  </a:ext>
                </a:extLst>
              </p:cNvPr>
              <p:cNvPicPr>
                <a:picLocks noChangeAspect="1"/>
              </p:cNvPicPr>
              <p:nvPr/>
            </p:nvPicPr>
            <p:blipFill rotWithShape="1">
              <a:blip r:embed="rId3"/>
              <a:srcRect r="16912"/>
              <a:stretch/>
            </p:blipFill>
            <p:spPr>
              <a:xfrm>
                <a:off x="633999" y="1478105"/>
                <a:ext cx="6909801" cy="3638358"/>
              </a:xfrm>
              <a:prstGeom prst="rect">
                <a:avLst/>
              </a:prstGeom>
            </p:spPr>
          </p:pic>
          <p:sp>
            <p:nvSpPr>
              <p:cNvPr id="5" name="TextBox 4">
                <a:extLst>
                  <a:ext uri="{FF2B5EF4-FFF2-40B4-BE49-F238E27FC236}">
                    <a16:creationId xmlns:a16="http://schemas.microsoft.com/office/drawing/2014/main" id="{DAC318D5-ACEB-ECF6-2C10-86F77CFCD4B0}"/>
                  </a:ext>
                </a:extLst>
              </p:cNvPr>
              <p:cNvSpPr txBox="1"/>
              <p:nvPr/>
            </p:nvSpPr>
            <p:spPr>
              <a:xfrm rot="16200000">
                <a:off x="-1138120" y="3158785"/>
                <a:ext cx="3638359" cy="276999"/>
              </a:xfrm>
              <a:prstGeom prst="rect">
                <a:avLst/>
              </a:prstGeom>
              <a:solidFill>
                <a:schemeClr val="tx1"/>
              </a:solidFill>
              <a:ln>
                <a:noFill/>
              </a:ln>
            </p:spPr>
            <p:txBody>
              <a:bodyPr wrap="square" rtlCol="0">
                <a:spAutoFit/>
              </a:bodyPr>
              <a:lstStyle/>
              <a:p>
                <a:pPr algn="ctr"/>
                <a:r>
                  <a:rPr lang="en-US" sz="1200" dirty="0">
                    <a:solidFill>
                      <a:schemeClr val="bg1"/>
                    </a:solidFill>
                  </a:rPr>
                  <a:t>Percent of Attrition</a:t>
                </a:r>
              </a:p>
            </p:txBody>
          </p:sp>
        </p:grpSp>
        <p:sp>
          <p:nvSpPr>
            <p:cNvPr id="7" name="TextBox 6">
              <a:extLst>
                <a:ext uri="{FF2B5EF4-FFF2-40B4-BE49-F238E27FC236}">
                  <a16:creationId xmlns:a16="http://schemas.microsoft.com/office/drawing/2014/main" id="{6C742649-9711-E8C6-86C9-352428F73651}"/>
                </a:ext>
              </a:extLst>
            </p:cNvPr>
            <p:cNvSpPr txBox="1"/>
            <p:nvPr/>
          </p:nvSpPr>
          <p:spPr>
            <a:xfrm>
              <a:off x="819559" y="1478104"/>
              <a:ext cx="3740900" cy="307777"/>
            </a:xfrm>
            <a:prstGeom prst="rect">
              <a:avLst/>
            </a:prstGeom>
            <a:solidFill>
              <a:schemeClr val="tx1"/>
            </a:solidFill>
            <a:ln>
              <a:noFill/>
            </a:ln>
          </p:spPr>
          <p:txBody>
            <a:bodyPr wrap="square" rtlCol="0">
              <a:spAutoFit/>
            </a:bodyPr>
            <a:lstStyle/>
            <a:p>
              <a:r>
                <a:rPr lang="en-US" sz="1400" dirty="0">
                  <a:solidFill>
                    <a:schemeClr val="bg1"/>
                  </a:solidFill>
                </a:rPr>
                <a:t>Percentage of People Who Left by Marital Status</a:t>
              </a:r>
            </a:p>
          </p:txBody>
        </p:sp>
      </p:grpSp>
      <p:sp>
        <p:nvSpPr>
          <p:cNvPr id="10" name="TextBox 9">
            <a:extLst>
              <a:ext uri="{FF2B5EF4-FFF2-40B4-BE49-F238E27FC236}">
                <a16:creationId xmlns:a16="http://schemas.microsoft.com/office/drawing/2014/main" id="{10F5CCEB-5DB6-4F80-02D1-73DB61A7E832}"/>
              </a:ext>
            </a:extLst>
          </p:cNvPr>
          <p:cNvSpPr txBox="1"/>
          <p:nvPr/>
        </p:nvSpPr>
        <p:spPr>
          <a:xfrm>
            <a:off x="2114592" y="3708370"/>
            <a:ext cx="457200" cy="276999"/>
          </a:xfrm>
          <a:prstGeom prst="rect">
            <a:avLst/>
          </a:prstGeom>
          <a:noFill/>
        </p:spPr>
        <p:txBody>
          <a:bodyPr wrap="square" rtlCol="0">
            <a:spAutoFit/>
          </a:bodyPr>
          <a:lstStyle/>
          <a:p>
            <a:r>
              <a:rPr lang="en-US" sz="1200" dirty="0">
                <a:solidFill>
                  <a:schemeClr val="bg1"/>
                </a:solidFill>
              </a:rPr>
              <a:t>7%</a:t>
            </a:r>
          </a:p>
        </p:txBody>
      </p:sp>
      <p:sp>
        <p:nvSpPr>
          <p:cNvPr id="12" name="TextBox 11">
            <a:extLst>
              <a:ext uri="{FF2B5EF4-FFF2-40B4-BE49-F238E27FC236}">
                <a16:creationId xmlns:a16="http://schemas.microsoft.com/office/drawing/2014/main" id="{F314A879-C2DB-E527-257F-35DE77557667}"/>
              </a:ext>
            </a:extLst>
          </p:cNvPr>
          <p:cNvSpPr txBox="1"/>
          <p:nvPr/>
        </p:nvSpPr>
        <p:spPr>
          <a:xfrm>
            <a:off x="4088899" y="2865233"/>
            <a:ext cx="457200" cy="276999"/>
          </a:xfrm>
          <a:prstGeom prst="rect">
            <a:avLst/>
          </a:prstGeom>
          <a:noFill/>
        </p:spPr>
        <p:txBody>
          <a:bodyPr wrap="square" rtlCol="0">
            <a:spAutoFit/>
          </a:bodyPr>
          <a:lstStyle/>
          <a:p>
            <a:r>
              <a:rPr lang="en-US" sz="1200" dirty="0">
                <a:solidFill>
                  <a:schemeClr val="bg1"/>
                </a:solidFill>
              </a:rPr>
              <a:t>14%</a:t>
            </a:r>
          </a:p>
        </p:txBody>
      </p:sp>
      <p:sp>
        <p:nvSpPr>
          <p:cNvPr id="14" name="TextBox 13">
            <a:extLst>
              <a:ext uri="{FF2B5EF4-FFF2-40B4-BE49-F238E27FC236}">
                <a16:creationId xmlns:a16="http://schemas.microsoft.com/office/drawing/2014/main" id="{F76AF29D-7DB9-6E3F-0B1E-E8C17D508946}"/>
              </a:ext>
            </a:extLst>
          </p:cNvPr>
          <p:cNvSpPr txBox="1"/>
          <p:nvPr/>
        </p:nvSpPr>
        <p:spPr>
          <a:xfrm>
            <a:off x="5981372" y="1656259"/>
            <a:ext cx="457200" cy="276999"/>
          </a:xfrm>
          <a:prstGeom prst="rect">
            <a:avLst/>
          </a:prstGeom>
          <a:noFill/>
        </p:spPr>
        <p:txBody>
          <a:bodyPr wrap="square" rtlCol="0">
            <a:spAutoFit/>
          </a:bodyPr>
          <a:lstStyle/>
          <a:p>
            <a:r>
              <a:rPr lang="en-US" sz="1200" dirty="0">
                <a:solidFill>
                  <a:schemeClr val="bg1"/>
                </a:solidFill>
              </a:rPr>
              <a:t>26%</a:t>
            </a:r>
          </a:p>
        </p:txBody>
      </p:sp>
    </p:spTree>
    <p:extLst>
      <p:ext uri="{BB962C8B-B14F-4D97-AF65-F5344CB8AC3E}">
        <p14:creationId xmlns:p14="http://schemas.microsoft.com/office/powerpoint/2010/main" val="665548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C29435-9792-45F0-A075-2B4C351B9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D8AE1-64DC-ECAE-2852-1B5BCFC242C6}"/>
              </a:ext>
            </a:extLst>
          </p:cNvPr>
          <p:cNvSpPr>
            <a:spLocks noGrp="1"/>
          </p:cNvSpPr>
          <p:nvPr>
            <p:ph type="title"/>
          </p:nvPr>
        </p:nvSpPr>
        <p:spPr>
          <a:xfrm>
            <a:off x="7859485" y="634946"/>
            <a:ext cx="3690257" cy="1450757"/>
          </a:xfrm>
        </p:spPr>
        <p:txBody>
          <a:bodyPr>
            <a:normAutofit/>
          </a:bodyPr>
          <a:lstStyle/>
          <a:p>
            <a:r>
              <a:rPr lang="en-US" dirty="0"/>
              <a:t>Aspect #7</a:t>
            </a:r>
          </a:p>
        </p:txBody>
      </p:sp>
      <p:cxnSp>
        <p:nvCxnSpPr>
          <p:cNvPr id="11" name="Straight Connector 10">
            <a:extLst>
              <a:ext uri="{FF2B5EF4-FFF2-40B4-BE49-F238E27FC236}">
                <a16:creationId xmlns:a16="http://schemas.microsoft.com/office/drawing/2014/main" id="{C121C1A0-5C13-471E-AD18-BF95767F54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B72DCD-B5DC-6755-FD89-31313A41A4F4}"/>
              </a:ext>
            </a:extLst>
          </p:cNvPr>
          <p:cNvSpPr>
            <a:spLocks noGrp="1"/>
          </p:cNvSpPr>
          <p:nvPr>
            <p:ph idx="1"/>
          </p:nvPr>
        </p:nvSpPr>
        <p:spPr>
          <a:xfrm>
            <a:off x="7859485" y="2198914"/>
            <a:ext cx="4125369" cy="3670180"/>
          </a:xfrm>
        </p:spPr>
        <p:txBody>
          <a:bodyPr>
            <a:normAutofit/>
          </a:bodyPr>
          <a:lstStyle/>
          <a:p>
            <a:pPr marL="0" indent="0">
              <a:buNone/>
            </a:pPr>
            <a:r>
              <a:rPr lang="en-US" sz="1200" dirty="0"/>
              <a:t>Percentage of People Who Left by Monthly Income Groups</a:t>
            </a:r>
          </a:p>
        </p:txBody>
      </p:sp>
      <p:sp>
        <p:nvSpPr>
          <p:cNvPr id="13" name="Rectangle 12">
            <a:extLst>
              <a:ext uri="{FF2B5EF4-FFF2-40B4-BE49-F238E27FC236}">
                <a16:creationId xmlns:a16="http://schemas.microsoft.com/office/drawing/2014/main" id="{ADF03EDA-D3D9-4DFF-9AC8-0D47F349E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20499E1-77D1-46FE-9976-5632BE52F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6" name="Group 5">
            <a:extLst>
              <a:ext uri="{FF2B5EF4-FFF2-40B4-BE49-F238E27FC236}">
                <a16:creationId xmlns:a16="http://schemas.microsoft.com/office/drawing/2014/main" id="{854DBB9A-9173-6F95-2439-15499FF97A0B}"/>
              </a:ext>
            </a:extLst>
          </p:cNvPr>
          <p:cNvGrpSpPr/>
          <p:nvPr/>
        </p:nvGrpSpPr>
        <p:grpSpPr>
          <a:xfrm>
            <a:off x="570069" y="1335545"/>
            <a:ext cx="6973731" cy="3923479"/>
            <a:chOff x="570069" y="1335545"/>
            <a:chExt cx="6973731" cy="3923479"/>
          </a:xfrm>
        </p:grpSpPr>
        <p:pic>
          <p:nvPicPr>
            <p:cNvPr id="4" name="Picture 3">
              <a:extLst>
                <a:ext uri="{FF2B5EF4-FFF2-40B4-BE49-F238E27FC236}">
                  <a16:creationId xmlns:a16="http://schemas.microsoft.com/office/drawing/2014/main" id="{4CF6E74F-2B59-F996-F196-67EB52A130E0}"/>
                </a:ext>
              </a:extLst>
            </p:cNvPr>
            <p:cNvPicPr>
              <a:picLocks noChangeAspect="1"/>
            </p:cNvPicPr>
            <p:nvPr/>
          </p:nvPicPr>
          <p:blipFill rotWithShape="1">
            <a:blip r:embed="rId3"/>
            <a:srcRect r="22950"/>
            <a:stretch/>
          </p:blipFill>
          <p:spPr>
            <a:xfrm>
              <a:off x="633999" y="1335545"/>
              <a:ext cx="6909801" cy="3923477"/>
            </a:xfrm>
            <a:prstGeom prst="rect">
              <a:avLst/>
            </a:prstGeom>
          </p:spPr>
        </p:pic>
        <p:sp>
          <p:nvSpPr>
            <p:cNvPr id="5" name="TextBox 4">
              <a:extLst>
                <a:ext uri="{FF2B5EF4-FFF2-40B4-BE49-F238E27FC236}">
                  <a16:creationId xmlns:a16="http://schemas.microsoft.com/office/drawing/2014/main" id="{AD239ADF-DAD1-70CF-791F-8D5348558991}"/>
                </a:ext>
              </a:extLst>
            </p:cNvPr>
            <p:cNvSpPr txBox="1"/>
            <p:nvPr/>
          </p:nvSpPr>
          <p:spPr>
            <a:xfrm rot="16200000">
              <a:off x="-1253170" y="3158785"/>
              <a:ext cx="3923478" cy="276999"/>
            </a:xfrm>
            <a:prstGeom prst="rect">
              <a:avLst/>
            </a:prstGeom>
            <a:solidFill>
              <a:schemeClr val="tx1"/>
            </a:solidFill>
            <a:ln>
              <a:noFill/>
            </a:ln>
          </p:spPr>
          <p:txBody>
            <a:bodyPr wrap="square" rtlCol="0">
              <a:spAutoFit/>
            </a:bodyPr>
            <a:lstStyle/>
            <a:p>
              <a:pPr algn="ctr"/>
              <a:r>
                <a:rPr lang="en-US" sz="1200" dirty="0">
                  <a:solidFill>
                    <a:schemeClr val="bg1"/>
                  </a:solidFill>
                </a:rPr>
                <a:t>Percent of Attrition</a:t>
              </a:r>
            </a:p>
          </p:txBody>
        </p:sp>
      </p:grpSp>
      <p:sp>
        <p:nvSpPr>
          <p:cNvPr id="7" name="TextBox 6">
            <a:extLst>
              <a:ext uri="{FF2B5EF4-FFF2-40B4-BE49-F238E27FC236}">
                <a16:creationId xmlns:a16="http://schemas.microsoft.com/office/drawing/2014/main" id="{7D97FA0D-E287-26F5-B55C-D4049A95FCB7}"/>
              </a:ext>
            </a:extLst>
          </p:cNvPr>
          <p:cNvSpPr txBox="1"/>
          <p:nvPr/>
        </p:nvSpPr>
        <p:spPr>
          <a:xfrm>
            <a:off x="1867009" y="1526991"/>
            <a:ext cx="566464" cy="276999"/>
          </a:xfrm>
          <a:prstGeom prst="rect">
            <a:avLst/>
          </a:prstGeom>
          <a:noFill/>
        </p:spPr>
        <p:txBody>
          <a:bodyPr wrap="square" rtlCol="0">
            <a:spAutoFit/>
          </a:bodyPr>
          <a:lstStyle/>
          <a:p>
            <a:r>
              <a:rPr lang="en-US" sz="1200" dirty="0">
                <a:solidFill>
                  <a:schemeClr val="bg1"/>
                </a:solidFill>
              </a:rPr>
              <a:t>22%</a:t>
            </a:r>
          </a:p>
        </p:txBody>
      </p:sp>
      <p:sp>
        <p:nvSpPr>
          <p:cNvPr id="8" name="TextBox 7">
            <a:extLst>
              <a:ext uri="{FF2B5EF4-FFF2-40B4-BE49-F238E27FC236}">
                <a16:creationId xmlns:a16="http://schemas.microsoft.com/office/drawing/2014/main" id="{0B029F4D-5EEC-95AE-7036-5C13B781061E}"/>
              </a:ext>
            </a:extLst>
          </p:cNvPr>
          <p:cNvSpPr txBox="1"/>
          <p:nvPr/>
        </p:nvSpPr>
        <p:spPr>
          <a:xfrm>
            <a:off x="3275860" y="3167158"/>
            <a:ext cx="503296" cy="276999"/>
          </a:xfrm>
          <a:prstGeom prst="rect">
            <a:avLst/>
          </a:prstGeom>
          <a:noFill/>
        </p:spPr>
        <p:txBody>
          <a:bodyPr wrap="square" rtlCol="0">
            <a:spAutoFit/>
          </a:bodyPr>
          <a:lstStyle/>
          <a:p>
            <a:r>
              <a:rPr lang="en-US" sz="1200" dirty="0">
                <a:solidFill>
                  <a:schemeClr val="bg1"/>
                </a:solidFill>
              </a:rPr>
              <a:t>9.5%</a:t>
            </a:r>
          </a:p>
        </p:txBody>
      </p:sp>
      <p:sp>
        <p:nvSpPr>
          <p:cNvPr id="10" name="TextBox 9">
            <a:extLst>
              <a:ext uri="{FF2B5EF4-FFF2-40B4-BE49-F238E27FC236}">
                <a16:creationId xmlns:a16="http://schemas.microsoft.com/office/drawing/2014/main" id="{661F981E-6EEF-FCDF-3546-737E396AF48E}"/>
              </a:ext>
            </a:extLst>
          </p:cNvPr>
          <p:cNvSpPr txBox="1"/>
          <p:nvPr/>
        </p:nvSpPr>
        <p:spPr>
          <a:xfrm>
            <a:off x="4749553" y="2830467"/>
            <a:ext cx="574317" cy="276999"/>
          </a:xfrm>
          <a:prstGeom prst="rect">
            <a:avLst/>
          </a:prstGeom>
          <a:noFill/>
        </p:spPr>
        <p:txBody>
          <a:bodyPr wrap="square" rtlCol="0">
            <a:spAutoFit/>
          </a:bodyPr>
          <a:lstStyle/>
          <a:p>
            <a:r>
              <a:rPr lang="en-US" sz="1200" dirty="0">
                <a:solidFill>
                  <a:schemeClr val="bg1"/>
                </a:solidFill>
              </a:rPr>
              <a:t>12.5%</a:t>
            </a:r>
          </a:p>
        </p:txBody>
      </p:sp>
      <p:sp>
        <p:nvSpPr>
          <p:cNvPr id="12" name="TextBox 11">
            <a:extLst>
              <a:ext uri="{FF2B5EF4-FFF2-40B4-BE49-F238E27FC236}">
                <a16:creationId xmlns:a16="http://schemas.microsoft.com/office/drawing/2014/main" id="{68ACC4BE-9637-E9CA-570A-0E0B66A9BE96}"/>
              </a:ext>
            </a:extLst>
          </p:cNvPr>
          <p:cNvSpPr txBox="1"/>
          <p:nvPr/>
        </p:nvSpPr>
        <p:spPr>
          <a:xfrm>
            <a:off x="6331486" y="3757005"/>
            <a:ext cx="457200" cy="276999"/>
          </a:xfrm>
          <a:prstGeom prst="rect">
            <a:avLst/>
          </a:prstGeom>
          <a:noFill/>
        </p:spPr>
        <p:txBody>
          <a:bodyPr wrap="square" rtlCol="0">
            <a:spAutoFit/>
          </a:bodyPr>
          <a:lstStyle/>
          <a:p>
            <a:r>
              <a:rPr lang="en-US" sz="1200" dirty="0">
                <a:solidFill>
                  <a:schemeClr val="bg1"/>
                </a:solidFill>
              </a:rPr>
              <a:t>6%</a:t>
            </a:r>
          </a:p>
        </p:txBody>
      </p:sp>
    </p:spTree>
    <p:extLst>
      <p:ext uri="{BB962C8B-B14F-4D97-AF65-F5344CB8AC3E}">
        <p14:creationId xmlns:p14="http://schemas.microsoft.com/office/powerpoint/2010/main" val="1761734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C29435-9792-45F0-A075-2B4C351B9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D5D7C6-BF1D-93E2-F1A1-87751B449207}"/>
              </a:ext>
            </a:extLst>
          </p:cNvPr>
          <p:cNvSpPr>
            <a:spLocks noGrp="1"/>
          </p:cNvSpPr>
          <p:nvPr>
            <p:ph type="title"/>
          </p:nvPr>
        </p:nvSpPr>
        <p:spPr>
          <a:xfrm>
            <a:off x="7859485" y="634946"/>
            <a:ext cx="3690257" cy="1450757"/>
          </a:xfrm>
        </p:spPr>
        <p:txBody>
          <a:bodyPr>
            <a:normAutofit/>
          </a:bodyPr>
          <a:lstStyle/>
          <a:p>
            <a:r>
              <a:rPr lang="en-US" dirty="0"/>
              <a:t>Aspect #8</a:t>
            </a:r>
          </a:p>
        </p:txBody>
      </p:sp>
      <p:cxnSp>
        <p:nvCxnSpPr>
          <p:cNvPr id="11" name="Straight Connector 10">
            <a:extLst>
              <a:ext uri="{FF2B5EF4-FFF2-40B4-BE49-F238E27FC236}">
                <a16:creationId xmlns:a16="http://schemas.microsoft.com/office/drawing/2014/main" id="{C121C1A0-5C13-471E-AD18-BF95767F54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461C84-B811-C514-B677-C06CE90A8B14}"/>
              </a:ext>
            </a:extLst>
          </p:cNvPr>
          <p:cNvSpPr>
            <a:spLocks noGrp="1"/>
          </p:cNvSpPr>
          <p:nvPr>
            <p:ph idx="1"/>
          </p:nvPr>
        </p:nvSpPr>
        <p:spPr>
          <a:xfrm>
            <a:off x="7859485" y="2198914"/>
            <a:ext cx="4205268" cy="3670180"/>
          </a:xfrm>
        </p:spPr>
        <p:txBody>
          <a:bodyPr>
            <a:normAutofit/>
          </a:bodyPr>
          <a:lstStyle/>
          <a:p>
            <a:pPr marL="0" indent="0">
              <a:buNone/>
            </a:pPr>
            <a:r>
              <a:rPr lang="en-US" sz="1800" dirty="0"/>
              <a:t>Percentage of People Who Left by Job Level</a:t>
            </a:r>
          </a:p>
        </p:txBody>
      </p:sp>
      <p:sp>
        <p:nvSpPr>
          <p:cNvPr id="13" name="Rectangle 12">
            <a:extLst>
              <a:ext uri="{FF2B5EF4-FFF2-40B4-BE49-F238E27FC236}">
                <a16:creationId xmlns:a16="http://schemas.microsoft.com/office/drawing/2014/main" id="{ADF03EDA-D3D9-4DFF-9AC8-0D47F349E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20499E1-77D1-46FE-9976-5632BE52F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8" name="Group 7">
            <a:extLst>
              <a:ext uri="{FF2B5EF4-FFF2-40B4-BE49-F238E27FC236}">
                <a16:creationId xmlns:a16="http://schemas.microsoft.com/office/drawing/2014/main" id="{A803E5E8-491B-04A0-BFF6-22A14F737FC5}"/>
              </a:ext>
            </a:extLst>
          </p:cNvPr>
          <p:cNvGrpSpPr/>
          <p:nvPr/>
        </p:nvGrpSpPr>
        <p:grpSpPr>
          <a:xfrm>
            <a:off x="542560" y="1537001"/>
            <a:ext cx="7001240" cy="3520565"/>
            <a:chOff x="542560" y="1537001"/>
            <a:chExt cx="7001240" cy="3520565"/>
          </a:xfrm>
        </p:grpSpPr>
        <p:grpSp>
          <p:nvGrpSpPr>
            <p:cNvPr id="6" name="Group 5">
              <a:extLst>
                <a:ext uri="{FF2B5EF4-FFF2-40B4-BE49-F238E27FC236}">
                  <a16:creationId xmlns:a16="http://schemas.microsoft.com/office/drawing/2014/main" id="{2A925345-B7CA-F919-80A9-B48B78D02991}"/>
                </a:ext>
              </a:extLst>
            </p:cNvPr>
            <p:cNvGrpSpPr/>
            <p:nvPr/>
          </p:nvGrpSpPr>
          <p:grpSpPr>
            <a:xfrm>
              <a:off x="542560" y="1537001"/>
              <a:ext cx="7001240" cy="3520565"/>
              <a:chOff x="542560" y="1537001"/>
              <a:chExt cx="7001240" cy="3520565"/>
            </a:xfrm>
          </p:grpSpPr>
          <p:pic>
            <p:nvPicPr>
              <p:cNvPr id="4" name="Picture 3">
                <a:extLst>
                  <a:ext uri="{FF2B5EF4-FFF2-40B4-BE49-F238E27FC236}">
                    <a16:creationId xmlns:a16="http://schemas.microsoft.com/office/drawing/2014/main" id="{33CEB898-19E9-7A2D-EA91-16843E1B4608}"/>
                  </a:ext>
                </a:extLst>
              </p:cNvPr>
              <p:cNvPicPr>
                <a:picLocks noChangeAspect="1"/>
              </p:cNvPicPr>
              <p:nvPr/>
            </p:nvPicPr>
            <p:blipFill rotWithShape="1">
              <a:blip r:embed="rId3"/>
              <a:srcRect r="14132"/>
              <a:stretch/>
            </p:blipFill>
            <p:spPr>
              <a:xfrm>
                <a:off x="633999" y="1537001"/>
                <a:ext cx="6909801" cy="3520565"/>
              </a:xfrm>
              <a:prstGeom prst="rect">
                <a:avLst/>
              </a:prstGeom>
            </p:spPr>
          </p:pic>
          <p:sp>
            <p:nvSpPr>
              <p:cNvPr id="5" name="TextBox 4">
                <a:extLst>
                  <a:ext uri="{FF2B5EF4-FFF2-40B4-BE49-F238E27FC236}">
                    <a16:creationId xmlns:a16="http://schemas.microsoft.com/office/drawing/2014/main" id="{A8BE1172-B229-C9D2-6BD8-2C2326C267BE}"/>
                  </a:ext>
                </a:extLst>
              </p:cNvPr>
              <p:cNvSpPr txBox="1"/>
              <p:nvPr/>
            </p:nvSpPr>
            <p:spPr>
              <a:xfrm rot="16200000">
                <a:off x="-1079222" y="3158784"/>
                <a:ext cx="3520564" cy="276999"/>
              </a:xfrm>
              <a:prstGeom prst="rect">
                <a:avLst/>
              </a:prstGeom>
              <a:solidFill>
                <a:schemeClr val="tx1"/>
              </a:solidFill>
              <a:ln>
                <a:noFill/>
              </a:ln>
            </p:spPr>
            <p:txBody>
              <a:bodyPr wrap="square" rtlCol="0">
                <a:spAutoFit/>
              </a:bodyPr>
              <a:lstStyle/>
              <a:p>
                <a:pPr algn="ctr"/>
                <a:r>
                  <a:rPr lang="en-US" sz="1200" dirty="0">
                    <a:solidFill>
                      <a:schemeClr val="bg1"/>
                    </a:solidFill>
                  </a:rPr>
                  <a:t>Percent of Attrition</a:t>
                </a:r>
              </a:p>
            </p:txBody>
          </p:sp>
        </p:grpSp>
        <p:sp>
          <p:nvSpPr>
            <p:cNvPr id="7" name="TextBox 6">
              <a:extLst>
                <a:ext uri="{FF2B5EF4-FFF2-40B4-BE49-F238E27FC236}">
                  <a16:creationId xmlns:a16="http://schemas.microsoft.com/office/drawing/2014/main" id="{AB825BB6-9803-D1F2-330B-B8602B8D93DD}"/>
                </a:ext>
              </a:extLst>
            </p:cNvPr>
            <p:cNvSpPr txBox="1"/>
            <p:nvPr/>
          </p:nvSpPr>
          <p:spPr>
            <a:xfrm>
              <a:off x="910999" y="1537001"/>
              <a:ext cx="3740900" cy="307777"/>
            </a:xfrm>
            <a:prstGeom prst="rect">
              <a:avLst/>
            </a:prstGeom>
            <a:solidFill>
              <a:schemeClr val="tx1"/>
            </a:solidFill>
            <a:ln>
              <a:noFill/>
            </a:ln>
          </p:spPr>
          <p:txBody>
            <a:bodyPr wrap="square" rtlCol="0">
              <a:spAutoFit/>
            </a:bodyPr>
            <a:lstStyle/>
            <a:p>
              <a:r>
                <a:rPr lang="en-US" sz="1400" dirty="0">
                  <a:solidFill>
                    <a:schemeClr val="bg1"/>
                  </a:solidFill>
                </a:rPr>
                <a:t>Percentage of People Who Left by Job Level</a:t>
              </a:r>
            </a:p>
          </p:txBody>
        </p:sp>
      </p:grpSp>
      <p:sp>
        <p:nvSpPr>
          <p:cNvPr id="10" name="TextBox 9">
            <a:extLst>
              <a:ext uri="{FF2B5EF4-FFF2-40B4-BE49-F238E27FC236}">
                <a16:creationId xmlns:a16="http://schemas.microsoft.com/office/drawing/2014/main" id="{193D7CB1-A156-DFE4-9860-F9D9494F7179}"/>
              </a:ext>
            </a:extLst>
          </p:cNvPr>
          <p:cNvSpPr txBox="1"/>
          <p:nvPr/>
        </p:nvSpPr>
        <p:spPr>
          <a:xfrm>
            <a:off x="1580224" y="1739521"/>
            <a:ext cx="612560" cy="276999"/>
          </a:xfrm>
          <a:prstGeom prst="rect">
            <a:avLst/>
          </a:prstGeom>
          <a:noFill/>
        </p:spPr>
        <p:txBody>
          <a:bodyPr wrap="square" rtlCol="0">
            <a:spAutoFit/>
          </a:bodyPr>
          <a:lstStyle/>
          <a:p>
            <a:r>
              <a:rPr lang="en-US" sz="1200" dirty="0">
                <a:solidFill>
                  <a:schemeClr val="bg1"/>
                </a:solidFill>
              </a:rPr>
              <a:t>26.5%</a:t>
            </a:r>
          </a:p>
        </p:txBody>
      </p:sp>
      <p:sp>
        <p:nvSpPr>
          <p:cNvPr id="14" name="TextBox 13">
            <a:extLst>
              <a:ext uri="{FF2B5EF4-FFF2-40B4-BE49-F238E27FC236}">
                <a16:creationId xmlns:a16="http://schemas.microsoft.com/office/drawing/2014/main" id="{B202E332-BAB3-57A1-3D31-6830D44B2400}"/>
              </a:ext>
            </a:extLst>
          </p:cNvPr>
          <p:cNvSpPr txBox="1"/>
          <p:nvPr/>
        </p:nvSpPr>
        <p:spPr>
          <a:xfrm>
            <a:off x="4056291" y="3035673"/>
            <a:ext cx="566464" cy="276999"/>
          </a:xfrm>
          <a:prstGeom prst="rect">
            <a:avLst/>
          </a:prstGeom>
          <a:noFill/>
        </p:spPr>
        <p:txBody>
          <a:bodyPr wrap="square" rtlCol="0">
            <a:spAutoFit/>
          </a:bodyPr>
          <a:lstStyle/>
          <a:p>
            <a:r>
              <a:rPr lang="en-US" sz="1200" dirty="0">
                <a:solidFill>
                  <a:schemeClr val="bg1"/>
                </a:solidFill>
              </a:rPr>
              <a:t>13%</a:t>
            </a:r>
          </a:p>
        </p:txBody>
      </p:sp>
      <p:sp>
        <p:nvSpPr>
          <p:cNvPr id="16" name="TextBox 15">
            <a:extLst>
              <a:ext uri="{FF2B5EF4-FFF2-40B4-BE49-F238E27FC236}">
                <a16:creationId xmlns:a16="http://schemas.microsoft.com/office/drawing/2014/main" id="{D0B165A7-7D94-9C4E-BB6D-F7884B3307DB}"/>
              </a:ext>
            </a:extLst>
          </p:cNvPr>
          <p:cNvSpPr txBox="1"/>
          <p:nvPr/>
        </p:nvSpPr>
        <p:spPr>
          <a:xfrm>
            <a:off x="5293790" y="3794511"/>
            <a:ext cx="566464" cy="276999"/>
          </a:xfrm>
          <a:prstGeom prst="rect">
            <a:avLst/>
          </a:prstGeom>
          <a:noFill/>
        </p:spPr>
        <p:txBody>
          <a:bodyPr wrap="square" rtlCol="0">
            <a:spAutoFit/>
          </a:bodyPr>
          <a:lstStyle/>
          <a:p>
            <a:r>
              <a:rPr lang="en-US" sz="1200" dirty="0">
                <a:solidFill>
                  <a:schemeClr val="bg1"/>
                </a:solidFill>
              </a:rPr>
              <a:t>5%</a:t>
            </a:r>
          </a:p>
        </p:txBody>
      </p:sp>
      <p:sp>
        <p:nvSpPr>
          <p:cNvPr id="17" name="TextBox 16">
            <a:extLst>
              <a:ext uri="{FF2B5EF4-FFF2-40B4-BE49-F238E27FC236}">
                <a16:creationId xmlns:a16="http://schemas.microsoft.com/office/drawing/2014/main" id="{F82DAF19-2229-C5FE-B0FF-BCE5053B3E17}"/>
              </a:ext>
            </a:extLst>
          </p:cNvPr>
          <p:cNvSpPr txBox="1"/>
          <p:nvPr/>
        </p:nvSpPr>
        <p:spPr>
          <a:xfrm>
            <a:off x="6474520" y="3243279"/>
            <a:ext cx="566464" cy="276999"/>
          </a:xfrm>
          <a:prstGeom prst="rect">
            <a:avLst/>
          </a:prstGeom>
          <a:noFill/>
        </p:spPr>
        <p:txBody>
          <a:bodyPr wrap="square" rtlCol="0">
            <a:spAutoFit/>
          </a:bodyPr>
          <a:lstStyle/>
          <a:p>
            <a:r>
              <a:rPr lang="en-US" sz="1200" dirty="0">
                <a:solidFill>
                  <a:schemeClr val="bg1"/>
                </a:solidFill>
              </a:rPr>
              <a:t>11%</a:t>
            </a:r>
          </a:p>
        </p:txBody>
      </p:sp>
      <p:sp>
        <p:nvSpPr>
          <p:cNvPr id="18" name="TextBox 17">
            <a:extLst>
              <a:ext uri="{FF2B5EF4-FFF2-40B4-BE49-F238E27FC236}">
                <a16:creationId xmlns:a16="http://schemas.microsoft.com/office/drawing/2014/main" id="{337417B1-C433-E528-7BE8-460C8D904423}"/>
              </a:ext>
            </a:extLst>
          </p:cNvPr>
          <p:cNvSpPr txBox="1">
            <a:spLocks/>
          </p:cNvSpPr>
          <p:nvPr/>
        </p:nvSpPr>
        <p:spPr>
          <a:xfrm>
            <a:off x="2860428" y="3381778"/>
            <a:ext cx="566464" cy="276999"/>
          </a:xfrm>
          <a:prstGeom prst="rect">
            <a:avLst/>
          </a:prstGeom>
          <a:noFill/>
        </p:spPr>
        <p:txBody>
          <a:bodyPr wrap="square" rtlCol="0">
            <a:spAutoFit/>
          </a:bodyPr>
          <a:lstStyle/>
          <a:p>
            <a:r>
              <a:rPr lang="en-US" sz="1200" dirty="0">
                <a:solidFill>
                  <a:schemeClr val="bg1"/>
                </a:solidFill>
              </a:rPr>
              <a:t>9%</a:t>
            </a:r>
          </a:p>
        </p:txBody>
      </p:sp>
    </p:spTree>
    <p:extLst>
      <p:ext uri="{BB962C8B-B14F-4D97-AF65-F5344CB8AC3E}">
        <p14:creationId xmlns:p14="http://schemas.microsoft.com/office/powerpoint/2010/main" val="2658724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5C29435-9792-45F0-A075-2B4C351B9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896EF-72CE-0F9C-3161-7AB06E900565}"/>
              </a:ext>
            </a:extLst>
          </p:cNvPr>
          <p:cNvSpPr>
            <a:spLocks noGrp="1"/>
          </p:cNvSpPr>
          <p:nvPr>
            <p:ph type="title"/>
          </p:nvPr>
        </p:nvSpPr>
        <p:spPr>
          <a:xfrm>
            <a:off x="7859485" y="634946"/>
            <a:ext cx="3690257" cy="1450757"/>
          </a:xfrm>
        </p:spPr>
        <p:txBody>
          <a:bodyPr>
            <a:normAutofit/>
          </a:bodyPr>
          <a:lstStyle/>
          <a:p>
            <a:r>
              <a:rPr lang="en-US" dirty="0"/>
              <a:t>Aspect #9</a:t>
            </a:r>
          </a:p>
        </p:txBody>
      </p:sp>
      <p:cxnSp>
        <p:nvCxnSpPr>
          <p:cNvPr id="17" name="Straight Connector 16">
            <a:extLst>
              <a:ext uri="{FF2B5EF4-FFF2-40B4-BE49-F238E27FC236}">
                <a16:creationId xmlns:a16="http://schemas.microsoft.com/office/drawing/2014/main" id="{C121C1A0-5C13-471E-AD18-BF95767F54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E9C50915-916D-E510-8127-108966C28F96}"/>
              </a:ext>
            </a:extLst>
          </p:cNvPr>
          <p:cNvSpPr>
            <a:spLocks noGrp="1"/>
          </p:cNvSpPr>
          <p:nvPr>
            <p:ph idx="1"/>
          </p:nvPr>
        </p:nvSpPr>
        <p:spPr>
          <a:xfrm>
            <a:off x="7859485" y="2198914"/>
            <a:ext cx="4107614" cy="3670180"/>
          </a:xfrm>
        </p:spPr>
        <p:txBody>
          <a:bodyPr>
            <a:normAutofit/>
          </a:bodyPr>
          <a:lstStyle/>
          <a:p>
            <a:pPr marL="0" indent="0">
              <a:buNone/>
            </a:pPr>
            <a:r>
              <a:rPr lang="en-US" sz="1200" dirty="0"/>
              <a:t>Percentage of People Who Left by Total Working Years Groups</a:t>
            </a:r>
          </a:p>
        </p:txBody>
      </p:sp>
      <p:sp>
        <p:nvSpPr>
          <p:cNvPr id="19" name="Rectangle 18">
            <a:extLst>
              <a:ext uri="{FF2B5EF4-FFF2-40B4-BE49-F238E27FC236}">
                <a16:creationId xmlns:a16="http://schemas.microsoft.com/office/drawing/2014/main" id="{ADF03EDA-D3D9-4DFF-9AC8-0D47F349E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F20499E1-77D1-46FE-9976-5632BE52F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B3925D62-15E8-8E88-52F4-9BDF76F11BF4}"/>
              </a:ext>
            </a:extLst>
          </p:cNvPr>
          <p:cNvGrpSpPr/>
          <p:nvPr/>
        </p:nvGrpSpPr>
        <p:grpSpPr>
          <a:xfrm>
            <a:off x="595197" y="1254800"/>
            <a:ext cx="6948603" cy="4084967"/>
            <a:chOff x="595197" y="1254800"/>
            <a:chExt cx="6948603" cy="4084967"/>
          </a:xfrm>
        </p:grpSpPr>
        <p:pic>
          <p:nvPicPr>
            <p:cNvPr id="9" name="Picture 8">
              <a:extLst>
                <a:ext uri="{FF2B5EF4-FFF2-40B4-BE49-F238E27FC236}">
                  <a16:creationId xmlns:a16="http://schemas.microsoft.com/office/drawing/2014/main" id="{568BE29E-D3AC-3EFE-B22F-15DA455A7C73}"/>
                </a:ext>
              </a:extLst>
            </p:cNvPr>
            <p:cNvPicPr>
              <a:picLocks noChangeAspect="1"/>
            </p:cNvPicPr>
            <p:nvPr/>
          </p:nvPicPr>
          <p:blipFill rotWithShape="1">
            <a:blip r:embed="rId3"/>
            <a:srcRect r="25996"/>
            <a:stretch/>
          </p:blipFill>
          <p:spPr>
            <a:xfrm>
              <a:off x="633999" y="1254801"/>
              <a:ext cx="6909801" cy="4084966"/>
            </a:xfrm>
            <a:prstGeom prst="rect">
              <a:avLst/>
            </a:prstGeom>
          </p:spPr>
        </p:pic>
        <p:sp>
          <p:nvSpPr>
            <p:cNvPr id="11" name="TextBox 10">
              <a:extLst>
                <a:ext uri="{FF2B5EF4-FFF2-40B4-BE49-F238E27FC236}">
                  <a16:creationId xmlns:a16="http://schemas.microsoft.com/office/drawing/2014/main" id="{49EF1667-C287-E5A7-9150-F472F5E4276E}"/>
                </a:ext>
              </a:extLst>
            </p:cNvPr>
            <p:cNvSpPr txBox="1"/>
            <p:nvPr/>
          </p:nvSpPr>
          <p:spPr>
            <a:xfrm rot="16200000">
              <a:off x="-1308786" y="3158783"/>
              <a:ext cx="4084965" cy="276999"/>
            </a:xfrm>
            <a:prstGeom prst="rect">
              <a:avLst/>
            </a:prstGeom>
            <a:solidFill>
              <a:schemeClr val="tx1"/>
            </a:solidFill>
            <a:ln>
              <a:noFill/>
            </a:ln>
          </p:spPr>
          <p:txBody>
            <a:bodyPr wrap="square" rtlCol="0">
              <a:spAutoFit/>
            </a:bodyPr>
            <a:lstStyle/>
            <a:p>
              <a:pPr algn="ctr"/>
              <a:r>
                <a:rPr lang="en-US" sz="1200" dirty="0">
                  <a:solidFill>
                    <a:schemeClr val="bg1"/>
                  </a:solidFill>
                </a:rPr>
                <a:t>Percent of Attrition</a:t>
              </a:r>
            </a:p>
          </p:txBody>
        </p:sp>
      </p:grpSp>
      <p:sp>
        <p:nvSpPr>
          <p:cNvPr id="13" name="TextBox 12">
            <a:extLst>
              <a:ext uri="{FF2B5EF4-FFF2-40B4-BE49-F238E27FC236}">
                <a16:creationId xmlns:a16="http://schemas.microsoft.com/office/drawing/2014/main" id="{124B814B-1685-54D8-490B-5795D7C8DC1B}"/>
              </a:ext>
            </a:extLst>
          </p:cNvPr>
          <p:cNvSpPr txBox="1"/>
          <p:nvPr/>
        </p:nvSpPr>
        <p:spPr>
          <a:xfrm>
            <a:off x="1689455" y="1509507"/>
            <a:ext cx="566464" cy="276999"/>
          </a:xfrm>
          <a:prstGeom prst="rect">
            <a:avLst/>
          </a:prstGeom>
          <a:noFill/>
        </p:spPr>
        <p:txBody>
          <a:bodyPr wrap="square" rtlCol="0">
            <a:spAutoFit/>
          </a:bodyPr>
          <a:lstStyle/>
          <a:p>
            <a:r>
              <a:rPr lang="en-US" sz="1200" dirty="0">
                <a:solidFill>
                  <a:schemeClr val="bg1"/>
                </a:solidFill>
              </a:rPr>
              <a:t>23.5%</a:t>
            </a:r>
          </a:p>
        </p:txBody>
      </p:sp>
      <p:sp>
        <p:nvSpPr>
          <p:cNvPr id="14" name="TextBox 13">
            <a:extLst>
              <a:ext uri="{FF2B5EF4-FFF2-40B4-BE49-F238E27FC236}">
                <a16:creationId xmlns:a16="http://schemas.microsoft.com/office/drawing/2014/main" id="{DCD49F48-5F12-996A-4774-2793AC287930}"/>
              </a:ext>
            </a:extLst>
          </p:cNvPr>
          <p:cNvSpPr txBox="1"/>
          <p:nvPr/>
        </p:nvSpPr>
        <p:spPr>
          <a:xfrm>
            <a:off x="2840274" y="3038910"/>
            <a:ext cx="566464" cy="276999"/>
          </a:xfrm>
          <a:prstGeom prst="rect">
            <a:avLst/>
          </a:prstGeom>
          <a:noFill/>
        </p:spPr>
        <p:txBody>
          <a:bodyPr wrap="square" rtlCol="0">
            <a:spAutoFit/>
          </a:bodyPr>
          <a:lstStyle/>
          <a:p>
            <a:r>
              <a:rPr lang="en-US" sz="1200" dirty="0">
                <a:solidFill>
                  <a:schemeClr val="bg1"/>
                </a:solidFill>
              </a:rPr>
              <a:t>11.5%</a:t>
            </a:r>
          </a:p>
        </p:txBody>
      </p:sp>
      <p:sp>
        <p:nvSpPr>
          <p:cNvPr id="18" name="TextBox 17">
            <a:extLst>
              <a:ext uri="{FF2B5EF4-FFF2-40B4-BE49-F238E27FC236}">
                <a16:creationId xmlns:a16="http://schemas.microsoft.com/office/drawing/2014/main" id="{133C2188-FAE6-DC65-BE84-22AAD9CF2DF6}"/>
              </a:ext>
            </a:extLst>
          </p:cNvPr>
          <p:cNvSpPr txBox="1"/>
          <p:nvPr/>
        </p:nvSpPr>
        <p:spPr>
          <a:xfrm>
            <a:off x="5324165" y="3657631"/>
            <a:ext cx="566464" cy="276999"/>
          </a:xfrm>
          <a:prstGeom prst="rect">
            <a:avLst/>
          </a:prstGeom>
          <a:noFill/>
        </p:spPr>
        <p:txBody>
          <a:bodyPr wrap="square" rtlCol="0">
            <a:spAutoFit/>
          </a:bodyPr>
          <a:lstStyle/>
          <a:p>
            <a:r>
              <a:rPr lang="en-US" sz="1200" dirty="0">
                <a:solidFill>
                  <a:schemeClr val="bg1"/>
                </a:solidFill>
              </a:rPr>
              <a:t>7%</a:t>
            </a:r>
          </a:p>
        </p:txBody>
      </p:sp>
      <p:sp>
        <p:nvSpPr>
          <p:cNvPr id="20" name="TextBox 19">
            <a:extLst>
              <a:ext uri="{FF2B5EF4-FFF2-40B4-BE49-F238E27FC236}">
                <a16:creationId xmlns:a16="http://schemas.microsoft.com/office/drawing/2014/main" id="{F9BF65C6-F45F-D13A-F75F-91F4832405D2}"/>
              </a:ext>
            </a:extLst>
          </p:cNvPr>
          <p:cNvSpPr txBox="1"/>
          <p:nvPr/>
        </p:nvSpPr>
        <p:spPr>
          <a:xfrm>
            <a:off x="6447887" y="2547923"/>
            <a:ext cx="566464" cy="276999"/>
          </a:xfrm>
          <a:prstGeom prst="rect">
            <a:avLst/>
          </a:prstGeom>
          <a:noFill/>
        </p:spPr>
        <p:txBody>
          <a:bodyPr wrap="square" rtlCol="0">
            <a:spAutoFit/>
          </a:bodyPr>
          <a:lstStyle/>
          <a:p>
            <a:r>
              <a:rPr lang="en-US" sz="1200" dirty="0">
                <a:solidFill>
                  <a:schemeClr val="bg1"/>
                </a:solidFill>
              </a:rPr>
              <a:t>15.5%</a:t>
            </a:r>
          </a:p>
        </p:txBody>
      </p:sp>
      <p:sp>
        <p:nvSpPr>
          <p:cNvPr id="22" name="TextBox 21">
            <a:extLst>
              <a:ext uri="{FF2B5EF4-FFF2-40B4-BE49-F238E27FC236}">
                <a16:creationId xmlns:a16="http://schemas.microsoft.com/office/drawing/2014/main" id="{86A785BC-832D-68A1-0CF3-CF7362178EAA}"/>
              </a:ext>
            </a:extLst>
          </p:cNvPr>
          <p:cNvSpPr txBox="1">
            <a:spLocks/>
          </p:cNvSpPr>
          <p:nvPr/>
        </p:nvSpPr>
        <p:spPr>
          <a:xfrm>
            <a:off x="4082609" y="3288556"/>
            <a:ext cx="566464" cy="276999"/>
          </a:xfrm>
          <a:prstGeom prst="rect">
            <a:avLst/>
          </a:prstGeom>
          <a:noFill/>
        </p:spPr>
        <p:txBody>
          <a:bodyPr wrap="square" rtlCol="0">
            <a:spAutoFit/>
          </a:bodyPr>
          <a:lstStyle/>
          <a:p>
            <a:r>
              <a:rPr lang="en-US" sz="1200" dirty="0">
                <a:solidFill>
                  <a:schemeClr val="bg1"/>
                </a:solidFill>
              </a:rPr>
              <a:t>9%</a:t>
            </a:r>
          </a:p>
        </p:txBody>
      </p:sp>
    </p:spTree>
    <p:extLst>
      <p:ext uri="{BB962C8B-B14F-4D97-AF65-F5344CB8AC3E}">
        <p14:creationId xmlns:p14="http://schemas.microsoft.com/office/powerpoint/2010/main" val="1191243205"/>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CB75DD8E-B999-49FA-A60B-10AD21B95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A0024A-6571-082B-1100-028364CF877A}"/>
              </a:ext>
            </a:extLst>
          </p:cNvPr>
          <p:cNvSpPr>
            <a:spLocks noGrp="1"/>
          </p:cNvSpPr>
          <p:nvPr>
            <p:ph type="title"/>
          </p:nvPr>
        </p:nvSpPr>
        <p:spPr>
          <a:xfrm>
            <a:off x="4974771" y="634946"/>
            <a:ext cx="6574972" cy="1450757"/>
          </a:xfrm>
        </p:spPr>
        <p:txBody>
          <a:bodyPr>
            <a:normAutofit/>
          </a:bodyPr>
          <a:lstStyle/>
          <a:p>
            <a:r>
              <a:rPr lang="en-US" dirty="0"/>
              <a:t>Naïve Bayes Model</a:t>
            </a:r>
          </a:p>
        </p:txBody>
      </p:sp>
      <p:pic>
        <p:nvPicPr>
          <p:cNvPr id="2050" name="Picture 2">
            <a:extLst>
              <a:ext uri="{FF2B5EF4-FFF2-40B4-BE49-F238E27FC236}">
                <a16:creationId xmlns:a16="http://schemas.microsoft.com/office/drawing/2014/main" id="{111A8F41-7CB3-924D-4D2F-EF2DE424A6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r="24334" b="76237"/>
          <a:stretch/>
        </p:blipFill>
        <p:spPr bwMode="auto">
          <a:xfrm>
            <a:off x="862061" y="1272750"/>
            <a:ext cx="3627504" cy="1681516"/>
          </a:xfrm>
          <a:prstGeom prst="rect">
            <a:avLst/>
          </a:prstGeom>
          <a:noFill/>
          <a:extLst>
            <a:ext uri="{909E8E84-426E-40DD-AFC4-6F175D3DCCD1}">
              <a14:hiddenFill xmlns:a14="http://schemas.microsoft.com/office/drawing/2010/main">
                <a:solidFill>
                  <a:srgbClr val="FFFFFF"/>
                </a:solidFill>
              </a14:hiddenFill>
            </a:ext>
          </a:extLst>
        </p:spPr>
      </p:pic>
      <p:cxnSp>
        <p:nvCxnSpPr>
          <p:cNvPr id="2057" name="Straight Connector 2056">
            <a:extLst>
              <a:ext uri="{FF2B5EF4-FFF2-40B4-BE49-F238E27FC236}">
                <a16:creationId xmlns:a16="http://schemas.microsoft.com/office/drawing/2014/main" id="{8353C219-00D1-436B-A859-07C0CD58B6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7550C9-49A1-884C-A544-7CDAFBC56A10}"/>
              </a:ext>
            </a:extLst>
          </p:cNvPr>
          <p:cNvSpPr>
            <a:spLocks noGrp="1"/>
          </p:cNvSpPr>
          <p:nvPr>
            <p:ph idx="1"/>
          </p:nvPr>
        </p:nvSpPr>
        <p:spPr>
          <a:xfrm>
            <a:off x="4974769" y="2198914"/>
            <a:ext cx="6574973" cy="3670180"/>
          </a:xfrm>
        </p:spPr>
        <p:txBody>
          <a:bodyPr>
            <a:normAutofit/>
          </a:bodyPr>
          <a:lstStyle/>
          <a:p>
            <a:pPr>
              <a:buFont typeface="Arial" panose="020B0604020202020204" pitchFamily="34" charset="0"/>
              <a:buChar char="•"/>
            </a:pPr>
            <a:r>
              <a:rPr lang="en-US" dirty="0"/>
              <a:t> Looking at the confusion matrix, we have:</a:t>
            </a:r>
          </a:p>
          <a:p>
            <a:pPr lvl="1">
              <a:buFont typeface="Arial" panose="020B0604020202020204" pitchFamily="34" charset="0"/>
              <a:buChar char="•"/>
            </a:pPr>
            <a:r>
              <a:rPr lang="en-US" dirty="0"/>
              <a:t>127 True Negatives</a:t>
            </a:r>
          </a:p>
          <a:p>
            <a:pPr lvl="1">
              <a:buFont typeface="Arial" panose="020B0604020202020204" pitchFamily="34" charset="0"/>
              <a:buChar char="•"/>
            </a:pPr>
            <a:r>
              <a:rPr lang="en-US" dirty="0"/>
              <a:t>19 False Positive</a:t>
            </a:r>
          </a:p>
          <a:p>
            <a:pPr lvl="1">
              <a:buFont typeface="Arial" panose="020B0604020202020204" pitchFamily="34" charset="0"/>
              <a:buChar char="•"/>
            </a:pPr>
            <a:r>
              <a:rPr lang="en-US" dirty="0"/>
              <a:t>8 False Negatives</a:t>
            </a:r>
          </a:p>
          <a:p>
            <a:pPr lvl="1">
              <a:buFont typeface="Arial" panose="020B0604020202020204" pitchFamily="34" charset="0"/>
              <a:buChar char="•"/>
            </a:pPr>
            <a:r>
              <a:rPr lang="en-US" dirty="0"/>
              <a:t>20 True Positives</a:t>
            </a:r>
          </a:p>
          <a:p>
            <a:pPr marL="0" indent="0">
              <a:buNone/>
            </a:pPr>
            <a:endParaRPr lang="en-US" dirty="0"/>
          </a:p>
          <a:p>
            <a:pPr marL="0" indent="0">
              <a:buNone/>
            </a:pPr>
            <a:endParaRPr lang="en-US" dirty="0"/>
          </a:p>
        </p:txBody>
      </p:sp>
      <p:sp>
        <p:nvSpPr>
          <p:cNvPr id="2059" name="Rectangle 2058">
            <a:extLst>
              <a:ext uri="{FF2B5EF4-FFF2-40B4-BE49-F238E27FC236}">
                <a16:creationId xmlns:a16="http://schemas.microsoft.com/office/drawing/2014/main" id="{D1EB8A30-598D-487B-A08F-FA6108296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61" name="Rectangle 2060">
            <a:extLst>
              <a:ext uri="{FF2B5EF4-FFF2-40B4-BE49-F238E27FC236}">
                <a16:creationId xmlns:a16="http://schemas.microsoft.com/office/drawing/2014/main" id="{537F856F-7C8A-4B04-A5FB-9E83AAC38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52" name="Picture 4">
            <a:extLst>
              <a:ext uri="{FF2B5EF4-FFF2-40B4-BE49-F238E27FC236}">
                <a16:creationId xmlns:a16="http://schemas.microsoft.com/office/drawing/2014/main" id="{44FFC7A9-C8A0-325F-38A8-068AD5DAA8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467" y="3348920"/>
            <a:ext cx="3639985" cy="1681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521654"/>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6D51F-62A2-0646-FFDA-50A0AF6812EE}"/>
              </a:ext>
            </a:extLst>
          </p:cNvPr>
          <p:cNvSpPr>
            <a:spLocks noGrp="1"/>
          </p:cNvSpPr>
          <p:nvPr>
            <p:ph type="title"/>
          </p:nvPr>
        </p:nvSpPr>
        <p:spPr/>
        <p:txBody>
          <a:bodyPr/>
          <a:lstStyle/>
          <a:p>
            <a:r>
              <a:rPr lang="en-US">
                <a:cs typeface="Calibri Light"/>
              </a:rPr>
              <a:t>Conclusion</a:t>
            </a:r>
            <a:endParaRPr lang="en-US"/>
          </a:p>
        </p:txBody>
      </p:sp>
      <p:sp>
        <p:nvSpPr>
          <p:cNvPr id="3" name="Content Placeholder 2">
            <a:extLst>
              <a:ext uri="{FF2B5EF4-FFF2-40B4-BE49-F238E27FC236}">
                <a16:creationId xmlns:a16="http://schemas.microsoft.com/office/drawing/2014/main" id="{B5738054-5C67-4DD9-ACAA-DE7C49434EE0}"/>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sz="2800" dirty="0">
                <a:cs typeface="Calibri"/>
              </a:rPr>
              <a:t> Top 3 Factors that Contribute to Employee Attrition:</a:t>
            </a:r>
          </a:p>
          <a:p>
            <a:pPr lvl="1">
              <a:buFont typeface="Arial" panose="020F0502020204030204" pitchFamily="34" charset="0"/>
              <a:buChar char="•"/>
            </a:pPr>
            <a:r>
              <a:rPr lang="en-US" sz="2000" dirty="0">
                <a:cs typeface="Calibri" panose="020F0502020204030204"/>
              </a:rPr>
              <a:t>Job Satisfaction</a:t>
            </a:r>
          </a:p>
          <a:p>
            <a:pPr lvl="1">
              <a:buFont typeface="Arial" panose="020F0502020204030204" pitchFamily="34" charset="0"/>
              <a:buChar char="•"/>
            </a:pPr>
            <a:r>
              <a:rPr lang="en-US" sz="2000" dirty="0">
                <a:cs typeface="Calibri" panose="020F0502020204030204"/>
              </a:rPr>
              <a:t>Work life balance</a:t>
            </a:r>
          </a:p>
          <a:p>
            <a:pPr lvl="1">
              <a:buFont typeface="Arial" panose="020F0502020204030204" pitchFamily="34" charset="0"/>
              <a:buChar char="•"/>
            </a:pPr>
            <a:r>
              <a:rPr lang="en-US" sz="2000" dirty="0">
                <a:cs typeface="Calibri" panose="020F0502020204030204"/>
              </a:rPr>
              <a:t>Monthly Income</a:t>
            </a:r>
          </a:p>
        </p:txBody>
      </p:sp>
    </p:spTree>
    <p:extLst>
      <p:ext uri="{BB962C8B-B14F-4D97-AF65-F5344CB8AC3E}">
        <p14:creationId xmlns:p14="http://schemas.microsoft.com/office/powerpoint/2010/main" val="91433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wd">
                                    <p:tmPct val="1000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A0D3E-AA1B-80B3-749F-2E42FCCB8042}"/>
              </a:ext>
            </a:extLst>
          </p:cNvPr>
          <p:cNvSpPr>
            <a:spLocks noGrp="1"/>
          </p:cNvSpPr>
          <p:nvPr>
            <p:ph type="title"/>
          </p:nvPr>
        </p:nvSpPr>
        <p:spPr/>
        <p:txBody>
          <a:bodyPr/>
          <a:lstStyle/>
          <a:p>
            <a:r>
              <a:rPr lang="en-US">
                <a:cs typeface="Calibri Light"/>
              </a:rPr>
              <a:t>Questions?</a:t>
            </a:r>
            <a:endParaRPr lang="en-US"/>
          </a:p>
        </p:txBody>
      </p:sp>
      <p:sp>
        <p:nvSpPr>
          <p:cNvPr id="3" name="Content Placeholder 2">
            <a:extLst>
              <a:ext uri="{FF2B5EF4-FFF2-40B4-BE49-F238E27FC236}">
                <a16:creationId xmlns:a16="http://schemas.microsoft.com/office/drawing/2014/main" id="{E1F5C907-4660-BCC5-7C3A-A6B1A14AD5EC}"/>
              </a:ext>
            </a:extLst>
          </p:cNvPr>
          <p:cNvSpPr>
            <a:spLocks noGrp="1"/>
          </p:cNvSpPr>
          <p:nvPr>
            <p:ph idx="1"/>
          </p:nvPr>
        </p:nvSpPr>
        <p:spPr/>
        <p:txBody>
          <a:bodyPr vert="horz" lIns="0" tIns="45720" rIns="0" bIns="45720" rtlCol="0" anchor="t">
            <a:normAutofit/>
          </a:bodyPr>
          <a:lstStyle/>
          <a:p>
            <a:pPr>
              <a:lnSpc>
                <a:spcPct val="100000"/>
              </a:lnSpc>
              <a:spcBef>
                <a:spcPts val="0"/>
              </a:spcBef>
              <a:spcAft>
                <a:spcPts val="0"/>
              </a:spcAft>
            </a:pPr>
            <a:r>
              <a:rPr lang="en-US">
                <a:cs typeface="Calibri"/>
              </a:rPr>
              <a:t>For any questions, feel free to reach out!</a:t>
            </a:r>
            <a:endParaRPr lang="en-US"/>
          </a:p>
          <a:p>
            <a:pPr>
              <a:lnSpc>
                <a:spcPct val="100000"/>
              </a:lnSpc>
              <a:spcBef>
                <a:spcPts val="0"/>
              </a:spcBef>
              <a:spcAft>
                <a:spcPts val="0"/>
              </a:spcAft>
            </a:pPr>
            <a:endParaRPr lang="en-US">
              <a:cs typeface="Calibri"/>
            </a:endParaRPr>
          </a:p>
          <a:p>
            <a:pPr>
              <a:lnSpc>
                <a:spcPct val="100000"/>
              </a:lnSpc>
              <a:spcBef>
                <a:spcPts val="0"/>
              </a:spcBef>
              <a:spcAft>
                <a:spcPts val="0"/>
              </a:spcAft>
            </a:pPr>
            <a:r>
              <a:rPr lang="en-US">
                <a:cs typeface="Calibri"/>
              </a:rPr>
              <a:t>Zainab Anwar</a:t>
            </a:r>
          </a:p>
          <a:p>
            <a:pPr>
              <a:lnSpc>
                <a:spcPct val="100000"/>
              </a:lnSpc>
              <a:spcBef>
                <a:spcPts val="0"/>
              </a:spcBef>
              <a:spcAft>
                <a:spcPts val="0"/>
              </a:spcAft>
            </a:pPr>
            <a:r>
              <a:rPr lang="en-US">
                <a:cs typeface="Calibri"/>
              </a:rPr>
              <a:t>Email: zanwar3@smu.edu</a:t>
            </a:r>
          </a:p>
          <a:p>
            <a:pPr>
              <a:lnSpc>
                <a:spcPct val="100000"/>
              </a:lnSpc>
              <a:spcBef>
                <a:spcPts val="0"/>
              </a:spcBef>
              <a:spcAft>
                <a:spcPts val="0"/>
              </a:spcAft>
            </a:pPr>
            <a:endParaRPr lang="en-US" sz="1800">
              <a:cs typeface="Calibri"/>
            </a:endParaRPr>
          </a:p>
          <a:p>
            <a:endParaRPr lang="en-US">
              <a:cs typeface="Calibri"/>
            </a:endParaRPr>
          </a:p>
        </p:txBody>
      </p:sp>
    </p:spTree>
    <p:extLst>
      <p:ext uri="{BB962C8B-B14F-4D97-AF65-F5344CB8AC3E}">
        <p14:creationId xmlns:p14="http://schemas.microsoft.com/office/powerpoint/2010/main" val="343008465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9C643-BBE6-0435-781A-0A70BD9C72E8}"/>
              </a:ext>
            </a:extLst>
          </p:cNvPr>
          <p:cNvSpPr>
            <a:spLocks noGrp="1"/>
          </p:cNvSpPr>
          <p:nvPr>
            <p:ph type="title"/>
          </p:nvPr>
        </p:nvSpPr>
        <p:spPr/>
        <p:txBody>
          <a:bodyPr/>
          <a:lstStyle/>
          <a:p>
            <a:r>
              <a:rPr lang="en-US" dirty="0"/>
              <a:t>General Information </a:t>
            </a:r>
          </a:p>
        </p:txBody>
      </p:sp>
      <p:sp>
        <p:nvSpPr>
          <p:cNvPr id="3" name="Content Placeholder 2">
            <a:extLst>
              <a:ext uri="{FF2B5EF4-FFF2-40B4-BE49-F238E27FC236}">
                <a16:creationId xmlns:a16="http://schemas.microsoft.com/office/drawing/2014/main" id="{641CA68E-68CE-8921-F7D2-E9CAC26E66EA}"/>
              </a:ext>
            </a:extLst>
          </p:cNvPr>
          <p:cNvSpPr>
            <a:spLocks noGrp="1"/>
          </p:cNvSpPr>
          <p:nvPr>
            <p:ph idx="1"/>
          </p:nvPr>
        </p:nvSpPr>
        <p:spPr/>
        <p:txBody>
          <a:bodyPr vert="horz" lIns="91440" tIns="45720" rIns="91440" bIns="45720" rtlCol="0" anchor="t">
            <a:normAutofit/>
          </a:bodyPr>
          <a:lstStyle/>
          <a:p>
            <a:pPr>
              <a:buFont typeface="Arial" panose="020F0502020204030204" pitchFamily="34" charset="0"/>
              <a:buChar char="•"/>
            </a:pPr>
            <a:r>
              <a:rPr lang="en-US" sz="2800" dirty="0"/>
              <a:t> Who We Are: </a:t>
            </a:r>
            <a:r>
              <a:rPr lang="en-US" sz="2800" dirty="0" err="1"/>
              <a:t>DDSAnalytics</a:t>
            </a:r>
            <a:endParaRPr lang="en-US" sz="2800" dirty="0">
              <a:cs typeface="Calibri"/>
            </a:endParaRPr>
          </a:p>
          <a:p>
            <a:pPr>
              <a:buFont typeface="Arial" panose="020F0502020204030204" pitchFamily="34" charset="0"/>
              <a:buChar char="•"/>
            </a:pPr>
            <a:r>
              <a:rPr lang="en-US" sz="2800" dirty="0"/>
              <a:t> Our Client: </a:t>
            </a:r>
            <a:r>
              <a:rPr lang="en-US" sz="2800" dirty="0" err="1"/>
              <a:t>FritoLay</a:t>
            </a:r>
            <a:endParaRPr lang="en-US" sz="2800" dirty="0">
              <a:cs typeface="Calibri"/>
            </a:endParaRPr>
          </a:p>
          <a:p>
            <a:pPr>
              <a:buFont typeface="Arial" panose="020F0502020204030204" pitchFamily="34" charset="0"/>
              <a:buChar char="•"/>
            </a:pPr>
            <a:r>
              <a:rPr lang="en-US" sz="2800" dirty="0">
                <a:cs typeface="Calibri"/>
              </a:rPr>
              <a:t> Our EDA topic: Factors leading to company attrition</a:t>
            </a:r>
          </a:p>
        </p:txBody>
      </p:sp>
    </p:spTree>
    <p:extLst>
      <p:ext uri="{BB962C8B-B14F-4D97-AF65-F5344CB8AC3E}">
        <p14:creationId xmlns:p14="http://schemas.microsoft.com/office/powerpoint/2010/main" val="5216454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8513-066F-5905-06D9-4DC12605100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4E83522-D43C-65C6-8B02-5C1A8FB6943C}"/>
              </a:ext>
            </a:extLst>
          </p:cNvPr>
          <p:cNvSpPr>
            <a:spLocks noGrp="1"/>
          </p:cNvSpPr>
          <p:nvPr>
            <p:ph idx="1"/>
          </p:nvPr>
        </p:nvSpPr>
        <p:spPr/>
        <p:txBody>
          <a:bodyPr>
            <a:normAutofit/>
          </a:bodyPr>
          <a:lstStyle/>
          <a:p>
            <a:pPr>
              <a:buFont typeface="Arial" panose="020B0604020202020204" pitchFamily="34" charset="0"/>
              <a:buChar char="•"/>
            </a:pPr>
            <a:r>
              <a:rPr lang="en-US" sz="2800" dirty="0"/>
              <a:t> Establish possible factors leading to employee attrition </a:t>
            </a:r>
          </a:p>
          <a:p>
            <a:pPr>
              <a:buFont typeface="Arial" panose="020B0604020202020204" pitchFamily="34" charset="0"/>
              <a:buChar char="•"/>
            </a:pPr>
            <a:r>
              <a:rPr lang="en-US" sz="2800" dirty="0"/>
              <a:t> Explore trends in the data</a:t>
            </a:r>
          </a:p>
          <a:p>
            <a:pPr>
              <a:buFont typeface="Arial" panose="020B0604020202020204" pitchFamily="34" charset="0"/>
              <a:buChar char="•"/>
            </a:pPr>
            <a:r>
              <a:rPr lang="en-US" sz="2800" dirty="0"/>
              <a:t> Predict causes leading to employee attrition using Naïve Bayes model</a:t>
            </a:r>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42824949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1000" tmFilter="0, 0; .2, .5; .8, .5; 1, 0"/>
                                        <p:tgtEl>
                                          <p:spTgt spid="3">
                                            <p:txEl>
                                              <p:pRg st="0" end="0"/>
                                            </p:txEl>
                                          </p:spTgt>
                                        </p:tgtEl>
                                      </p:cBhvr>
                                    </p:animEffect>
                                    <p:animScale>
                                      <p:cBhvr>
                                        <p:cTn id="7" dur="50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1000" tmFilter="0, 0; .2, .5; .8, .5; 1, 0"/>
                                        <p:tgtEl>
                                          <p:spTgt spid="3">
                                            <p:txEl>
                                              <p:pRg st="1" end="1"/>
                                            </p:txEl>
                                          </p:spTgt>
                                        </p:tgtEl>
                                      </p:cBhvr>
                                    </p:animEffect>
                                    <p:animScale>
                                      <p:cBhvr>
                                        <p:cTn id="12" dur="50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1000" tmFilter="0, 0; .2, .5; .8, .5; 1, 0"/>
                                        <p:tgtEl>
                                          <p:spTgt spid="3">
                                            <p:txEl>
                                              <p:pRg st="2" end="2"/>
                                            </p:txEl>
                                          </p:spTgt>
                                        </p:tgtEl>
                                      </p:cBhvr>
                                    </p:animEffect>
                                    <p:animScale>
                                      <p:cBhvr>
                                        <p:cTn id="17" dur="500" autoRev="1" fill="hold"/>
                                        <p:tgtEl>
                                          <p:spTgt spid="3">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00F7-5AC5-5991-A1F7-3E72B4766F4E}"/>
              </a:ext>
            </a:extLst>
          </p:cNvPr>
          <p:cNvSpPr>
            <a:spLocks noGrp="1"/>
          </p:cNvSpPr>
          <p:nvPr>
            <p:ph type="title"/>
          </p:nvPr>
        </p:nvSpPr>
        <p:spPr/>
        <p:txBody>
          <a:bodyPr/>
          <a:lstStyle/>
          <a:p>
            <a:r>
              <a:rPr lang="en-US"/>
              <a:t>Question of Interest</a:t>
            </a:r>
          </a:p>
        </p:txBody>
      </p:sp>
      <p:sp>
        <p:nvSpPr>
          <p:cNvPr id="3" name="Content Placeholder 2">
            <a:extLst>
              <a:ext uri="{FF2B5EF4-FFF2-40B4-BE49-F238E27FC236}">
                <a16:creationId xmlns:a16="http://schemas.microsoft.com/office/drawing/2014/main" id="{EE61C164-3C3B-DFC3-62CE-92115814824A}"/>
              </a:ext>
            </a:extLst>
          </p:cNvPr>
          <p:cNvSpPr>
            <a:spLocks noGrp="1"/>
          </p:cNvSpPr>
          <p:nvPr>
            <p:ph idx="1"/>
          </p:nvPr>
        </p:nvSpPr>
        <p:spPr/>
        <p:txBody>
          <a:bodyPr vert="horz" lIns="91440" tIns="45720" rIns="91440" bIns="45720" rtlCol="0" anchor="t">
            <a:normAutofit/>
          </a:bodyPr>
          <a:lstStyle/>
          <a:p>
            <a:pPr>
              <a:buFont typeface="Arial" panose="020F0502020204030204" pitchFamily="34" charset="0"/>
              <a:buChar char="•"/>
            </a:pPr>
            <a:r>
              <a:rPr lang="en-US" sz="2800" dirty="0"/>
              <a:t> What are the top three factors that contribute to employee attrition?</a:t>
            </a:r>
            <a:endParaRPr lang="en-US" dirty="0">
              <a:cs typeface="Calibri" panose="020F0502020204030204"/>
            </a:endParaRPr>
          </a:p>
          <a:p>
            <a:pPr>
              <a:buFont typeface="Arial" panose="020F0502020204030204" pitchFamily="34" charset="0"/>
              <a:buChar char="•"/>
            </a:pPr>
            <a:r>
              <a:rPr lang="en-US" sz="2800" dirty="0">
                <a:cs typeface="Calibri"/>
              </a:rPr>
              <a:t> Possible factors leading to attrition:</a:t>
            </a:r>
            <a:endParaRPr lang="en-US" sz="2600" dirty="0">
              <a:cs typeface="Calibri"/>
            </a:endParaRPr>
          </a:p>
          <a:p>
            <a:pPr marL="383540" lvl="1">
              <a:buFont typeface="Courier New" panose="020F0502020204030204" pitchFamily="34" charset="0"/>
              <a:buChar char="o"/>
            </a:pPr>
            <a:r>
              <a:rPr lang="en-US" sz="2400" dirty="0">
                <a:cs typeface="Calibri"/>
              </a:rPr>
              <a:t> Job Satisfaction</a:t>
            </a:r>
            <a:endParaRPr lang="en-US" dirty="0">
              <a:cs typeface="Calibri"/>
            </a:endParaRPr>
          </a:p>
          <a:p>
            <a:pPr marL="383540" lvl="1">
              <a:buFont typeface="Courier New" panose="020F0502020204030204" pitchFamily="34" charset="0"/>
              <a:buChar char="o"/>
            </a:pPr>
            <a:r>
              <a:rPr lang="en-US" sz="2400" dirty="0">
                <a:cs typeface="Calibri"/>
              </a:rPr>
              <a:t> Work Life Balance</a:t>
            </a:r>
            <a:endParaRPr lang="en-US" sz="2400" dirty="0">
              <a:ea typeface="Calibri"/>
              <a:cs typeface="Calibri"/>
            </a:endParaRPr>
          </a:p>
          <a:p>
            <a:pPr marL="383540" lvl="1">
              <a:buFont typeface="Courier New" panose="020F0502020204030204" pitchFamily="34" charset="0"/>
              <a:buChar char="o"/>
            </a:pPr>
            <a:r>
              <a:rPr lang="en-US" sz="2400" dirty="0">
                <a:cs typeface="Calibri"/>
              </a:rPr>
              <a:t> Hourly Rates</a:t>
            </a:r>
            <a:endParaRPr lang="en-US" sz="2400" dirty="0">
              <a:ea typeface="Calibri"/>
              <a:cs typeface="Calibri"/>
            </a:endParaRPr>
          </a:p>
        </p:txBody>
      </p:sp>
    </p:spTree>
    <p:extLst>
      <p:ext uri="{BB962C8B-B14F-4D97-AF65-F5344CB8AC3E}">
        <p14:creationId xmlns:p14="http://schemas.microsoft.com/office/powerpoint/2010/main" val="39608227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9232-ECEC-2160-1316-2E3F11F2050B}"/>
              </a:ext>
            </a:extLst>
          </p:cNvPr>
          <p:cNvSpPr>
            <a:spLocks noGrp="1"/>
          </p:cNvSpPr>
          <p:nvPr>
            <p:ph type="title"/>
          </p:nvPr>
        </p:nvSpPr>
        <p:spPr/>
        <p:txBody>
          <a:bodyPr/>
          <a:lstStyle/>
          <a:p>
            <a:r>
              <a:rPr lang="en-US"/>
              <a:t>Looking at the Data</a:t>
            </a:r>
          </a:p>
        </p:txBody>
      </p:sp>
      <p:sp>
        <p:nvSpPr>
          <p:cNvPr id="3" name="Content Placeholder 2">
            <a:extLst>
              <a:ext uri="{FF2B5EF4-FFF2-40B4-BE49-F238E27FC236}">
                <a16:creationId xmlns:a16="http://schemas.microsoft.com/office/drawing/2014/main" id="{30F8A31D-37BA-BBC2-EAD7-CE4133B4DC15}"/>
              </a:ext>
            </a:extLst>
          </p:cNvPr>
          <p:cNvSpPr>
            <a:spLocks noGrp="1"/>
          </p:cNvSpPr>
          <p:nvPr>
            <p:ph idx="1"/>
          </p:nvPr>
        </p:nvSpPr>
        <p:spPr/>
        <p:txBody>
          <a:bodyPr vert="horz" lIns="91440" tIns="45720" rIns="91440" bIns="45720" rtlCol="0" anchor="t">
            <a:normAutofit/>
          </a:bodyPr>
          <a:lstStyle/>
          <a:p>
            <a:pPr lvl="0">
              <a:buClr>
                <a:srgbClr val="B5AE53"/>
              </a:buClr>
              <a:buFont typeface="Arial" panose="020F0502020204030204" pitchFamily="34" charset="0"/>
              <a:buChar char="•"/>
            </a:pPr>
            <a:r>
              <a:rPr lang="en-US" sz="2800" dirty="0">
                <a:solidFill>
                  <a:prstClr val="white">
                    <a:lumMod val="75000"/>
                    <a:lumOff val="25000"/>
                  </a:prstClr>
                </a:solidFill>
              </a:rPr>
              <a:t> Dataset</a:t>
            </a:r>
            <a:r>
              <a:rPr lang="en-US" sz="2800" dirty="0">
                <a:solidFill>
                  <a:schemeClr val="tx1"/>
                </a:solidFill>
              </a:rPr>
              <a:t>: </a:t>
            </a:r>
            <a:r>
              <a:rPr lang="en-US" sz="2800" i="1" dirty="0">
                <a:solidFill>
                  <a:schemeClr val="tx1"/>
                </a:solidFill>
                <a:latin typeface="Aptos"/>
                <a:cs typeface="Helvetica"/>
              </a:rPr>
              <a:t>'CaseStudy1-data.csv’</a:t>
            </a:r>
          </a:p>
          <a:p>
            <a:pPr>
              <a:buClr>
                <a:srgbClr val="B5AE53"/>
              </a:buClr>
              <a:buFont typeface="Arial" panose="020F0502020204030204" pitchFamily="34" charset="0"/>
              <a:buChar char="•"/>
            </a:pPr>
            <a:r>
              <a:rPr lang="en-US" sz="2800" dirty="0">
                <a:solidFill>
                  <a:schemeClr val="tx1"/>
                </a:solidFill>
                <a:latin typeface="Aptos"/>
                <a:cs typeface="Helvetica"/>
              </a:rPr>
              <a:t> The dataset consists of </a:t>
            </a:r>
            <a:r>
              <a:rPr lang="en-US" sz="2800" i="1" dirty="0">
                <a:solidFill>
                  <a:schemeClr val="tx1"/>
                </a:solidFill>
                <a:latin typeface="Aptos"/>
                <a:cs typeface="Helvetica"/>
              </a:rPr>
              <a:t>870 observations </a:t>
            </a:r>
            <a:r>
              <a:rPr lang="en-US" sz="2800" dirty="0">
                <a:solidFill>
                  <a:schemeClr val="tx1"/>
                </a:solidFill>
                <a:latin typeface="Aptos"/>
                <a:cs typeface="Helvetica"/>
              </a:rPr>
              <a:t>and </a:t>
            </a:r>
            <a:r>
              <a:rPr lang="en-US" sz="2800" i="1" dirty="0">
                <a:solidFill>
                  <a:schemeClr val="tx1"/>
                </a:solidFill>
                <a:latin typeface="Aptos"/>
                <a:cs typeface="Helvetica"/>
              </a:rPr>
              <a:t>36 features</a:t>
            </a:r>
          </a:p>
          <a:p>
            <a:pPr>
              <a:buClr>
                <a:srgbClr val="B5AE53"/>
              </a:buClr>
              <a:buFont typeface="Arial" panose="020F0502020204030204" pitchFamily="34" charset="0"/>
              <a:buChar char="•"/>
            </a:pPr>
            <a:r>
              <a:rPr lang="en-US" sz="2800" dirty="0">
                <a:solidFill>
                  <a:schemeClr val="tx1"/>
                </a:solidFill>
                <a:latin typeface="Aptos"/>
                <a:cs typeface="Helvetica"/>
              </a:rPr>
              <a:t> Interesting Data:</a:t>
            </a:r>
            <a:endParaRPr lang="en-US" sz="2800" dirty="0">
              <a:solidFill>
                <a:schemeClr val="tx1"/>
              </a:solidFill>
              <a:cs typeface="Calibri"/>
            </a:endParaRPr>
          </a:p>
          <a:p>
            <a:pPr marL="383540" lvl="1">
              <a:buFont typeface="Courier New" panose="020B0604020202020204" pitchFamily="34" charset="0"/>
              <a:buChar char="o"/>
            </a:pPr>
            <a:r>
              <a:rPr lang="en-US" sz="2400" dirty="0">
                <a:solidFill>
                  <a:schemeClr val="tx1"/>
                </a:solidFill>
                <a:latin typeface="Aptos"/>
                <a:cs typeface="Helvetica"/>
              </a:rPr>
              <a:t> The '</a:t>
            </a:r>
            <a:r>
              <a:rPr lang="en-US" sz="2400" dirty="0" err="1">
                <a:solidFill>
                  <a:schemeClr val="tx1"/>
                </a:solidFill>
                <a:latin typeface="Aptos"/>
                <a:cs typeface="Helvetica"/>
              </a:rPr>
              <a:t>EmployeeCount</a:t>
            </a:r>
            <a:r>
              <a:rPr lang="en-US" sz="2400" dirty="0">
                <a:solidFill>
                  <a:schemeClr val="tx1"/>
                </a:solidFill>
                <a:latin typeface="Aptos"/>
                <a:cs typeface="Helvetica"/>
              </a:rPr>
              <a:t>' column consists of only '1’s</a:t>
            </a:r>
          </a:p>
          <a:p>
            <a:pPr marL="383540" lvl="1">
              <a:buFont typeface="Courier New" panose="020B0604020202020204" pitchFamily="34" charset="0"/>
              <a:buChar char="o"/>
            </a:pPr>
            <a:r>
              <a:rPr lang="en-US" sz="2400" dirty="0">
                <a:solidFill>
                  <a:schemeClr val="tx1"/>
                </a:solidFill>
                <a:latin typeface="Aptos"/>
                <a:cs typeface="Helvetica"/>
              </a:rPr>
              <a:t> The '</a:t>
            </a:r>
            <a:r>
              <a:rPr lang="en-US" sz="2400" dirty="0" err="1">
                <a:solidFill>
                  <a:schemeClr val="tx1"/>
                </a:solidFill>
                <a:latin typeface="Aptos"/>
                <a:cs typeface="Helvetica"/>
              </a:rPr>
              <a:t>PerformanceRating</a:t>
            </a:r>
            <a:r>
              <a:rPr lang="en-US" sz="2400" dirty="0">
                <a:solidFill>
                  <a:schemeClr val="tx1"/>
                </a:solidFill>
                <a:latin typeface="Aptos"/>
                <a:cs typeface="Helvetica"/>
              </a:rPr>
              <a:t>' column consists of only '3's and '4’s</a:t>
            </a:r>
          </a:p>
          <a:p>
            <a:pPr marL="383540" lvl="1">
              <a:buFont typeface="Courier New" panose="020B0604020202020204" pitchFamily="34" charset="0"/>
              <a:buChar char="o"/>
            </a:pPr>
            <a:r>
              <a:rPr lang="en-US" sz="2400" dirty="0">
                <a:solidFill>
                  <a:schemeClr val="tx1"/>
                </a:solidFill>
                <a:latin typeface="Aptos"/>
                <a:cs typeface="Helvetica"/>
              </a:rPr>
              <a:t> No missing values</a:t>
            </a:r>
          </a:p>
          <a:p>
            <a:pPr marL="383540" lvl="1">
              <a:buFont typeface="Courier New" panose="020B0604020202020204" pitchFamily="34" charset="0"/>
              <a:buChar char="o"/>
            </a:pPr>
            <a:endParaRPr lang="en-US" sz="2400" dirty="0">
              <a:solidFill>
                <a:schemeClr val="tx1"/>
              </a:solidFill>
              <a:latin typeface="Aptos"/>
              <a:cs typeface="Helvetica"/>
            </a:endParaRPr>
          </a:p>
        </p:txBody>
      </p:sp>
    </p:spTree>
    <p:extLst>
      <p:ext uri="{BB962C8B-B14F-4D97-AF65-F5344CB8AC3E}">
        <p14:creationId xmlns:p14="http://schemas.microsoft.com/office/powerpoint/2010/main" val="3585844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3">
                                            <p:txEl>
                                              <p:pRg st="0" end="0"/>
                                            </p:txEl>
                                          </p:spTgt>
                                        </p:tgtEl>
                                      </p:cBhvr>
                                    </p:animEffect>
                                    <p:animScale>
                                      <p:cBhvr>
                                        <p:cTn id="7" dur="50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1000" tmFilter="0, 0; .2, .5; .8, .5; 1, 0"/>
                                        <p:tgtEl>
                                          <p:spTgt spid="3">
                                            <p:txEl>
                                              <p:pRg st="1" end="1"/>
                                            </p:txEl>
                                          </p:spTgt>
                                        </p:tgtEl>
                                      </p:cBhvr>
                                    </p:animEffect>
                                    <p:animScale>
                                      <p:cBhvr>
                                        <p:cTn id="12" dur="50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1000" tmFilter="0, 0; .2, .5; .8, .5; 1, 0"/>
                                        <p:tgtEl>
                                          <p:spTgt spid="3">
                                            <p:txEl>
                                              <p:pRg st="2" end="2"/>
                                            </p:txEl>
                                          </p:spTgt>
                                        </p:tgtEl>
                                      </p:cBhvr>
                                    </p:animEffect>
                                    <p:animScale>
                                      <p:cBhvr>
                                        <p:cTn id="17" dur="500" autoRev="1" fill="hold"/>
                                        <p:tgtEl>
                                          <p:spTgt spid="3">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61B9-4CE6-3F2B-E699-01BC0E6EA545}"/>
              </a:ext>
            </a:extLst>
          </p:cNvPr>
          <p:cNvSpPr>
            <a:spLocks noGrp="1"/>
          </p:cNvSpPr>
          <p:nvPr>
            <p:ph type="title"/>
          </p:nvPr>
        </p:nvSpPr>
        <p:spPr/>
        <p:txBody>
          <a:bodyPr>
            <a:normAutofit/>
          </a:bodyPr>
          <a:lstStyle/>
          <a:p>
            <a:pPr algn="ctr"/>
            <a:r>
              <a:rPr lang="en-US" sz="6600" dirty="0"/>
              <a:t>Intuitive Aspects</a:t>
            </a:r>
          </a:p>
        </p:txBody>
      </p:sp>
      <p:sp>
        <p:nvSpPr>
          <p:cNvPr id="3" name="Text Placeholder 2">
            <a:extLst>
              <a:ext uri="{FF2B5EF4-FFF2-40B4-BE49-F238E27FC236}">
                <a16:creationId xmlns:a16="http://schemas.microsoft.com/office/drawing/2014/main" id="{60FA5E49-9B1C-DACD-BBB4-336E7FF449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5467123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1D64472-9720-4FBC-B628-F62EE9D01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C4CAD3-EE08-D74C-6A82-A35CC8B18064}"/>
              </a:ext>
            </a:extLst>
          </p:cNvPr>
          <p:cNvSpPr>
            <a:spLocks noGrp="1"/>
          </p:cNvSpPr>
          <p:nvPr>
            <p:ph type="title"/>
          </p:nvPr>
        </p:nvSpPr>
        <p:spPr>
          <a:xfrm>
            <a:off x="6411685" y="634946"/>
            <a:ext cx="5127171" cy="1450757"/>
          </a:xfrm>
        </p:spPr>
        <p:txBody>
          <a:bodyPr>
            <a:normAutofit/>
          </a:bodyPr>
          <a:lstStyle/>
          <a:p>
            <a:r>
              <a:rPr lang="en-US" dirty="0">
                <a:cs typeface="Calibri Light"/>
              </a:rPr>
              <a:t>Aspect #1</a:t>
            </a:r>
            <a:endParaRPr lang="en-US" dirty="0"/>
          </a:p>
        </p:txBody>
      </p:sp>
      <p:cxnSp>
        <p:nvCxnSpPr>
          <p:cNvPr id="35" name="Straight Connector 34">
            <a:extLst>
              <a:ext uri="{FF2B5EF4-FFF2-40B4-BE49-F238E27FC236}">
                <a16:creationId xmlns:a16="http://schemas.microsoft.com/office/drawing/2014/main" id="{C8274B1F-2E6E-4044-94F7-2AB4E90F65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4B0FC32-5A4F-DD28-863E-E179C6E6FBBB}"/>
              </a:ext>
            </a:extLst>
          </p:cNvPr>
          <p:cNvSpPr>
            <a:spLocks noGrp="1"/>
          </p:cNvSpPr>
          <p:nvPr>
            <p:ph idx="1"/>
          </p:nvPr>
        </p:nvSpPr>
        <p:spPr>
          <a:xfrm>
            <a:off x="6411684" y="2198914"/>
            <a:ext cx="5443618" cy="3670180"/>
          </a:xfrm>
        </p:spPr>
        <p:txBody>
          <a:bodyPr vert="horz" lIns="0" tIns="45720" rIns="0" bIns="45720" rtlCol="0">
            <a:normAutofit/>
          </a:bodyPr>
          <a:lstStyle/>
          <a:p>
            <a:pPr marL="0" indent="0">
              <a:buNone/>
            </a:pPr>
            <a:r>
              <a:rPr lang="en-US" sz="1800" dirty="0">
                <a:cs typeface="Calibri"/>
              </a:rPr>
              <a:t>Percentage of Attrition based on Level of Job Satisfaction</a:t>
            </a:r>
          </a:p>
        </p:txBody>
      </p:sp>
      <p:sp>
        <p:nvSpPr>
          <p:cNvPr id="37" name="Rectangle 36">
            <a:extLst>
              <a:ext uri="{FF2B5EF4-FFF2-40B4-BE49-F238E27FC236}">
                <a16:creationId xmlns:a16="http://schemas.microsoft.com/office/drawing/2014/main" id="{DF7BD5AB-415F-42D4-8FC0-DCC5D1101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9" name="Rectangle 38">
            <a:extLst>
              <a:ext uri="{FF2B5EF4-FFF2-40B4-BE49-F238E27FC236}">
                <a16:creationId xmlns:a16="http://schemas.microsoft.com/office/drawing/2014/main" id="{2A8EBF22-DAF1-4100-AA4A-A077B68E3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1" name="Group 10">
            <a:extLst>
              <a:ext uri="{FF2B5EF4-FFF2-40B4-BE49-F238E27FC236}">
                <a16:creationId xmlns:a16="http://schemas.microsoft.com/office/drawing/2014/main" id="{04C4BEC9-B0DF-9B17-D0A0-F0A77DE421A0}"/>
              </a:ext>
            </a:extLst>
          </p:cNvPr>
          <p:cNvGrpSpPr/>
          <p:nvPr/>
        </p:nvGrpSpPr>
        <p:grpSpPr>
          <a:xfrm>
            <a:off x="744748" y="354688"/>
            <a:ext cx="5346415" cy="5606581"/>
            <a:chOff x="744748" y="354688"/>
            <a:chExt cx="5346415" cy="5606581"/>
          </a:xfrm>
        </p:grpSpPr>
        <p:pic>
          <p:nvPicPr>
            <p:cNvPr id="3" name="Picture 2" descr="A graph of different colored bars&#10;&#10;Description automatically generated">
              <a:extLst>
                <a:ext uri="{FF2B5EF4-FFF2-40B4-BE49-F238E27FC236}">
                  <a16:creationId xmlns:a16="http://schemas.microsoft.com/office/drawing/2014/main" id="{272973FA-A0D6-2E22-085A-2C71E2FA4C83}"/>
                </a:ext>
              </a:extLst>
            </p:cNvPr>
            <p:cNvPicPr>
              <a:picLocks noChangeAspect="1"/>
            </p:cNvPicPr>
            <p:nvPr/>
          </p:nvPicPr>
          <p:blipFill>
            <a:blip r:embed="rId3"/>
            <a:stretch>
              <a:fillRect/>
            </a:stretch>
          </p:blipFill>
          <p:spPr>
            <a:xfrm>
              <a:off x="744748" y="631687"/>
              <a:ext cx="5346415" cy="5329582"/>
            </a:xfrm>
            <a:prstGeom prst="rect">
              <a:avLst/>
            </a:prstGeom>
          </p:spPr>
        </p:pic>
        <p:sp>
          <p:nvSpPr>
            <p:cNvPr id="4" name="TextBox 3">
              <a:extLst>
                <a:ext uri="{FF2B5EF4-FFF2-40B4-BE49-F238E27FC236}">
                  <a16:creationId xmlns:a16="http://schemas.microsoft.com/office/drawing/2014/main" id="{D5F48828-5159-6475-250B-270B00A2D991}"/>
                </a:ext>
              </a:extLst>
            </p:cNvPr>
            <p:cNvSpPr txBox="1"/>
            <p:nvPr/>
          </p:nvSpPr>
          <p:spPr>
            <a:xfrm>
              <a:off x="1669978" y="689588"/>
              <a:ext cx="575077" cy="276999"/>
            </a:xfrm>
            <a:prstGeom prst="rect">
              <a:avLst/>
            </a:prstGeom>
            <a:noFill/>
          </p:spPr>
          <p:txBody>
            <a:bodyPr wrap="square" rtlCol="0">
              <a:spAutoFit/>
            </a:bodyPr>
            <a:lstStyle/>
            <a:p>
              <a:r>
                <a:rPr lang="en-US" sz="1200" dirty="0">
                  <a:solidFill>
                    <a:schemeClr val="bg1"/>
                  </a:solidFill>
                </a:rPr>
                <a:t>21.5%</a:t>
              </a:r>
            </a:p>
          </p:txBody>
        </p:sp>
        <p:sp>
          <p:nvSpPr>
            <p:cNvPr id="5" name="TextBox 4">
              <a:extLst>
                <a:ext uri="{FF2B5EF4-FFF2-40B4-BE49-F238E27FC236}">
                  <a16:creationId xmlns:a16="http://schemas.microsoft.com/office/drawing/2014/main" id="{D60B356A-9DCA-1002-982C-AAAD4CE1A6BF}"/>
                </a:ext>
              </a:extLst>
            </p:cNvPr>
            <p:cNvSpPr txBox="1"/>
            <p:nvPr/>
          </p:nvSpPr>
          <p:spPr>
            <a:xfrm>
              <a:off x="2782271" y="1221824"/>
              <a:ext cx="581901" cy="276999"/>
            </a:xfrm>
            <a:prstGeom prst="rect">
              <a:avLst/>
            </a:prstGeom>
            <a:noFill/>
          </p:spPr>
          <p:txBody>
            <a:bodyPr wrap="square" rtlCol="0">
              <a:spAutoFit/>
            </a:bodyPr>
            <a:lstStyle/>
            <a:p>
              <a:r>
                <a:rPr lang="en-US" sz="1200" dirty="0">
                  <a:solidFill>
                    <a:schemeClr val="bg1"/>
                  </a:solidFill>
                </a:rPr>
                <a:t>18.5%</a:t>
              </a:r>
            </a:p>
          </p:txBody>
        </p:sp>
        <p:sp>
          <p:nvSpPr>
            <p:cNvPr id="6" name="TextBox 5">
              <a:extLst>
                <a:ext uri="{FF2B5EF4-FFF2-40B4-BE49-F238E27FC236}">
                  <a16:creationId xmlns:a16="http://schemas.microsoft.com/office/drawing/2014/main" id="{EC27A468-45BA-0357-2D5D-7484FE25FB27}"/>
                </a:ext>
              </a:extLst>
            </p:cNvPr>
            <p:cNvSpPr txBox="1"/>
            <p:nvPr/>
          </p:nvSpPr>
          <p:spPr>
            <a:xfrm>
              <a:off x="3976452" y="1569868"/>
              <a:ext cx="457200" cy="276999"/>
            </a:xfrm>
            <a:prstGeom prst="rect">
              <a:avLst/>
            </a:prstGeom>
            <a:noFill/>
          </p:spPr>
          <p:txBody>
            <a:bodyPr wrap="square" rtlCol="0">
              <a:spAutoFit/>
            </a:bodyPr>
            <a:lstStyle/>
            <a:p>
              <a:r>
                <a:rPr lang="en-US" sz="1200" dirty="0">
                  <a:solidFill>
                    <a:schemeClr val="bg1"/>
                  </a:solidFill>
                </a:rPr>
                <a:t>17%</a:t>
              </a:r>
            </a:p>
          </p:txBody>
        </p:sp>
        <p:sp>
          <p:nvSpPr>
            <p:cNvPr id="7" name="TextBox 6">
              <a:extLst>
                <a:ext uri="{FF2B5EF4-FFF2-40B4-BE49-F238E27FC236}">
                  <a16:creationId xmlns:a16="http://schemas.microsoft.com/office/drawing/2014/main" id="{5B6C8196-B335-1065-5F77-B7B914AB727E}"/>
                </a:ext>
              </a:extLst>
            </p:cNvPr>
            <p:cNvSpPr txBox="1"/>
            <p:nvPr/>
          </p:nvSpPr>
          <p:spPr>
            <a:xfrm>
              <a:off x="5063319" y="2955994"/>
              <a:ext cx="564511" cy="276999"/>
            </a:xfrm>
            <a:prstGeom prst="rect">
              <a:avLst/>
            </a:prstGeom>
            <a:noFill/>
          </p:spPr>
          <p:txBody>
            <a:bodyPr wrap="square" rtlCol="0">
              <a:spAutoFit/>
            </a:bodyPr>
            <a:lstStyle/>
            <a:p>
              <a:r>
                <a:rPr lang="en-US" sz="1200" dirty="0">
                  <a:solidFill>
                    <a:schemeClr val="bg1"/>
                  </a:solidFill>
                </a:rPr>
                <a:t>10.5%</a:t>
              </a:r>
            </a:p>
          </p:txBody>
        </p:sp>
        <p:sp>
          <p:nvSpPr>
            <p:cNvPr id="9" name="TextBox 8">
              <a:extLst>
                <a:ext uri="{FF2B5EF4-FFF2-40B4-BE49-F238E27FC236}">
                  <a16:creationId xmlns:a16="http://schemas.microsoft.com/office/drawing/2014/main" id="{04ED821E-DD2A-0B98-5110-F1AF29BF13FE}"/>
                </a:ext>
              </a:extLst>
            </p:cNvPr>
            <p:cNvSpPr txBox="1"/>
            <p:nvPr/>
          </p:nvSpPr>
          <p:spPr>
            <a:xfrm>
              <a:off x="744748" y="354688"/>
              <a:ext cx="5346415" cy="292388"/>
            </a:xfrm>
            <a:prstGeom prst="rect">
              <a:avLst/>
            </a:prstGeom>
            <a:solidFill>
              <a:schemeClr val="tx1"/>
            </a:solidFill>
            <a:ln>
              <a:noFill/>
            </a:ln>
          </p:spPr>
          <p:txBody>
            <a:bodyPr wrap="square" rtlCol="0">
              <a:spAutoFit/>
            </a:bodyPr>
            <a:lstStyle/>
            <a:p>
              <a:pPr algn="ctr"/>
              <a:r>
                <a:rPr lang="en-US" sz="1300" dirty="0">
                  <a:solidFill>
                    <a:schemeClr val="bg1"/>
                  </a:solidFill>
                </a:rPr>
                <a:t>Percentage of Attrition based on Level of Job Satisfaction</a:t>
              </a:r>
            </a:p>
          </p:txBody>
        </p:sp>
      </p:grpSp>
    </p:spTree>
    <p:extLst>
      <p:ext uri="{BB962C8B-B14F-4D97-AF65-F5344CB8AC3E}">
        <p14:creationId xmlns:p14="http://schemas.microsoft.com/office/powerpoint/2010/main" val="123295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1D64472-9720-4FBC-B628-F62EE9D01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BF628-D86A-8E20-3D26-9C6AECCF7EDE}"/>
              </a:ext>
            </a:extLst>
          </p:cNvPr>
          <p:cNvSpPr>
            <a:spLocks noGrp="1"/>
          </p:cNvSpPr>
          <p:nvPr>
            <p:ph type="title"/>
          </p:nvPr>
        </p:nvSpPr>
        <p:spPr>
          <a:xfrm>
            <a:off x="6411685" y="634946"/>
            <a:ext cx="5127171" cy="1450757"/>
          </a:xfrm>
        </p:spPr>
        <p:txBody>
          <a:bodyPr>
            <a:normAutofit/>
          </a:bodyPr>
          <a:lstStyle/>
          <a:p>
            <a:r>
              <a:rPr lang="en-US">
                <a:cs typeface="Calibri Light"/>
              </a:rPr>
              <a:t>Aspect #2</a:t>
            </a:r>
            <a:endParaRPr lang="en-US"/>
          </a:p>
        </p:txBody>
      </p:sp>
      <p:cxnSp>
        <p:nvCxnSpPr>
          <p:cNvPr id="24" name="Straight Connector 23">
            <a:extLst>
              <a:ext uri="{FF2B5EF4-FFF2-40B4-BE49-F238E27FC236}">
                <a16:creationId xmlns:a16="http://schemas.microsoft.com/office/drawing/2014/main" id="{C8274B1F-2E6E-4044-94F7-2AB4E90F65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7">
            <a:extLst>
              <a:ext uri="{FF2B5EF4-FFF2-40B4-BE49-F238E27FC236}">
                <a16:creationId xmlns:a16="http://schemas.microsoft.com/office/drawing/2014/main" id="{24385AE7-DA0B-9D03-8143-1500B8CE0881}"/>
              </a:ext>
            </a:extLst>
          </p:cNvPr>
          <p:cNvSpPr>
            <a:spLocks noGrp="1"/>
          </p:cNvSpPr>
          <p:nvPr>
            <p:ph idx="1"/>
          </p:nvPr>
        </p:nvSpPr>
        <p:spPr>
          <a:xfrm>
            <a:off x="6411683" y="2198914"/>
            <a:ext cx="5645637" cy="3670180"/>
          </a:xfrm>
        </p:spPr>
        <p:txBody>
          <a:bodyPr vert="horz" lIns="0" tIns="45720" rIns="0" bIns="45720" rtlCol="0">
            <a:normAutofit/>
          </a:bodyPr>
          <a:lstStyle/>
          <a:p>
            <a:pPr marL="0" indent="0">
              <a:buNone/>
            </a:pPr>
            <a:r>
              <a:rPr lang="en-US" sz="1800" dirty="0">
                <a:cs typeface="Calibri"/>
              </a:rPr>
              <a:t>Percentage of Attrition based on Level of Work Life Balance</a:t>
            </a:r>
          </a:p>
          <a:p>
            <a:endParaRPr lang="en-US">
              <a:cs typeface="Calibri"/>
            </a:endParaRPr>
          </a:p>
        </p:txBody>
      </p:sp>
      <p:sp>
        <p:nvSpPr>
          <p:cNvPr id="26" name="Rectangle 25">
            <a:extLst>
              <a:ext uri="{FF2B5EF4-FFF2-40B4-BE49-F238E27FC236}">
                <a16:creationId xmlns:a16="http://schemas.microsoft.com/office/drawing/2014/main" id="{DF7BD5AB-415F-42D4-8FC0-DCC5D1101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2A8EBF22-DAF1-4100-AA4A-A077B68E3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0" name="Group 9">
            <a:extLst>
              <a:ext uri="{FF2B5EF4-FFF2-40B4-BE49-F238E27FC236}">
                <a16:creationId xmlns:a16="http://schemas.microsoft.com/office/drawing/2014/main" id="{4CCF56D5-F425-D574-B3D6-D727B2F3E59D}"/>
              </a:ext>
            </a:extLst>
          </p:cNvPr>
          <p:cNvGrpSpPr/>
          <p:nvPr/>
        </p:nvGrpSpPr>
        <p:grpSpPr>
          <a:xfrm>
            <a:off x="646429" y="426735"/>
            <a:ext cx="5461422" cy="5435143"/>
            <a:chOff x="646429" y="426735"/>
            <a:chExt cx="5461422" cy="5435143"/>
          </a:xfrm>
        </p:grpSpPr>
        <p:pic>
          <p:nvPicPr>
            <p:cNvPr id="3" name="Picture 2" descr="A graph of a bar chart&#10;&#10;Description automatically generated">
              <a:extLst>
                <a:ext uri="{FF2B5EF4-FFF2-40B4-BE49-F238E27FC236}">
                  <a16:creationId xmlns:a16="http://schemas.microsoft.com/office/drawing/2014/main" id="{1AEA47C6-5240-CAE8-55D5-9069CB275630}"/>
                </a:ext>
              </a:extLst>
            </p:cNvPr>
            <p:cNvPicPr>
              <a:picLocks noChangeAspect="1"/>
            </p:cNvPicPr>
            <p:nvPr/>
          </p:nvPicPr>
          <p:blipFill>
            <a:blip r:embed="rId3"/>
            <a:stretch>
              <a:fillRect/>
            </a:stretch>
          </p:blipFill>
          <p:spPr>
            <a:xfrm>
              <a:off x="646429" y="697948"/>
              <a:ext cx="5454707" cy="5163930"/>
            </a:xfrm>
            <a:prstGeom prst="rect">
              <a:avLst/>
            </a:prstGeom>
          </p:spPr>
        </p:pic>
        <p:sp>
          <p:nvSpPr>
            <p:cNvPr id="4" name="TextBox 3">
              <a:extLst>
                <a:ext uri="{FF2B5EF4-FFF2-40B4-BE49-F238E27FC236}">
                  <a16:creationId xmlns:a16="http://schemas.microsoft.com/office/drawing/2014/main" id="{B996C291-B03B-DB36-A4CE-CC2BF8759F2A}"/>
                </a:ext>
              </a:extLst>
            </p:cNvPr>
            <p:cNvSpPr txBox="1"/>
            <p:nvPr/>
          </p:nvSpPr>
          <p:spPr>
            <a:xfrm>
              <a:off x="1608565" y="719123"/>
              <a:ext cx="457200" cy="276999"/>
            </a:xfrm>
            <a:prstGeom prst="rect">
              <a:avLst/>
            </a:prstGeom>
            <a:noFill/>
          </p:spPr>
          <p:txBody>
            <a:bodyPr wrap="square" rtlCol="0">
              <a:spAutoFit/>
            </a:bodyPr>
            <a:lstStyle/>
            <a:p>
              <a:r>
                <a:rPr lang="en-US" sz="1200" dirty="0">
                  <a:solidFill>
                    <a:schemeClr val="bg1"/>
                  </a:solidFill>
                </a:rPr>
                <a:t>36%</a:t>
              </a:r>
            </a:p>
          </p:txBody>
        </p:sp>
        <p:sp>
          <p:nvSpPr>
            <p:cNvPr id="5" name="TextBox 4">
              <a:extLst>
                <a:ext uri="{FF2B5EF4-FFF2-40B4-BE49-F238E27FC236}">
                  <a16:creationId xmlns:a16="http://schemas.microsoft.com/office/drawing/2014/main" id="{F23DD1F9-B12B-B671-A6E5-2E06F479619F}"/>
                </a:ext>
              </a:extLst>
            </p:cNvPr>
            <p:cNvSpPr txBox="1"/>
            <p:nvPr/>
          </p:nvSpPr>
          <p:spPr>
            <a:xfrm>
              <a:off x="2686318" y="3141413"/>
              <a:ext cx="599120" cy="276999"/>
            </a:xfrm>
            <a:prstGeom prst="rect">
              <a:avLst/>
            </a:prstGeom>
            <a:noFill/>
          </p:spPr>
          <p:txBody>
            <a:bodyPr wrap="square" rtlCol="0">
              <a:spAutoFit/>
            </a:bodyPr>
            <a:lstStyle/>
            <a:p>
              <a:r>
                <a:rPr lang="en-US" sz="1200" dirty="0">
                  <a:solidFill>
                    <a:schemeClr val="bg1"/>
                  </a:solidFill>
                </a:rPr>
                <a:t>15.5%</a:t>
              </a:r>
            </a:p>
          </p:txBody>
        </p:sp>
        <p:sp>
          <p:nvSpPr>
            <p:cNvPr id="6" name="TextBox 5">
              <a:extLst>
                <a:ext uri="{FF2B5EF4-FFF2-40B4-BE49-F238E27FC236}">
                  <a16:creationId xmlns:a16="http://schemas.microsoft.com/office/drawing/2014/main" id="{6D6F09BF-6557-66D1-F397-6E57609E32EF}"/>
                </a:ext>
              </a:extLst>
            </p:cNvPr>
            <p:cNvSpPr txBox="1"/>
            <p:nvPr/>
          </p:nvSpPr>
          <p:spPr>
            <a:xfrm>
              <a:off x="3931867" y="3233022"/>
              <a:ext cx="457200" cy="276999"/>
            </a:xfrm>
            <a:prstGeom prst="rect">
              <a:avLst/>
            </a:prstGeom>
            <a:noFill/>
          </p:spPr>
          <p:txBody>
            <a:bodyPr wrap="square" rtlCol="0">
              <a:spAutoFit/>
            </a:bodyPr>
            <a:lstStyle/>
            <a:p>
              <a:r>
                <a:rPr lang="en-US" sz="1200" dirty="0">
                  <a:solidFill>
                    <a:schemeClr val="bg1"/>
                  </a:solidFill>
                </a:rPr>
                <a:t>15%</a:t>
              </a:r>
            </a:p>
          </p:txBody>
        </p:sp>
        <p:sp>
          <p:nvSpPr>
            <p:cNvPr id="7" name="TextBox 6">
              <a:extLst>
                <a:ext uri="{FF2B5EF4-FFF2-40B4-BE49-F238E27FC236}">
                  <a16:creationId xmlns:a16="http://schemas.microsoft.com/office/drawing/2014/main" id="{67D120D4-17E2-24C0-B555-C3F607DC2D0E}"/>
                </a:ext>
              </a:extLst>
            </p:cNvPr>
            <p:cNvSpPr txBox="1"/>
            <p:nvPr/>
          </p:nvSpPr>
          <p:spPr>
            <a:xfrm>
              <a:off x="5096727" y="3418412"/>
              <a:ext cx="457200" cy="276999"/>
            </a:xfrm>
            <a:prstGeom prst="rect">
              <a:avLst/>
            </a:prstGeom>
            <a:noFill/>
          </p:spPr>
          <p:txBody>
            <a:bodyPr wrap="square" rtlCol="0">
              <a:spAutoFit/>
            </a:bodyPr>
            <a:lstStyle/>
            <a:p>
              <a:r>
                <a:rPr lang="en-US" sz="1200" dirty="0">
                  <a:solidFill>
                    <a:schemeClr val="bg1"/>
                  </a:solidFill>
                </a:rPr>
                <a:t>13%</a:t>
              </a:r>
            </a:p>
          </p:txBody>
        </p:sp>
        <p:sp>
          <p:nvSpPr>
            <p:cNvPr id="8" name="TextBox 7">
              <a:extLst>
                <a:ext uri="{FF2B5EF4-FFF2-40B4-BE49-F238E27FC236}">
                  <a16:creationId xmlns:a16="http://schemas.microsoft.com/office/drawing/2014/main" id="{54D86D11-CA7C-A790-74E3-E37EE4D8792E}"/>
                </a:ext>
              </a:extLst>
            </p:cNvPr>
            <p:cNvSpPr txBox="1"/>
            <p:nvPr/>
          </p:nvSpPr>
          <p:spPr>
            <a:xfrm>
              <a:off x="646429" y="426735"/>
              <a:ext cx="5461422" cy="292388"/>
            </a:xfrm>
            <a:prstGeom prst="rect">
              <a:avLst/>
            </a:prstGeom>
            <a:solidFill>
              <a:schemeClr val="tx1"/>
            </a:solidFill>
            <a:ln>
              <a:noFill/>
            </a:ln>
          </p:spPr>
          <p:txBody>
            <a:bodyPr wrap="square" rtlCol="0">
              <a:spAutoFit/>
            </a:bodyPr>
            <a:lstStyle/>
            <a:p>
              <a:pPr algn="ctr"/>
              <a:r>
                <a:rPr lang="en-US" sz="1300" dirty="0">
                  <a:solidFill>
                    <a:schemeClr val="bg1"/>
                  </a:solidFill>
                </a:rPr>
                <a:t>Percentage of Attrition based on Level of Work Life Balance</a:t>
              </a:r>
            </a:p>
          </p:txBody>
        </p:sp>
      </p:grpSp>
    </p:spTree>
    <p:extLst>
      <p:ext uri="{BB962C8B-B14F-4D97-AF65-F5344CB8AC3E}">
        <p14:creationId xmlns:p14="http://schemas.microsoft.com/office/powerpoint/2010/main" val="1474499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1D64472-9720-4FBC-B628-F62EE9D01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8D91C-8549-D3BF-D067-3DC27C235A98}"/>
              </a:ext>
            </a:extLst>
          </p:cNvPr>
          <p:cNvSpPr>
            <a:spLocks noGrp="1"/>
          </p:cNvSpPr>
          <p:nvPr>
            <p:ph type="title"/>
          </p:nvPr>
        </p:nvSpPr>
        <p:spPr>
          <a:xfrm>
            <a:off x="6411685" y="634946"/>
            <a:ext cx="5127171" cy="1450757"/>
          </a:xfrm>
        </p:spPr>
        <p:txBody>
          <a:bodyPr>
            <a:normAutofit/>
          </a:bodyPr>
          <a:lstStyle/>
          <a:p>
            <a:r>
              <a:rPr lang="en-US">
                <a:cs typeface="Calibri Light"/>
              </a:rPr>
              <a:t>Aspect #3</a:t>
            </a:r>
            <a:endParaRPr lang="en-US"/>
          </a:p>
        </p:txBody>
      </p:sp>
      <p:cxnSp>
        <p:nvCxnSpPr>
          <p:cNvPr id="24" name="Straight Connector 23">
            <a:extLst>
              <a:ext uri="{FF2B5EF4-FFF2-40B4-BE49-F238E27FC236}">
                <a16:creationId xmlns:a16="http://schemas.microsoft.com/office/drawing/2014/main" id="{C8274B1F-2E6E-4044-94F7-2AB4E90F65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17779ECE-77C6-AA74-947B-B57E4C6CCB28}"/>
              </a:ext>
            </a:extLst>
          </p:cNvPr>
          <p:cNvSpPr>
            <a:spLocks noGrp="1"/>
          </p:cNvSpPr>
          <p:nvPr>
            <p:ph idx="1"/>
          </p:nvPr>
        </p:nvSpPr>
        <p:spPr>
          <a:xfrm>
            <a:off x="6411684" y="2198914"/>
            <a:ext cx="5127172" cy="3670180"/>
          </a:xfrm>
        </p:spPr>
        <p:txBody>
          <a:bodyPr vert="horz" lIns="0" tIns="45720" rIns="0" bIns="45720" rtlCol="0">
            <a:normAutofit/>
          </a:bodyPr>
          <a:lstStyle/>
          <a:p>
            <a:r>
              <a:rPr lang="en-US">
                <a:cs typeface="Calibri"/>
              </a:rPr>
              <a:t>Percentage of Attrition based on Hourly Rates</a:t>
            </a:r>
          </a:p>
          <a:p>
            <a:endParaRPr lang="en-US">
              <a:cs typeface="Calibri"/>
            </a:endParaRPr>
          </a:p>
        </p:txBody>
      </p:sp>
      <p:sp>
        <p:nvSpPr>
          <p:cNvPr id="26" name="Rectangle 25">
            <a:extLst>
              <a:ext uri="{FF2B5EF4-FFF2-40B4-BE49-F238E27FC236}">
                <a16:creationId xmlns:a16="http://schemas.microsoft.com/office/drawing/2014/main" id="{DF7BD5AB-415F-42D4-8FC0-DCC5D1101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2A8EBF22-DAF1-4100-AA4A-A077B68E3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0" name="Group 9">
            <a:extLst>
              <a:ext uri="{FF2B5EF4-FFF2-40B4-BE49-F238E27FC236}">
                <a16:creationId xmlns:a16="http://schemas.microsoft.com/office/drawing/2014/main" id="{EDE0BFEA-E265-B549-8985-F852F67227C9}"/>
              </a:ext>
            </a:extLst>
          </p:cNvPr>
          <p:cNvGrpSpPr/>
          <p:nvPr/>
        </p:nvGrpSpPr>
        <p:grpSpPr>
          <a:xfrm>
            <a:off x="1003911" y="645106"/>
            <a:ext cx="4655017" cy="5247747"/>
            <a:chOff x="1003911" y="645106"/>
            <a:chExt cx="4655017" cy="5247747"/>
          </a:xfrm>
        </p:grpSpPr>
        <p:pic>
          <p:nvPicPr>
            <p:cNvPr id="4" name="Content Placeholder 3" descr="A graph of different colored bars&#10;&#10;Description automatically generated">
              <a:extLst>
                <a:ext uri="{FF2B5EF4-FFF2-40B4-BE49-F238E27FC236}">
                  <a16:creationId xmlns:a16="http://schemas.microsoft.com/office/drawing/2014/main" id="{1E8C2850-B4E0-E4EE-8D89-A62CE9D836F1}"/>
                </a:ext>
              </a:extLst>
            </p:cNvPr>
            <p:cNvPicPr>
              <a:picLocks noChangeAspect="1"/>
            </p:cNvPicPr>
            <p:nvPr/>
          </p:nvPicPr>
          <p:blipFill>
            <a:blip r:embed="rId3"/>
            <a:srcRect r="25558" b="236"/>
            <a:stretch/>
          </p:blipFill>
          <p:spPr>
            <a:xfrm>
              <a:off x="1079082" y="645106"/>
              <a:ext cx="4579846" cy="5247747"/>
            </a:xfrm>
            <a:prstGeom prst="rect">
              <a:avLst/>
            </a:prstGeom>
          </p:spPr>
        </p:pic>
        <p:sp>
          <p:nvSpPr>
            <p:cNvPr id="3" name="TextBox 2">
              <a:extLst>
                <a:ext uri="{FF2B5EF4-FFF2-40B4-BE49-F238E27FC236}">
                  <a16:creationId xmlns:a16="http://schemas.microsoft.com/office/drawing/2014/main" id="{5C0B2ACB-61F2-86EB-1313-1695591F4DDE}"/>
                </a:ext>
              </a:extLst>
            </p:cNvPr>
            <p:cNvSpPr txBox="1"/>
            <p:nvPr/>
          </p:nvSpPr>
          <p:spPr>
            <a:xfrm>
              <a:off x="1895168" y="1867698"/>
              <a:ext cx="457200" cy="276999"/>
            </a:xfrm>
            <a:prstGeom prst="rect">
              <a:avLst/>
            </a:prstGeom>
            <a:noFill/>
          </p:spPr>
          <p:txBody>
            <a:bodyPr wrap="square" rtlCol="0">
              <a:spAutoFit/>
            </a:bodyPr>
            <a:lstStyle/>
            <a:p>
              <a:r>
                <a:rPr lang="en-US" sz="1200" dirty="0">
                  <a:solidFill>
                    <a:schemeClr val="bg1"/>
                  </a:solidFill>
                </a:rPr>
                <a:t>14%</a:t>
              </a:r>
            </a:p>
          </p:txBody>
        </p:sp>
        <p:sp>
          <p:nvSpPr>
            <p:cNvPr id="5" name="TextBox 4">
              <a:extLst>
                <a:ext uri="{FF2B5EF4-FFF2-40B4-BE49-F238E27FC236}">
                  <a16:creationId xmlns:a16="http://schemas.microsoft.com/office/drawing/2014/main" id="{AF8BC642-43CE-63FA-0F7E-24FF600A1938}"/>
                </a:ext>
              </a:extLst>
            </p:cNvPr>
            <p:cNvSpPr txBox="1"/>
            <p:nvPr/>
          </p:nvSpPr>
          <p:spPr>
            <a:xfrm>
              <a:off x="2858729" y="884472"/>
              <a:ext cx="457200" cy="276999"/>
            </a:xfrm>
            <a:prstGeom prst="rect">
              <a:avLst/>
            </a:prstGeom>
            <a:noFill/>
          </p:spPr>
          <p:txBody>
            <a:bodyPr wrap="square" rtlCol="0">
              <a:spAutoFit/>
            </a:bodyPr>
            <a:lstStyle/>
            <a:p>
              <a:r>
                <a:rPr lang="en-US" sz="1200" dirty="0">
                  <a:solidFill>
                    <a:schemeClr val="bg1"/>
                  </a:solidFill>
                </a:rPr>
                <a:t>18%</a:t>
              </a:r>
            </a:p>
          </p:txBody>
        </p:sp>
        <p:sp>
          <p:nvSpPr>
            <p:cNvPr id="6" name="TextBox 5">
              <a:extLst>
                <a:ext uri="{FF2B5EF4-FFF2-40B4-BE49-F238E27FC236}">
                  <a16:creationId xmlns:a16="http://schemas.microsoft.com/office/drawing/2014/main" id="{4E22E3BF-8966-0DE1-778E-8B2D24262601}"/>
                </a:ext>
              </a:extLst>
            </p:cNvPr>
            <p:cNvSpPr txBox="1"/>
            <p:nvPr/>
          </p:nvSpPr>
          <p:spPr>
            <a:xfrm>
              <a:off x="3753465" y="1439994"/>
              <a:ext cx="457200" cy="276999"/>
            </a:xfrm>
            <a:prstGeom prst="rect">
              <a:avLst/>
            </a:prstGeom>
            <a:noFill/>
          </p:spPr>
          <p:txBody>
            <a:bodyPr wrap="square" rtlCol="0">
              <a:spAutoFit/>
            </a:bodyPr>
            <a:lstStyle/>
            <a:p>
              <a:r>
                <a:rPr lang="en-US" sz="1200" dirty="0">
                  <a:solidFill>
                    <a:schemeClr val="bg1"/>
                  </a:solidFill>
                </a:rPr>
                <a:t>16%</a:t>
              </a:r>
            </a:p>
          </p:txBody>
        </p:sp>
        <p:sp>
          <p:nvSpPr>
            <p:cNvPr id="7" name="TextBox 6">
              <a:extLst>
                <a:ext uri="{FF2B5EF4-FFF2-40B4-BE49-F238E27FC236}">
                  <a16:creationId xmlns:a16="http://schemas.microsoft.com/office/drawing/2014/main" id="{DE83C033-AA5C-950E-93C8-3225662B7E17}"/>
                </a:ext>
              </a:extLst>
            </p:cNvPr>
            <p:cNvSpPr txBox="1"/>
            <p:nvPr/>
          </p:nvSpPr>
          <p:spPr>
            <a:xfrm>
              <a:off x="4734822" y="1157819"/>
              <a:ext cx="457200" cy="276999"/>
            </a:xfrm>
            <a:prstGeom prst="rect">
              <a:avLst/>
            </a:prstGeom>
            <a:noFill/>
          </p:spPr>
          <p:txBody>
            <a:bodyPr wrap="square" rtlCol="0">
              <a:spAutoFit/>
            </a:bodyPr>
            <a:lstStyle/>
            <a:p>
              <a:r>
                <a:rPr lang="en-US" sz="1200" dirty="0">
                  <a:solidFill>
                    <a:schemeClr val="bg1"/>
                  </a:solidFill>
                </a:rPr>
                <a:t>17%</a:t>
              </a:r>
            </a:p>
          </p:txBody>
        </p:sp>
        <p:sp>
          <p:nvSpPr>
            <p:cNvPr id="9" name="TextBox 8">
              <a:extLst>
                <a:ext uri="{FF2B5EF4-FFF2-40B4-BE49-F238E27FC236}">
                  <a16:creationId xmlns:a16="http://schemas.microsoft.com/office/drawing/2014/main" id="{6D622406-7058-97CF-0B00-826CA0DDF3A6}"/>
                </a:ext>
              </a:extLst>
            </p:cNvPr>
            <p:cNvSpPr txBox="1"/>
            <p:nvPr/>
          </p:nvSpPr>
          <p:spPr>
            <a:xfrm rot="16200000">
              <a:off x="-1481463" y="3130480"/>
              <a:ext cx="5247747" cy="276999"/>
            </a:xfrm>
            <a:prstGeom prst="rect">
              <a:avLst/>
            </a:prstGeom>
            <a:solidFill>
              <a:schemeClr val="tx1"/>
            </a:solidFill>
            <a:ln>
              <a:noFill/>
            </a:ln>
          </p:spPr>
          <p:txBody>
            <a:bodyPr wrap="square" rtlCol="0">
              <a:spAutoFit/>
            </a:bodyPr>
            <a:lstStyle/>
            <a:p>
              <a:pPr algn="ctr"/>
              <a:r>
                <a:rPr lang="en-US" sz="1200" dirty="0">
                  <a:solidFill>
                    <a:schemeClr val="bg1"/>
                  </a:solidFill>
                </a:rPr>
                <a:t>Percent of Attrition</a:t>
              </a:r>
            </a:p>
          </p:txBody>
        </p:sp>
      </p:grpSp>
    </p:spTree>
    <p:extLst>
      <p:ext uri="{BB962C8B-B14F-4D97-AF65-F5344CB8AC3E}">
        <p14:creationId xmlns:p14="http://schemas.microsoft.com/office/powerpoint/2010/main" val="3995182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BRFhVXEU0MDAzMDgwOTwvVXNlck5hbWU+PERhdGVUaW1lPjEwLzMxLzIwMjQgMTA6MDg6MzUgUE08L0RhdGVUaW1lPjxMYWJlbFN0cmluZz5UaGlzIGFydGlmYWN0IGhhcyBubyBjbGFzc2lmaWNhdGlvbi48L0xhYmVsU3RyaW5nPjwvaXRlbT48aXRlbT48c2lzbCBzaXNsVmVyc2lvbj0iMCIgcG9saWN5PSJjZGU1M2FjMS1iZjVmLTRhYWUtOWNmMS0wNzUwOWUyM2E0YjAiIG9yaWdpbj0idXNlclNlbGVjdGVkIj48ZWxlbWVudCB1aWQ9ImRlY2VjYmQ2LWRhM2ItNDZmZS04ZjAwLWY5ZDlkZWVhMmVlMSIgdmFsdWU9IiIgeG1sbnM9Imh0dHA6Ly93d3cuYm9sZG9uamFtZXMuY29tLzIwMDgvMDEvc2llL2ludGVybmFsL2xhYmVsIiAvPjxlbGVtZW50IHVpZD0iYmJhOTRjNjUtYWMzZC00ZjM0LWIyZTEtOGRlMTFlZjZmMDFjIiB2YWx1ZT0iIiB4bWxucz0iaHR0cDovL3d3dy5ib2xkb25qYW1lcy5jb20vMjAwOC8wMS9zaWUvaW50ZXJuYWwvbGFiZWwiIC8+PGVsZW1lbnQgdWlkPSJhMDZkYTRkYS1hMjYzLTQxMzYtYjRmZC1mMjhhMTdkMzAxODgiIHZhbHVlPSIiIHhtbG5zPSJodHRwOi8vd3d3LmJvbGRvbmphbWVzLmNvbS8yMDA4LzAxL3NpZS9pbnRlcm5hbC9sYWJlbCIgLz48ZWxlbWVudCB1aWQ9ImQ3NTljZDdhLWI1N2MtNDJlNC05YTQ5LTliODJhMjMzNzU3OSIgdmFsdWU9IiIgeG1sbnM9Imh0dHA6Ly93d3cuYm9sZG9uamFtZXMuY29tLzIwMDgvMDEvc2llL2ludGVybmFsL2xhYmVsIiAvPjxlbGVtZW50IHVpZD0iOTJlOTkzYTMtYWYzMi00YWZiLWFhMTktM2E0OWNkYjgyYzdhIiB2YWx1ZT0iIiB4bWxucz0iaHR0cDovL3d3dy5ib2xkb25qYW1lcy5jb20vMjAwOC8wMS9zaWUvaW50ZXJuYWwvbGFiZWwiIC8+PC9zaXNsPjxVc2VyTmFtZT5BRFhVXEU0MDAzMDgwOTwvVXNlck5hbWU+PERhdGVUaW1lPjExLzEvMjAyNCAzOjU3OjI0IEFNPC9EYXRlVGltZT48TGFiZWxTdHJpbmc+RXhwb3J0IENvbnRyb2wgQ291bnRyeTogVVMgIHwgVW5yZXN0cmljdGVkIENvbnRlbnQgfCBVc2UgUHJlZXhpc3RpbmcgTWFya2luZyAobm90IGFwcGxpZWQgYnkgdGhpcyB0b29sKSB8IE5vbi1FeHBvcnQgQ29udHJvbGxlZCBUZWNobmljYWwgSW5mb3JtYXRpb24gKEVYSU0gRGV0ZXJtaW5lZCBPbmx5KSB8IE5vIHZpc3VhbCBtYXJraW5nIGFwcGxpZWQgYnkgdGhlIHRvb2w8L0xhYmVsU3RyaW5nPjwvaXRlbT48L2xhYmVsSGlzdG9yeT4=</Value>
</WrappedLabelHistory>
</file>

<file path=customXml/item2.xml><?xml version="1.0" encoding="utf-8"?>
<sisl xmlns:xsi="http://www.w3.org/2001/XMLSchema-instance" xmlns:xsd="http://www.w3.org/2001/XMLSchema" xmlns="http://www.boldonjames.com/2008/01/sie/internal/label" sislVersion="0" policy="cde53ac1-bf5f-4aae-9cf1-07509e23a4b0" origin="userSelected">
  <element uid="dececbd6-da3b-46fe-8f00-f9d9deea2ee1" value=""/>
  <element uid="bba94c65-ac3d-4f34-b2e1-8de11ef6f01c" value=""/>
  <element uid="a06da4da-a263-4136-b4fd-f28a17d30188" value=""/>
  <element uid="d759cd7a-b57c-42e4-9a49-9b82a2337579" value=""/>
  <element uid="92e993a3-af32-4afb-aa19-3a49cdb82c7a" value=""/>
</sisl>
</file>

<file path=customXml/itemProps1.xml><?xml version="1.0" encoding="utf-8"?>
<ds:datastoreItem xmlns:ds="http://schemas.openxmlformats.org/officeDocument/2006/customXml" ds:itemID="{6064DC7D-20B8-4166-A927-093928D80955}">
  <ds:schemaRefs>
    <ds:schemaRef ds:uri="http://www.w3.org/2001/XMLSchema"/>
    <ds:schemaRef ds:uri="http://www.boldonjames.com/2016/02/Classifier/internal/wrappedLabelHistory"/>
  </ds:schemaRefs>
</ds:datastoreItem>
</file>

<file path=customXml/itemProps2.xml><?xml version="1.0" encoding="utf-8"?>
<ds:datastoreItem xmlns:ds="http://schemas.openxmlformats.org/officeDocument/2006/customXml" ds:itemID="{B95E926B-CCBD-4590-923F-F55890589F82}">
  <ds:schemaRefs>
    <ds:schemaRef ds:uri="http://www.w3.org/2001/XMLSchema"/>
    <ds:schemaRef ds:uri="http://www.boldonjames.com/2008/01/sie/internal/label"/>
  </ds:schemaRefs>
</ds:datastoreItem>
</file>

<file path=docMetadata/LabelInfo.xml><?xml version="1.0" encoding="utf-8"?>
<clbl:labelList xmlns:clbl="http://schemas.microsoft.com/office/2020/mipLabelMetadata">
  <clbl:label id="{4447dd6a-a4a1-440b-a6a3-9124ef1ee017}" enabled="1" method="Privileged" siteId="{7a18110d-ef9b-4274-acef-e62ab0fe28ed}" contentBits="0" removed="0"/>
</clbl:labelList>
</file>

<file path=docProps/app.xml><?xml version="1.0" encoding="utf-8"?>
<Properties xmlns="http://schemas.openxmlformats.org/officeDocument/2006/extended-properties" xmlns:vt="http://schemas.openxmlformats.org/officeDocument/2006/docPropsVTypes">
  <Template>office theme</Template>
  <TotalTime>226</TotalTime>
  <Words>1551</Words>
  <Application>Microsoft Office PowerPoint</Application>
  <PresentationFormat>Widescreen</PresentationFormat>
  <Paragraphs>198</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Calibri</vt:lpstr>
      <vt:lpstr>Calibri Light</vt:lpstr>
      <vt:lpstr>Courier New</vt:lpstr>
      <vt:lpstr>Courier New,monospace</vt:lpstr>
      <vt:lpstr>Retrospect</vt:lpstr>
      <vt:lpstr>Frito Lay Employee Attrition Exploratory Data Analysis</vt:lpstr>
      <vt:lpstr>General Information </vt:lpstr>
      <vt:lpstr>Overview</vt:lpstr>
      <vt:lpstr>Question of Interest</vt:lpstr>
      <vt:lpstr>Looking at the Data</vt:lpstr>
      <vt:lpstr>Intuitive Aspects</vt:lpstr>
      <vt:lpstr>Aspect #1</vt:lpstr>
      <vt:lpstr>Aspect #2</vt:lpstr>
      <vt:lpstr>Aspect #3</vt:lpstr>
      <vt:lpstr>Statistically Calculated Aspects</vt:lpstr>
      <vt:lpstr>Aspect #4</vt:lpstr>
      <vt:lpstr>Aspect #5</vt:lpstr>
      <vt:lpstr>Aspect #6</vt:lpstr>
      <vt:lpstr>Aspect #7</vt:lpstr>
      <vt:lpstr>Aspect #8</vt:lpstr>
      <vt:lpstr>Aspect #9</vt:lpstr>
      <vt:lpstr>Naïve Bayes Model</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rtnipcontrolcode:unrestricted|rtnipcontrolcodevm:preexistingipvm|rtnexportcontrolcountry:usa|rtnexportcontrolcode:nonexporteximdetermined|rtnexportcontrolcodevm:nousecvm</dc:subject>
  <dc:creator/>
  <cp:lastModifiedBy>Anwar, Zainab                            RTX</cp:lastModifiedBy>
  <cp:revision>10</cp:revision>
  <dcterms:created xsi:type="dcterms:W3CDTF">2024-10-22T03:37:45Z</dcterms:created>
  <dcterms:modified xsi:type="dcterms:W3CDTF">2024-11-01T07:48:40Z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ab0f9f16-7733-4a50-9c8d-f76f62807518</vt:lpwstr>
  </property>
  <property fmtid="{D5CDD505-2E9C-101B-9397-08002B2CF9AE}" pid="3" name="bjSaver">
    <vt:lpwstr>1j2qtKihR3FUfNqX8FL2PqiteEc8Trd9</vt:lpwstr>
  </property>
  <property fmtid="{D5CDD505-2E9C-101B-9397-08002B2CF9AE}" pid="4" name="bjClsUserRVM">
    <vt:lpwstr>[]</vt:lpwstr>
  </property>
  <property fmtid="{D5CDD505-2E9C-101B-9397-08002B2CF9AE}" pid="5" name="bjDocumentLabelXML">
    <vt:lpwstr>&lt;?xml version="1.0" encoding="us-ascii"?&gt;&lt;sisl xmlns:xsi="http://www.w3.org/2001/XMLSchema-instance" xmlns:xsd="http://www.w3.org/2001/XMLSchema" sislVersion="0" policy="cde53ac1-bf5f-4aae-9cf1-07509e23a4b0" origin="userSelected" xmlns="http://www.boldonj</vt:lpwstr>
  </property>
  <property fmtid="{D5CDD505-2E9C-101B-9397-08002B2CF9AE}" pid="6" name="bjDocumentLabelXML-0">
    <vt:lpwstr>ames.com/2008/01/sie/internal/label"&gt;&lt;element uid="dececbd6-da3b-46fe-8f00-f9d9deea2ee1" value="" /&gt;&lt;element uid="bba94c65-ac3d-4f34-b2e1-8de11ef6f01c" value="" /&gt;&lt;element uid="a06da4da-a263-4136-b4fd-f28a17d30188" value="" /&gt;&lt;element uid="d759cd7a-b57c-4</vt:lpwstr>
  </property>
  <property fmtid="{D5CDD505-2E9C-101B-9397-08002B2CF9AE}" pid="7" name="bjDocumentLabelXML-1">
    <vt:lpwstr>2e4-9a49-9b82a2337579" value="" /&gt;&lt;element uid="92e993a3-af32-4afb-aa19-3a49cdb82c7a" value="" /&gt;&lt;/sisl&gt;</vt:lpwstr>
  </property>
  <property fmtid="{D5CDD505-2E9C-101B-9397-08002B2CF9AE}" pid="8" name="bjDocumentSecurityLabel">
    <vt:lpwstr>Export Control Country: US  | Unrestricted Content | Use Preexisting Marking (not applied by this tool) | Non-Export Controlled Technical Information (EXIM Determined Only) | No visual marking applied by the tool</vt:lpwstr>
  </property>
  <property fmtid="{D5CDD505-2E9C-101B-9397-08002B2CF9AE}" pid="9" name="rtnipcontrolcodevm">
    <vt:lpwstr>preexistingipvm</vt:lpwstr>
  </property>
  <property fmtid="{D5CDD505-2E9C-101B-9397-08002B2CF9AE}" pid="10" name="rtnipcontrolcode">
    <vt:lpwstr>unrestricted</vt:lpwstr>
  </property>
  <property fmtid="{D5CDD505-2E9C-101B-9397-08002B2CF9AE}" pid="11" name="rtnexportcontrolcode">
    <vt:lpwstr>nonexporteximdetermined</vt:lpwstr>
  </property>
  <property fmtid="{D5CDD505-2E9C-101B-9397-08002B2CF9AE}" pid="12" name="rtnexportcontrolcountry">
    <vt:lpwstr>usa</vt:lpwstr>
  </property>
  <property fmtid="{D5CDD505-2E9C-101B-9397-08002B2CF9AE}" pid="13" name="rtnexportcontrolcodevm">
    <vt:lpwstr>nousecvm</vt:lpwstr>
  </property>
  <property fmtid="{D5CDD505-2E9C-101B-9397-08002B2CF9AE}" pid="14" name="bjLabelHistoryID">
    <vt:lpwstr>{6064DC7D-20B8-4166-A927-093928D80955}</vt:lpwstr>
  </property>
</Properties>
</file>