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d5a8d2cf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d5a8d2cf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d5a8d2cf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d5a8d2cf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d5a8d2cf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d5a8d2cf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d5a8d2cf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d5a8d2cf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d5a8d2cf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d5a8d2cf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d5a8d2cf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d5a8d2cf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5a8d2cf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5a8d2cf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d5a8d2cf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d5a8d2cf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d5a8d2cf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d5a8d2cf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d1d90c10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d1d90c10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0446" lvl="0" marL="457200" rtl="0" algn="l">
              <a:lnSpc>
                <a:spcPct val="115000"/>
              </a:lnSpc>
              <a:spcBef>
                <a:spcPts val="0"/>
              </a:spcBef>
              <a:spcAft>
                <a:spcPts val="0"/>
              </a:spcAft>
              <a:buClr>
                <a:srgbClr val="ADADAD"/>
              </a:buClr>
              <a:buSzPts val="1289"/>
              <a:buChar char="●"/>
            </a:pPr>
            <a:r>
              <a:rPr lang="en" sz="1288">
                <a:solidFill>
                  <a:srgbClr val="ADADAD"/>
                </a:solidFill>
              </a:rPr>
              <a:t>How does Medicare spending behavior vary across states, and did COVID19 impact these trends?</a:t>
            </a:r>
            <a:endParaRPr sz="1288">
              <a:solidFill>
                <a:srgbClr val="ADADAD"/>
              </a:solidFill>
            </a:endParaRPr>
          </a:p>
          <a:p>
            <a:pPr indent="-310446" lvl="0" marL="457200" rtl="0" algn="l">
              <a:lnSpc>
                <a:spcPct val="115000"/>
              </a:lnSpc>
              <a:spcBef>
                <a:spcPts val="0"/>
              </a:spcBef>
              <a:spcAft>
                <a:spcPts val="0"/>
              </a:spcAft>
              <a:buClr>
                <a:srgbClr val="ADADAD"/>
              </a:buClr>
              <a:buSzPts val="1289"/>
              <a:buChar char="●"/>
            </a:pPr>
            <a:r>
              <a:rPr lang="en" sz="1288">
                <a:solidFill>
                  <a:srgbClr val="ADADAD"/>
                </a:solidFill>
              </a:rPr>
              <a:t>Which claim types are allocated the highest spending?</a:t>
            </a:r>
            <a:endParaRPr sz="1288">
              <a:solidFill>
                <a:srgbClr val="ADADAD"/>
              </a:solidFill>
            </a:endParaRPr>
          </a:p>
          <a:p>
            <a:pPr indent="-310446" lvl="0" marL="457200" rtl="0" algn="l">
              <a:lnSpc>
                <a:spcPct val="115000"/>
              </a:lnSpc>
              <a:spcBef>
                <a:spcPts val="0"/>
              </a:spcBef>
              <a:spcAft>
                <a:spcPts val="0"/>
              </a:spcAft>
              <a:buClr>
                <a:srgbClr val="ADADAD"/>
              </a:buClr>
              <a:buSzPts val="1289"/>
              <a:buChar char="●"/>
            </a:pPr>
            <a:r>
              <a:rPr lang="en" sz="1288">
                <a:solidFill>
                  <a:srgbClr val="ADADAD"/>
                </a:solidFill>
              </a:rPr>
              <a:t>Which claim periods are allocated the highest spending? </a:t>
            </a:r>
            <a:endParaRPr sz="1288">
              <a:solidFill>
                <a:srgbClr val="ADADAD"/>
              </a:solidFill>
            </a:endParaRPr>
          </a:p>
          <a:p>
            <a:pPr indent="-310446" lvl="0" marL="457200" rtl="0" algn="l">
              <a:lnSpc>
                <a:spcPct val="115000"/>
              </a:lnSpc>
              <a:spcBef>
                <a:spcPts val="0"/>
              </a:spcBef>
              <a:spcAft>
                <a:spcPts val="0"/>
              </a:spcAft>
              <a:buClr>
                <a:srgbClr val="ADADAD"/>
              </a:buClr>
              <a:buSzPts val="1289"/>
              <a:buChar char="●"/>
            </a:pPr>
            <a:r>
              <a:rPr lang="en" sz="1288">
                <a:solidFill>
                  <a:srgbClr val="ADADAD"/>
                </a:solidFill>
              </a:rPr>
              <a:t>Has there been a trend of rising average spending over the years, and to what extent has COVID-19 effected this pattern?</a:t>
            </a:r>
            <a:endParaRPr sz="1288">
              <a:solidFill>
                <a:srgbClr val="ADADAD"/>
              </a:solidFill>
            </a:endParaRPr>
          </a:p>
          <a:p>
            <a:pPr indent="-310446" lvl="0" marL="457200" rtl="0" algn="l">
              <a:lnSpc>
                <a:spcPct val="115000"/>
              </a:lnSpc>
              <a:spcBef>
                <a:spcPts val="0"/>
              </a:spcBef>
              <a:spcAft>
                <a:spcPts val="0"/>
              </a:spcAft>
              <a:buClr>
                <a:srgbClr val="ADADAD"/>
              </a:buClr>
              <a:buSzPts val="1289"/>
              <a:buChar char="●"/>
            </a:pPr>
            <a:r>
              <a:rPr lang="en" sz="1288">
                <a:solidFill>
                  <a:srgbClr val="ADADAD"/>
                </a:solidFill>
              </a:rPr>
              <a:t>What potential forecasts does the data provide for future trends in Medicare spending?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d5a8d2cf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d5a8d2cf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d5a8d2cf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d5a8d2cf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d1d90c10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d1d90c10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d5a8d2cf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d5a8d2cf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9.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jp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jpg"/><Relationship Id="rId4" Type="http://schemas.openxmlformats.org/officeDocument/2006/relationships/image" Target="../media/image2.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22925"/>
            <a:ext cx="8520600" cy="2379300"/>
          </a:xfrm>
          <a:prstGeom prst="rect">
            <a:avLst/>
          </a:prstGeom>
          <a:no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highlight>
                  <a:srgbClr val="9FC5E8"/>
                </a:highlight>
              </a:rPr>
              <a:t>Hospital Medicare Expenditures: Pre, During, Post Covid</a:t>
            </a:r>
            <a:endParaRPr b="1">
              <a:highlight>
                <a:srgbClr val="9FC5E8"/>
              </a:highlight>
            </a:endParaRPr>
          </a:p>
        </p:txBody>
      </p:sp>
      <p:sp>
        <p:nvSpPr>
          <p:cNvPr id="55" name="Google Shape;55;p13"/>
          <p:cNvSpPr txBox="1"/>
          <p:nvPr>
            <p:ph idx="1" type="subTitle"/>
          </p:nvPr>
        </p:nvSpPr>
        <p:spPr>
          <a:xfrm>
            <a:off x="420875" y="3471750"/>
            <a:ext cx="8520600" cy="7926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Zainab Shafi, Key Caughey, Wally Diaz, Kevin Xie</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96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Question 2 Cont.</a:t>
            </a:r>
            <a:endParaRPr b="1"/>
          </a:p>
        </p:txBody>
      </p:sp>
      <p:sp>
        <p:nvSpPr>
          <p:cNvPr id="114" name="Google Shape;114;p22"/>
          <p:cNvSpPr txBox="1"/>
          <p:nvPr>
            <p:ph idx="1" type="body"/>
          </p:nvPr>
        </p:nvSpPr>
        <p:spPr>
          <a:xfrm>
            <a:off x="311700" y="669500"/>
            <a:ext cx="8520600" cy="4266900"/>
          </a:xfrm>
          <a:prstGeom prst="rect">
            <a:avLst/>
          </a:prstGeom>
          <a:solidFill>
            <a:srgbClr val="4A86E8"/>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    Inpatient claims for top spending hosps</a:t>
            </a:r>
            <a:endParaRPr b="1" u="sng">
              <a:solidFill>
                <a:schemeClr val="dk1"/>
              </a:solidFill>
            </a:endParaRPr>
          </a:p>
          <a:p>
            <a:pPr indent="0" lvl="0" marL="457200" rtl="0" algn="l">
              <a:spcBef>
                <a:spcPts val="1200"/>
              </a:spcBef>
              <a:spcAft>
                <a:spcPts val="1200"/>
              </a:spcAft>
              <a:buNone/>
            </a:pPr>
            <a:r>
              <a:t/>
            </a:r>
            <a:endParaRPr b="1">
              <a:solidFill>
                <a:schemeClr val="dk1"/>
              </a:solidFill>
            </a:endParaRPr>
          </a:p>
        </p:txBody>
      </p:sp>
      <p:pic>
        <p:nvPicPr>
          <p:cNvPr id="115" name="Google Shape;115;p22"/>
          <p:cNvPicPr preferRelativeResize="0"/>
          <p:nvPr/>
        </p:nvPicPr>
        <p:blipFill>
          <a:blip r:embed="rId4">
            <a:alphaModFix/>
          </a:blip>
          <a:stretch>
            <a:fillRect/>
          </a:stretch>
        </p:blipFill>
        <p:spPr>
          <a:xfrm>
            <a:off x="4505700" y="1207500"/>
            <a:ext cx="3882450" cy="3657326"/>
          </a:xfrm>
          <a:prstGeom prst="rect">
            <a:avLst/>
          </a:prstGeom>
          <a:noFill/>
          <a:ln>
            <a:noFill/>
          </a:ln>
        </p:spPr>
      </p:pic>
      <p:sp>
        <p:nvSpPr>
          <p:cNvPr id="116" name="Google Shape;116;p22"/>
          <p:cNvSpPr txBox="1"/>
          <p:nvPr/>
        </p:nvSpPr>
        <p:spPr>
          <a:xfrm>
            <a:off x="532575" y="1700175"/>
            <a:ext cx="3646200" cy="2048400"/>
          </a:xfrm>
          <a:prstGeom prst="rect">
            <a:avLst/>
          </a:prstGeom>
          <a:solidFill>
            <a:srgbClr val="4A86E8"/>
          </a:solid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Top 5 hospitals from 2019 tracked across 4 years </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Uses Inpatient Claims data</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2020’s inpatient avg claims expenditures </a:t>
            </a:r>
            <a:endParaRPr b="1"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3244"/>
              <a:t>Which period had the most average spending per Hospital?</a:t>
            </a:r>
            <a:endParaRPr b="1"/>
          </a:p>
        </p:txBody>
      </p:sp>
      <p:sp>
        <p:nvSpPr>
          <p:cNvPr id="122" name="Google Shape;122;p23"/>
          <p:cNvSpPr txBox="1"/>
          <p:nvPr>
            <p:ph idx="4294967295" type="body"/>
          </p:nvPr>
        </p:nvSpPr>
        <p:spPr>
          <a:xfrm>
            <a:off x="0" y="1761625"/>
            <a:ext cx="3798600" cy="2150700"/>
          </a:xfrm>
          <a:prstGeom prst="rect">
            <a:avLst/>
          </a:prstGeom>
          <a:solidFill>
            <a:srgbClr val="4A86E8"/>
          </a:solidFill>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 sz="3244">
                <a:solidFill>
                  <a:schemeClr val="dk1"/>
                </a:solidFill>
              </a:rPr>
              <a:t>Which period had the most </a:t>
            </a:r>
            <a:r>
              <a:rPr b="1" lang="en" sz="3244">
                <a:solidFill>
                  <a:schemeClr val="dk1"/>
                </a:solidFill>
              </a:rPr>
              <a:t>average</a:t>
            </a:r>
            <a:r>
              <a:rPr b="1" lang="en" sz="3244">
                <a:solidFill>
                  <a:schemeClr val="dk1"/>
                </a:solidFill>
              </a:rPr>
              <a:t> spending per EP Hospital?</a:t>
            </a:r>
            <a:endParaRPr b="1" sz="3244">
              <a:solidFill>
                <a:schemeClr val="dk1"/>
              </a:solidFill>
            </a:endParaRPr>
          </a:p>
          <a:p>
            <a:pPr indent="-295562" lvl="0" marL="457200" rtl="0" algn="l">
              <a:spcBef>
                <a:spcPts val="1200"/>
              </a:spcBef>
              <a:spcAft>
                <a:spcPts val="0"/>
              </a:spcAft>
              <a:buClr>
                <a:schemeClr val="dk1"/>
              </a:buClr>
              <a:buSzPct val="100000"/>
              <a:buChar char="●"/>
            </a:pPr>
            <a:r>
              <a:rPr b="1" lang="en" sz="3244">
                <a:solidFill>
                  <a:schemeClr val="dk1"/>
                </a:solidFill>
              </a:rPr>
              <a:t>During, After, then Prior</a:t>
            </a:r>
            <a:endParaRPr b="1" sz="3244">
              <a:solidFill>
                <a:schemeClr val="dk1"/>
              </a:solidFill>
            </a:endParaRPr>
          </a:p>
          <a:p>
            <a:pPr indent="-295562" lvl="0" marL="457200" rtl="0" algn="l">
              <a:spcBef>
                <a:spcPts val="0"/>
              </a:spcBef>
              <a:spcAft>
                <a:spcPts val="0"/>
              </a:spcAft>
              <a:buClr>
                <a:schemeClr val="dk1"/>
              </a:buClr>
              <a:buSzPct val="100000"/>
              <a:buChar char="●"/>
            </a:pPr>
            <a:r>
              <a:rPr b="1" lang="en" sz="3244">
                <a:solidFill>
                  <a:schemeClr val="dk1"/>
                </a:solidFill>
              </a:rPr>
              <a:t>During: emergent cases - “Inpatient”</a:t>
            </a:r>
            <a:endParaRPr b="1" sz="3244">
              <a:solidFill>
                <a:schemeClr val="dk1"/>
              </a:solidFill>
            </a:endParaRPr>
          </a:p>
          <a:p>
            <a:pPr indent="-295562" lvl="0" marL="457200" rtl="0" algn="l">
              <a:spcBef>
                <a:spcPts val="0"/>
              </a:spcBef>
              <a:spcAft>
                <a:spcPts val="0"/>
              </a:spcAft>
              <a:buClr>
                <a:schemeClr val="dk1"/>
              </a:buClr>
              <a:buSzPct val="100000"/>
              <a:buChar char="●"/>
            </a:pPr>
            <a:r>
              <a:rPr b="1" lang="en" sz="3244">
                <a:solidFill>
                  <a:schemeClr val="dk1"/>
                </a:solidFill>
              </a:rPr>
              <a:t>Prior: Unlikely to file claim vs</a:t>
            </a:r>
            <a:endParaRPr b="1" sz="3244">
              <a:solidFill>
                <a:schemeClr val="dk1"/>
              </a:solidFill>
            </a:endParaRPr>
          </a:p>
          <a:p>
            <a:pPr indent="-295562" lvl="0" marL="457200" rtl="0" algn="l">
              <a:spcBef>
                <a:spcPts val="0"/>
              </a:spcBef>
              <a:spcAft>
                <a:spcPts val="0"/>
              </a:spcAft>
              <a:buClr>
                <a:schemeClr val="dk1"/>
              </a:buClr>
              <a:buSzPct val="100000"/>
              <a:buChar char="●"/>
            </a:pPr>
            <a:r>
              <a:rPr b="1" lang="en" sz="3244">
                <a:solidFill>
                  <a:schemeClr val="dk1"/>
                </a:solidFill>
              </a:rPr>
              <a:t>After: those in the hospital and after care.</a:t>
            </a:r>
            <a:endParaRPr b="1" sz="3244">
              <a:solidFill>
                <a:schemeClr val="dk1"/>
              </a:solidFill>
            </a:endParaRPr>
          </a:p>
          <a:p>
            <a:pPr indent="0" lvl="0" marL="457200" rtl="0" algn="l">
              <a:spcBef>
                <a:spcPts val="1200"/>
              </a:spcBef>
              <a:spcAft>
                <a:spcPts val="0"/>
              </a:spcAft>
              <a:buNone/>
            </a:pPr>
            <a:r>
              <a:t/>
            </a:r>
            <a:endParaRPr b="1" sz="1550">
              <a:solidFill>
                <a:schemeClr val="dk1"/>
              </a:solidFill>
            </a:endParaRPr>
          </a:p>
          <a:p>
            <a:pPr indent="0" lvl="0" marL="457200" rtl="0" algn="l">
              <a:spcBef>
                <a:spcPts val="1200"/>
              </a:spcBef>
              <a:spcAft>
                <a:spcPts val="0"/>
              </a:spcAft>
              <a:buNone/>
            </a:pPr>
            <a:r>
              <a:t/>
            </a:r>
            <a:endParaRPr b="1" sz="1550">
              <a:solidFill>
                <a:schemeClr val="dk1"/>
              </a:solidFill>
            </a:endParaRPr>
          </a:p>
          <a:p>
            <a:pPr indent="0" lvl="0" marL="0" rtl="0" algn="l">
              <a:spcBef>
                <a:spcPts val="1200"/>
              </a:spcBef>
              <a:spcAft>
                <a:spcPts val="1200"/>
              </a:spcAft>
              <a:buNone/>
            </a:pPr>
            <a:r>
              <a:t/>
            </a:r>
            <a:endParaRPr/>
          </a:p>
        </p:txBody>
      </p:sp>
      <p:pic>
        <p:nvPicPr>
          <p:cNvPr id="123" name="Google Shape;123;p23"/>
          <p:cNvPicPr preferRelativeResize="0"/>
          <p:nvPr/>
        </p:nvPicPr>
        <p:blipFill>
          <a:blip r:embed="rId4">
            <a:alphaModFix/>
          </a:blip>
          <a:stretch>
            <a:fillRect/>
          </a:stretch>
        </p:blipFill>
        <p:spPr>
          <a:xfrm>
            <a:off x="3863400" y="1017725"/>
            <a:ext cx="5078600" cy="4094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Period vs Average Spending Cont.</a:t>
            </a:r>
            <a:endParaRPr b="1" sz="2820"/>
          </a:p>
        </p:txBody>
      </p:sp>
      <p:sp>
        <p:nvSpPr>
          <p:cNvPr id="129" name="Google Shape;129;p24"/>
          <p:cNvSpPr txBox="1"/>
          <p:nvPr>
            <p:ph idx="1" type="body"/>
          </p:nvPr>
        </p:nvSpPr>
        <p:spPr>
          <a:xfrm>
            <a:off x="311700" y="1152475"/>
            <a:ext cx="8520600" cy="2657400"/>
          </a:xfrm>
          <a:prstGeom prst="rect">
            <a:avLst/>
          </a:prstGeom>
          <a:solidFill>
            <a:schemeClr val="dk1"/>
          </a:solidFill>
        </p:spPr>
        <p:txBody>
          <a:bodyPr anchorCtr="0" anchor="t" bIns="91425" lIns="91425" spcFirstLastPara="1" rIns="91425" wrap="square" tIns="91425">
            <a:noAutofit/>
          </a:bodyPr>
          <a:lstStyle/>
          <a:p>
            <a:pPr indent="-374650" lvl="0" marL="457200" rtl="0" algn="l">
              <a:spcBef>
                <a:spcPts val="0"/>
              </a:spcBef>
              <a:spcAft>
                <a:spcPts val="0"/>
              </a:spcAft>
              <a:buClr>
                <a:srgbClr val="4A86E8"/>
              </a:buClr>
              <a:buSzPts val="2300"/>
              <a:buChar char="-"/>
            </a:pPr>
            <a:r>
              <a:rPr b="1" lang="en" sz="2300">
                <a:solidFill>
                  <a:srgbClr val="4A86E8"/>
                </a:solidFill>
              </a:rPr>
              <a:t>Data supports “Inpatient” Medicare claims being most common + most allocated resources </a:t>
            </a:r>
            <a:endParaRPr b="1" sz="2300">
              <a:solidFill>
                <a:srgbClr val="4A86E8"/>
              </a:solidFill>
            </a:endParaRPr>
          </a:p>
          <a:p>
            <a:pPr indent="-374650" lvl="0" marL="457200" rtl="0" algn="l">
              <a:spcBef>
                <a:spcPts val="0"/>
              </a:spcBef>
              <a:spcAft>
                <a:spcPts val="0"/>
              </a:spcAft>
              <a:buClr>
                <a:srgbClr val="4A86E8"/>
              </a:buClr>
              <a:buSzPts val="2300"/>
              <a:buChar char="-"/>
            </a:pPr>
            <a:r>
              <a:rPr b="1" lang="en" sz="2300">
                <a:solidFill>
                  <a:srgbClr val="4A86E8"/>
                </a:solidFill>
              </a:rPr>
              <a:t>Inpatient Claims are brought during hospital admission</a:t>
            </a:r>
            <a:endParaRPr b="1" sz="2300">
              <a:solidFill>
                <a:srgbClr val="4A86E8"/>
              </a:solidFill>
            </a:endParaRPr>
          </a:p>
          <a:p>
            <a:pPr indent="-374650" lvl="0" marL="457200" rtl="0" algn="l">
              <a:spcBef>
                <a:spcPts val="0"/>
              </a:spcBef>
              <a:spcAft>
                <a:spcPts val="0"/>
              </a:spcAft>
              <a:buClr>
                <a:srgbClr val="4A86E8"/>
              </a:buClr>
              <a:buSzPts val="2300"/>
              <a:buChar char="-"/>
            </a:pPr>
            <a:r>
              <a:rPr b="1" lang="en" sz="2300">
                <a:solidFill>
                  <a:srgbClr val="4A86E8"/>
                </a:solidFill>
              </a:rPr>
              <a:t>Medicare covered “necessary” COVID treatment for Inpatient Claims</a:t>
            </a:r>
            <a:endParaRPr b="1" sz="2300">
              <a:solidFill>
                <a:srgbClr val="4A86E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275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1500"/>
              <a:t>Has the average spending increased over the years went on and has COVID had an impact?</a:t>
            </a:r>
            <a:endParaRPr b="1" sz="1500"/>
          </a:p>
        </p:txBody>
      </p:sp>
      <p:sp>
        <p:nvSpPr>
          <p:cNvPr id="135" name="Google Shape;135;p25"/>
          <p:cNvSpPr txBox="1"/>
          <p:nvPr>
            <p:ph idx="1" type="body"/>
          </p:nvPr>
        </p:nvSpPr>
        <p:spPr>
          <a:xfrm>
            <a:off x="311700" y="823125"/>
            <a:ext cx="8520600" cy="3745800"/>
          </a:xfrm>
          <a:prstGeom prst="rect">
            <a:avLst/>
          </a:prstGeom>
          <a:solidFill>
            <a:srgbClr val="4A86E8"/>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150">
                <a:solidFill>
                  <a:schemeClr val="dk1"/>
                </a:solidFill>
              </a:rPr>
              <a:t>Spending has increased and covid has played a major role. 2020 data is only 1/2 the year and it rivals the other years in spending.</a:t>
            </a:r>
            <a:endParaRPr b="1" sz="1150">
              <a:solidFill>
                <a:schemeClr val="dk1"/>
              </a:solidFill>
            </a:endParaRPr>
          </a:p>
          <a:p>
            <a:pPr indent="0" lvl="0" marL="0" rtl="0" algn="l">
              <a:spcBef>
                <a:spcPts val="1200"/>
              </a:spcBef>
              <a:spcAft>
                <a:spcPts val="1200"/>
              </a:spcAft>
              <a:buNone/>
            </a:pPr>
            <a:r>
              <a:rPr b="1" lang="en" sz="1150">
                <a:solidFill>
                  <a:schemeClr val="dk1"/>
                </a:solidFill>
              </a:rPr>
              <a:t>Total spending trends upwards, supported by the graphs </a:t>
            </a:r>
            <a:endParaRPr b="1">
              <a:solidFill>
                <a:schemeClr val="dk1"/>
              </a:solidFill>
            </a:endParaRPr>
          </a:p>
        </p:txBody>
      </p:sp>
      <p:pic>
        <p:nvPicPr>
          <p:cNvPr id="136" name="Google Shape;136;p25"/>
          <p:cNvPicPr preferRelativeResize="0"/>
          <p:nvPr/>
        </p:nvPicPr>
        <p:blipFill>
          <a:blip r:embed="rId4">
            <a:alphaModFix/>
          </a:blip>
          <a:stretch>
            <a:fillRect/>
          </a:stretch>
        </p:blipFill>
        <p:spPr>
          <a:xfrm>
            <a:off x="311700" y="1869700"/>
            <a:ext cx="4204026" cy="2911700"/>
          </a:xfrm>
          <a:prstGeom prst="rect">
            <a:avLst/>
          </a:prstGeom>
          <a:noFill/>
          <a:ln>
            <a:noFill/>
          </a:ln>
        </p:spPr>
      </p:pic>
      <p:pic>
        <p:nvPicPr>
          <p:cNvPr id="137" name="Google Shape;137;p25"/>
          <p:cNvPicPr preferRelativeResize="0"/>
          <p:nvPr/>
        </p:nvPicPr>
        <p:blipFill>
          <a:blip r:embed="rId5">
            <a:alphaModFix/>
          </a:blip>
          <a:stretch>
            <a:fillRect/>
          </a:stretch>
        </p:blipFill>
        <p:spPr>
          <a:xfrm>
            <a:off x="4572000" y="1869700"/>
            <a:ext cx="4260300" cy="291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17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b="1"/>
          </a:p>
        </p:txBody>
      </p:sp>
      <p:sp>
        <p:nvSpPr>
          <p:cNvPr id="143" name="Google Shape;143;p26"/>
          <p:cNvSpPr txBox="1"/>
          <p:nvPr>
            <p:ph idx="1" type="body"/>
          </p:nvPr>
        </p:nvSpPr>
        <p:spPr>
          <a:xfrm>
            <a:off x="311700" y="694675"/>
            <a:ext cx="8520600" cy="38742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Leading from our previous graphs on Inpatient Claims, During Index Hospital Admission - these graphs display those specific claims and their costs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Data accounting for 2020 only reflects costs for half of the year due to COVID easily skewing the data.</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Spending in total across all states and spending average in hospitals was almost as much as costs for the whole year in 2019, 2021 and 2022.</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000000"/>
                </a:solidFill>
                <a:latin typeface="Times New Roman"/>
                <a:ea typeface="Times New Roman"/>
                <a:cs typeface="Times New Roman"/>
                <a:sym typeface="Times New Roman"/>
              </a:rPr>
              <a:t>COVID played a role in cost increases was due to an increase in the number of hospitalizations, which increased inpatient spending across all states as well as average per hospitals.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Forecasts: </a:t>
            </a:r>
            <a:r>
              <a:rPr lang="en"/>
              <a:t>Medicare Spending</a:t>
            </a:r>
            <a:endParaRPr/>
          </a:p>
        </p:txBody>
      </p:sp>
      <p:sp>
        <p:nvSpPr>
          <p:cNvPr id="149" name="Google Shape;149;p27"/>
          <p:cNvSpPr txBox="1"/>
          <p:nvPr>
            <p:ph idx="1" type="body"/>
          </p:nvPr>
        </p:nvSpPr>
        <p:spPr>
          <a:xfrm>
            <a:off x="311700" y="1152475"/>
            <a:ext cx="8520600" cy="28113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lnSpc>
                <a:spcPct val="204545"/>
              </a:lnSpc>
              <a:spcBef>
                <a:spcPts val="0"/>
              </a:spcBef>
              <a:spcAft>
                <a:spcPts val="0"/>
              </a:spcAft>
              <a:buNone/>
            </a:pPr>
            <a:r>
              <a:rPr b="1" lang="en" sz="5544">
                <a:solidFill>
                  <a:srgbClr val="4A86E8"/>
                </a:solidFill>
                <a:highlight>
                  <a:srgbClr val="FFFFFF"/>
                </a:highlight>
              </a:rPr>
              <a:t>Medicare Accounts for 21% of National Health Spending and 10% of Federal Budget</a:t>
            </a:r>
            <a:endParaRPr b="1" sz="5544">
              <a:solidFill>
                <a:srgbClr val="4A86E8"/>
              </a:solidFill>
              <a:highlight>
                <a:srgbClr val="FFFFFF"/>
              </a:highlight>
            </a:endParaRPr>
          </a:p>
          <a:p>
            <a:pPr indent="0" lvl="0" marL="0" rtl="0" algn="l">
              <a:lnSpc>
                <a:spcPct val="120833"/>
              </a:lnSpc>
              <a:spcBef>
                <a:spcPts val="800"/>
              </a:spcBef>
              <a:spcAft>
                <a:spcPts val="0"/>
              </a:spcAft>
              <a:buNone/>
            </a:pPr>
            <a:r>
              <a:rPr b="1" lang="en" sz="5544">
                <a:solidFill>
                  <a:srgbClr val="4A86E8"/>
                </a:solidFill>
              </a:rPr>
              <a:t>“Medicare Benefits Spending Is Projected to Increase from $829 Billion in 2021 to $1.8 Trillion in 2031, Due to Growth in the Medicare Population and Increases in Health Care Costs”. </a:t>
            </a:r>
            <a:endParaRPr b="1" sz="5544">
              <a:solidFill>
                <a:srgbClr val="4A86E8"/>
              </a:solidFill>
            </a:endParaRPr>
          </a:p>
          <a:p>
            <a:pPr indent="0" lvl="0" marL="0" rtl="0" algn="l">
              <a:lnSpc>
                <a:spcPct val="120833"/>
              </a:lnSpc>
              <a:spcBef>
                <a:spcPts val="0"/>
              </a:spcBef>
              <a:spcAft>
                <a:spcPts val="0"/>
              </a:spcAft>
              <a:buNone/>
            </a:pPr>
            <a:r>
              <a:t/>
            </a:r>
            <a:endParaRPr b="1" sz="5544">
              <a:solidFill>
                <a:srgbClr val="4A86E8"/>
              </a:solidFill>
            </a:endParaRPr>
          </a:p>
          <a:p>
            <a:pPr indent="0" lvl="0" marL="0" rtl="0" algn="l">
              <a:lnSpc>
                <a:spcPct val="120833"/>
              </a:lnSpc>
              <a:spcBef>
                <a:spcPts val="0"/>
              </a:spcBef>
              <a:spcAft>
                <a:spcPts val="0"/>
              </a:spcAft>
              <a:buNone/>
            </a:pPr>
            <a:r>
              <a:t/>
            </a:r>
            <a:endParaRPr b="1" sz="5544">
              <a:solidFill>
                <a:srgbClr val="4A86E8"/>
              </a:solidFill>
            </a:endParaRPr>
          </a:p>
          <a:p>
            <a:pPr indent="0" lvl="0" marL="0" rtl="0" algn="l">
              <a:lnSpc>
                <a:spcPct val="120833"/>
              </a:lnSpc>
              <a:spcBef>
                <a:spcPts val="0"/>
              </a:spcBef>
              <a:spcAft>
                <a:spcPts val="0"/>
              </a:spcAft>
              <a:buNone/>
            </a:pPr>
            <a:r>
              <a:rPr b="1" lang="en" sz="5544">
                <a:solidFill>
                  <a:srgbClr val="4A86E8"/>
                </a:solidFill>
              </a:rPr>
              <a:t>Visual representations of our data support this prediction, our yearly data as pictured in the previous bar graph is on an incline. </a:t>
            </a:r>
            <a:endParaRPr b="1" sz="5544">
              <a:solidFill>
                <a:srgbClr val="4A86E8"/>
              </a:solidFill>
            </a:endParaRPr>
          </a:p>
          <a:p>
            <a:pPr indent="0" lvl="0" marL="0" rtl="0" algn="l">
              <a:lnSpc>
                <a:spcPct val="204545"/>
              </a:lnSpc>
              <a:spcBef>
                <a:spcPts val="0"/>
              </a:spcBef>
              <a:spcAft>
                <a:spcPts val="0"/>
              </a:spcAft>
              <a:buNone/>
            </a:pPr>
            <a:r>
              <a:t/>
            </a:r>
            <a:endParaRPr b="1">
              <a:solidFill>
                <a:srgbClr val="4A86E8"/>
              </a:solidFill>
              <a:highlight>
                <a:srgbClr val="FFFFFF"/>
              </a:highlight>
            </a:endParaRPr>
          </a:p>
          <a:p>
            <a:pPr indent="0" lvl="0" marL="0" rtl="0" algn="l">
              <a:spcBef>
                <a:spcPts val="8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t>Data</a:t>
            </a:r>
            <a:r>
              <a:rPr lang="en" sz="3920"/>
              <a:t>:Overview</a:t>
            </a:r>
            <a:endParaRPr sz="39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a:solidFill>
                <a:schemeClr val="dk1"/>
              </a:solidFill>
              <a:highlight>
                <a:srgbClr val="9FC5E8"/>
              </a:highlight>
            </a:endParaRPr>
          </a:p>
          <a:p>
            <a:pPr indent="0" lvl="0" marL="0" rtl="0" algn="ctr">
              <a:spcBef>
                <a:spcPts val="1200"/>
              </a:spcBef>
              <a:spcAft>
                <a:spcPts val="1200"/>
              </a:spcAft>
              <a:buNone/>
            </a:pPr>
            <a:r>
              <a:rPr b="1" lang="en" sz="2300">
                <a:solidFill>
                  <a:schemeClr val="dk1"/>
                </a:solidFill>
                <a:highlight>
                  <a:srgbClr val="9FC5E8"/>
                </a:highlight>
              </a:rPr>
              <a:t>The four datasets</a:t>
            </a:r>
            <a:r>
              <a:rPr b="1" lang="en" sz="2300">
                <a:solidFill>
                  <a:schemeClr val="dk1"/>
                </a:solidFill>
                <a:highlight>
                  <a:srgbClr val="9FC5E8"/>
                </a:highlight>
              </a:rPr>
              <a:t>, sourced from the Centers for Medicare &amp; Medicaid Services, comprise the average Medicare claims per patient across hospitals and medical facilities in all 50 states of the United States. Spanning the years 2019 to 2022, this comprehensive data encapsulates the period leading up to, during, and following the impact of the Covid-19 pandemic</a:t>
            </a:r>
            <a:endParaRPr b="1" sz="2300">
              <a:solidFill>
                <a:schemeClr val="dk1"/>
              </a:solidFill>
              <a:highlight>
                <a:srgbClr val="9FC5E8"/>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Data</a:t>
            </a:r>
            <a:r>
              <a:rPr lang="en" sz="3120"/>
              <a:t>:Quick Facts</a:t>
            </a:r>
            <a:endParaRPr sz="3120"/>
          </a:p>
          <a:p>
            <a:pPr indent="0" lvl="0" marL="0" rtl="0" algn="ctr">
              <a:spcBef>
                <a:spcPts val="0"/>
              </a:spcBef>
              <a:spcAft>
                <a:spcPts val="0"/>
              </a:spcAft>
              <a:buSzPts val="990"/>
              <a:buNone/>
            </a:pPr>
            <a:r>
              <a:t/>
            </a:r>
            <a:endParaRPr sz="2920"/>
          </a:p>
        </p:txBody>
      </p:sp>
      <p:sp>
        <p:nvSpPr>
          <p:cNvPr id="67" name="Google Shape;67;p15"/>
          <p:cNvSpPr txBox="1"/>
          <p:nvPr>
            <p:ph idx="1" type="body"/>
          </p:nvPr>
        </p:nvSpPr>
        <p:spPr>
          <a:xfrm>
            <a:off x="216475" y="982650"/>
            <a:ext cx="3723300" cy="3671700"/>
          </a:xfrm>
          <a:prstGeom prst="rect">
            <a:avLst/>
          </a:prstGeom>
          <a:solidFill>
            <a:schemeClr val="dk1"/>
          </a:solidFill>
        </p:spPr>
        <p:txBody>
          <a:bodyPr anchorCtr="0" anchor="t" bIns="91425" lIns="91425" spcFirstLastPara="1" rIns="91425" wrap="square" tIns="91425">
            <a:normAutofit fontScale="25000" lnSpcReduction="20000"/>
          </a:bodyPr>
          <a:lstStyle/>
          <a:p>
            <a:pPr indent="-304346" lvl="0" marL="457200" rtl="0" algn="l">
              <a:spcBef>
                <a:spcPts val="0"/>
              </a:spcBef>
              <a:spcAft>
                <a:spcPts val="0"/>
              </a:spcAft>
              <a:buClr>
                <a:srgbClr val="4A86E8"/>
              </a:buClr>
              <a:buSzPct val="100000"/>
              <a:buChar char="●"/>
            </a:pPr>
            <a:r>
              <a:rPr b="1" lang="en" sz="4771">
                <a:solidFill>
                  <a:srgbClr val="4A86E8"/>
                </a:solidFill>
                <a:highlight>
                  <a:schemeClr val="dk1"/>
                </a:highlight>
              </a:rPr>
              <a:t>Each dataset spans an entire year, 1/1 - 12/31. </a:t>
            </a:r>
            <a:endParaRPr b="1" sz="4771">
              <a:solidFill>
                <a:srgbClr val="4A86E8"/>
              </a:solidFill>
              <a:highlight>
                <a:schemeClr val="dk1"/>
              </a:highlight>
            </a:endParaRPr>
          </a:p>
          <a:p>
            <a:pPr indent="0" lvl="0" marL="0" rtl="0" algn="l">
              <a:spcBef>
                <a:spcPts val="1100"/>
              </a:spcBef>
              <a:spcAft>
                <a:spcPts val="0"/>
              </a:spcAft>
              <a:buNone/>
            </a:pPr>
            <a:r>
              <a:t/>
            </a:r>
            <a:endParaRPr b="1" sz="4771">
              <a:solidFill>
                <a:srgbClr val="4A86E8"/>
              </a:solidFill>
              <a:highlight>
                <a:schemeClr val="dk1"/>
              </a:highlight>
            </a:endParaRPr>
          </a:p>
          <a:p>
            <a:pPr indent="-304346" lvl="0" marL="457200" rtl="0" algn="l">
              <a:spcBef>
                <a:spcPts val="1100"/>
              </a:spcBef>
              <a:spcAft>
                <a:spcPts val="0"/>
              </a:spcAft>
              <a:buClr>
                <a:srgbClr val="4A86E8"/>
              </a:buClr>
              <a:buSzPct val="100000"/>
              <a:buChar char="●"/>
            </a:pPr>
            <a:r>
              <a:rPr b="1" lang="en" sz="4771">
                <a:solidFill>
                  <a:srgbClr val="4A86E8"/>
                </a:solidFill>
                <a:highlight>
                  <a:schemeClr val="dk1"/>
                </a:highlight>
              </a:rPr>
              <a:t>Exception: 2020, peak PHE(COVID). Aggregated claims data omitted from public record.</a:t>
            </a:r>
            <a:endParaRPr b="1" sz="4771">
              <a:solidFill>
                <a:srgbClr val="4A86E8"/>
              </a:solidFill>
              <a:highlight>
                <a:schemeClr val="dk1"/>
              </a:highlight>
            </a:endParaRPr>
          </a:p>
          <a:p>
            <a:pPr indent="0" lvl="0" marL="457200" rtl="0" algn="l">
              <a:spcBef>
                <a:spcPts val="1100"/>
              </a:spcBef>
              <a:spcAft>
                <a:spcPts val="0"/>
              </a:spcAft>
              <a:buNone/>
            </a:pPr>
            <a:r>
              <a:rPr b="1" lang="en" sz="4771">
                <a:solidFill>
                  <a:srgbClr val="4A86E8"/>
                </a:solidFill>
                <a:highlight>
                  <a:schemeClr val="dk1"/>
                </a:highlight>
              </a:rPr>
              <a:t>2020 data beings 7/1/2020</a:t>
            </a:r>
            <a:endParaRPr b="1" sz="4771">
              <a:solidFill>
                <a:srgbClr val="4A86E8"/>
              </a:solidFill>
              <a:highlight>
                <a:schemeClr val="dk1"/>
              </a:highlight>
            </a:endParaRPr>
          </a:p>
          <a:p>
            <a:pPr indent="0" lvl="0" marL="0" rtl="0" algn="l">
              <a:spcBef>
                <a:spcPts val="1100"/>
              </a:spcBef>
              <a:spcAft>
                <a:spcPts val="0"/>
              </a:spcAft>
              <a:buNone/>
            </a:pPr>
            <a:r>
              <a:t/>
            </a:r>
            <a:endParaRPr b="1" sz="4771">
              <a:solidFill>
                <a:srgbClr val="4A86E8"/>
              </a:solidFill>
              <a:highlight>
                <a:schemeClr val="dk1"/>
              </a:highlight>
            </a:endParaRPr>
          </a:p>
          <a:p>
            <a:pPr indent="-304346" lvl="0" marL="457200" rtl="0" algn="l">
              <a:spcBef>
                <a:spcPts val="1100"/>
              </a:spcBef>
              <a:spcAft>
                <a:spcPts val="0"/>
              </a:spcAft>
              <a:buClr>
                <a:srgbClr val="4A86E8"/>
              </a:buClr>
              <a:buSzPct val="100000"/>
              <a:buChar char="●"/>
            </a:pPr>
            <a:r>
              <a:rPr b="1" lang="en" sz="4771">
                <a:solidFill>
                  <a:srgbClr val="4A86E8"/>
                </a:solidFill>
                <a:highlight>
                  <a:schemeClr val="dk1"/>
                </a:highlight>
              </a:rPr>
              <a:t>Looks at 7 claim types, for 3 patient care duration periods, in each facility </a:t>
            </a:r>
            <a:endParaRPr b="1" sz="4771">
              <a:solidFill>
                <a:srgbClr val="4A86E8"/>
              </a:solidFill>
              <a:highlight>
                <a:schemeClr val="dk1"/>
              </a:highlight>
            </a:endParaRPr>
          </a:p>
          <a:p>
            <a:pPr indent="0" lvl="0" marL="0" rtl="0" algn="l">
              <a:spcBef>
                <a:spcPts val="1100"/>
              </a:spcBef>
              <a:spcAft>
                <a:spcPts val="0"/>
              </a:spcAft>
              <a:buNone/>
            </a:pPr>
            <a:r>
              <a:t/>
            </a:r>
            <a:endParaRPr b="1" sz="4771">
              <a:solidFill>
                <a:srgbClr val="4A86E8"/>
              </a:solidFill>
              <a:highlight>
                <a:schemeClr val="dk1"/>
              </a:highlight>
            </a:endParaRPr>
          </a:p>
          <a:p>
            <a:pPr indent="-304346" lvl="0" marL="457200" rtl="0" algn="l">
              <a:spcBef>
                <a:spcPts val="1100"/>
              </a:spcBef>
              <a:spcAft>
                <a:spcPts val="0"/>
              </a:spcAft>
              <a:buClr>
                <a:srgbClr val="4A86E8"/>
              </a:buClr>
              <a:buSzPct val="100000"/>
              <a:buChar char="●"/>
            </a:pPr>
            <a:r>
              <a:rPr b="1" lang="en" sz="4771">
                <a:solidFill>
                  <a:srgbClr val="4A86E8"/>
                </a:solidFill>
                <a:highlight>
                  <a:schemeClr val="dk1"/>
                </a:highlight>
              </a:rPr>
              <a:t>Hospitals choose to provide claims based data, facility numbers/state not uniform </a:t>
            </a:r>
            <a:endParaRPr b="1" sz="4771">
              <a:solidFill>
                <a:srgbClr val="4A86E8"/>
              </a:solidFill>
              <a:highlight>
                <a:schemeClr val="dk1"/>
              </a:highlight>
            </a:endParaRPr>
          </a:p>
          <a:p>
            <a:pPr indent="0" lvl="0" marL="0" rtl="0" algn="l">
              <a:spcBef>
                <a:spcPts val="1100"/>
              </a:spcBef>
              <a:spcAft>
                <a:spcPts val="0"/>
              </a:spcAft>
              <a:buNone/>
            </a:pPr>
            <a:r>
              <a:t/>
            </a:r>
            <a:endParaRPr sz="5171">
              <a:solidFill>
                <a:srgbClr val="000000"/>
              </a:solidFill>
              <a:highlight>
                <a:srgbClr val="FFFFFF"/>
              </a:highlight>
            </a:endParaRPr>
          </a:p>
          <a:p>
            <a:pPr indent="0" lvl="0" marL="0" rtl="0" algn="l">
              <a:spcBef>
                <a:spcPts val="1100"/>
              </a:spcBef>
              <a:spcAft>
                <a:spcPts val="0"/>
              </a:spcAft>
              <a:buNone/>
            </a:pPr>
            <a:r>
              <a:t/>
            </a:r>
            <a:endParaRPr sz="5171">
              <a:solidFill>
                <a:srgbClr val="000000"/>
              </a:solidFill>
              <a:highlight>
                <a:srgbClr val="FFFFFF"/>
              </a:highlight>
            </a:endParaRPr>
          </a:p>
          <a:p>
            <a:pPr indent="0" lvl="0" marL="0" rtl="0" algn="l">
              <a:spcBef>
                <a:spcPts val="1100"/>
              </a:spcBef>
              <a:spcAft>
                <a:spcPts val="0"/>
              </a:spcAft>
              <a:buNone/>
            </a:pPr>
            <a:r>
              <a:t/>
            </a:r>
            <a:endParaRPr sz="5171">
              <a:solidFill>
                <a:srgbClr val="000000"/>
              </a:solidFill>
              <a:highlight>
                <a:srgbClr val="FFFFFF"/>
              </a:highlight>
            </a:endParaRPr>
          </a:p>
          <a:p>
            <a:pPr indent="0" lvl="0" marL="0" rtl="0" algn="l">
              <a:spcBef>
                <a:spcPts val="1100"/>
              </a:spcBef>
              <a:spcAft>
                <a:spcPts val="0"/>
              </a:spcAft>
              <a:buNone/>
            </a:pPr>
            <a:r>
              <a:t/>
            </a:r>
            <a:endParaRPr sz="5171">
              <a:solidFill>
                <a:srgbClr val="000000"/>
              </a:solidFill>
              <a:highlight>
                <a:srgbClr val="FFFFFF"/>
              </a:highlight>
            </a:endParaRPr>
          </a:p>
          <a:p>
            <a:pPr indent="0" lvl="0" marL="0" rtl="0" algn="l">
              <a:spcBef>
                <a:spcPts val="1100"/>
              </a:spcBef>
              <a:spcAft>
                <a:spcPts val="0"/>
              </a:spcAft>
              <a:buNone/>
            </a:pPr>
            <a:r>
              <a:t/>
            </a:r>
            <a:endParaRPr sz="5171">
              <a:solidFill>
                <a:srgbClr val="000000"/>
              </a:solidFill>
              <a:highlight>
                <a:srgbClr val="FFFFFF"/>
              </a:highlight>
            </a:endParaRPr>
          </a:p>
          <a:p>
            <a:pPr indent="0" lvl="0" marL="0" rtl="0" algn="ctr">
              <a:spcBef>
                <a:spcPts val="1100"/>
              </a:spcBef>
              <a:spcAft>
                <a:spcPts val="0"/>
              </a:spcAft>
              <a:buNone/>
            </a:pPr>
            <a:r>
              <a:t/>
            </a:r>
            <a:endParaRPr sz="5171">
              <a:solidFill>
                <a:srgbClr val="000000"/>
              </a:solidFill>
              <a:highlight>
                <a:srgbClr val="FFFFFF"/>
              </a:highlight>
            </a:endParaRPr>
          </a:p>
          <a:p>
            <a:pPr indent="0" lvl="0" marL="0" rtl="0" algn="l">
              <a:spcBef>
                <a:spcPts val="1100"/>
              </a:spcBef>
              <a:spcAft>
                <a:spcPts val="0"/>
              </a:spcAft>
              <a:buNone/>
            </a:pPr>
            <a:r>
              <a:t/>
            </a:r>
            <a:endParaRPr sz="5971">
              <a:solidFill>
                <a:srgbClr val="000000"/>
              </a:solidFill>
              <a:highlight>
                <a:srgbClr val="FFFFFF"/>
              </a:highlight>
            </a:endParaRPr>
          </a:p>
          <a:p>
            <a:pPr indent="0" lvl="0" marL="0" rtl="0" algn="ctr">
              <a:spcBef>
                <a:spcPts val="1100"/>
              </a:spcBef>
              <a:spcAft>
                <a:spcPts val="0"/>
              </a:spcAft>
              <a:buNone/>
            </a:pPr>
            <a:r>
              <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4">
            <a:alphaModFix/>
          </a:blip>
          <a:stretch>
            <a:fillRect/>
          </a:stretch>
        </p:blipFill>
        <p:spPr>
          <a:xfrm>
            <a:off x="4005700" y="1026025"/>
            <a:ext cx="4899299" cy="3628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70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320"/>
              <a:t>Data </a:t>
            </a:r>
            <a:r>
              <a:rPr lang="en" sz="3320"/>
              <a:t>Manipulation / Cleaning</a:t>
            </a:r>
            <a:endParaRPr sz="3320"/>
          </a:p>
        </p:txBody>
      </p:sp>
      <p:sp>
        <p:nvSpPr>
          <p:cNvPr id="74" name="Google Shape;74;p16"/>
          <p:cNvSpPr txBox="1"/>
          <p:nvPr>
            <p:ph idx="1" type="body"/>
          </p:nvPr>
        </p:nvSpPr>
        <p:spPr>
          <a:xfrm>
            <a:off x="246775" y="786875"/>
            <a:ext cx="8520600" cy="4208700"/>
          </a:xfrm>
          <a:prstGeom prst="rect">
            <a:avLst/>
          </a:prstGeom>
          <a:solidFill>
            <a:schemeClr val="dk1"/>
          </a:solidFill>
        </p:spPr>
        <p:txBody>
          <a:bodyPr anchorCtr="0" anchor="t" bIns="91425" lIns="91425" spcFirstLastPara="1" rIns="91425" wrap="square" tIns="91425">
            <a:noAutofit/>
          </a:bodyPr>
          <a:lstStyle/>
          <a:p>
            <a:pPr indent="-368300" lvl="0" marL="457200" rtl="0" algn="l">
              <a:spcBef>
                <a:spcPts val="0"/>
              </a:spcBef>
              <a:spcAft>
                <a:spcPts val="0"/>
              </a:spcAft>
              <a:buClr>
                <a:srgbClr val="4A86E8"/>
              </a:buClr>
              <a:buSzPts val="2200"/>
              <a:buChar char="●"/>
            </a:pPr>
            <a:r>
              <a:rPr lang="en" sz="2200">
                <a:solidFill>
                  <a:srgbClr val="4A86E8"/>
                </a:solidFill>
              </a:rPr>
              <a:t>Filtered unnecessary/obscure columns - </a:t>
            </a:r>
            <a:r>
              <a:rPr lang="en" sz="2200">
                <a:solidFill>
                  <a:srgbClr val="4A86E8"/>
                </a:solidFill>
              </a:rPr>
              <a:t>State + National Avgs</a:t>
            </a:r>
            <a:endParaRPr sz="2200">
              <a:solidFill>
                <a:srgbClr val="4A86E8"/>
              </a:solidFill>
            </a:endParaRPr>
          </a:p>
          <a:p>
            <a:pPr indent="-368300" lvl="0" marL="457200" rtl="0" algn="l">
              <a:spcBef>
                <a:spcPts val="0"/>
              </a:spcBef>
              <a:spcAft>
                <a:spcPts val="0"/>
              </a:spcAft>
              <a:buClr>
                <a:srgbClr val="4A86E8"/>
              </a:buClr>
              <a:buSzPts val="2200"/>
              <a:buChar char="●"/>
            </a:pPr>
            <a:r>
              <a:rPr lang="en" sz="2200">
                <a:solidFill>
                  <a:srgbClr val="4A86E8"/>
                </a:solidFill>
              </a:rPr>
              <a:t>2 main dataframes : focus on 7 claim types and 3 different index period</a:t>
            </a:r>
            <a:endParaRPr sz="2200">
              <a:solidFill>
                <a:srgbClr val="4A86E8"/>
              </a:solidFill>
            </a:endParaRPr>
          </a:p>
          <a:p>
            <a:pPr indent="-368300" lvl="0" marL="457200" rtl="0" algn="l">
              <a:spcBef>
                <a:spcPts val="0"/>
              </a:spcBef>
              <a:spcAft>
                <a:spcPts val="0"/>
              </a:spcAft>
              <a:buClr>
                <a:srgbClr val="4A86E8"/>
              </a:buClr>
              <a:buSzPts val="2200"/>
              <a:buChar char="●"/>
            </a:pPr>
            <a:r>
              <a:rPr lang="en" sz="2200">
                <a:solidFill>
                  <a:srgbClr val="4A86E8"/>
                </a:solidFill>
              </a:rPr>
              <a:t>Calculations and group-bys to evaluate totals of claim types(yearly + all years)</a:t>
            </a:r>
            <a:endParaRPr sz="2200">
              <a:solidFill>
                <a:srgbClr val="4A86E8"/>
              </a:solidFill>
            </a:endParaRPr>
          </a:p>
          <a:p>
            <a:pPr indent="-368300" lvl="0" marL="457200" rtl="0" algn="l">
              <a:spcBef>
                <a:spcPts val="0"/>
              </a:spcBef>
              <a:spcAft>
                <a:spcPts val="0"/>
              </a:spcAft>
              <a:buClr>
                <a:srgbClr val="4A86E8"/>
              </a:buClr>
              <a:buSzPts val="2200"/>
              <a:buChar char="●"/>
            </a:pPr>
            <a:r>
              <a:rPr lang="en" sz="2200">
                <a:solidFill>
                  <a:srgbClr val="4A86E8"/>
                </a:solidFill>
              </a:rPr>
              <a:t>General -&gt; Granular</a:t>
            </a:r>
            <a:endParaRPr sz="2200">
              <a:solidFill>
                <a:srgbClr val="4A86E8"/>
              </a:solidFill>
            </a:endParaRPr>
          </a:p>
          <a:p>
            <a:pPr indent="-368300" lvl="0" marL="457200" rtl="0" algn="l">
              <a:spcBef>
                <a:spcPts val="0"/>
              </a:spcBef>
              <a:spcAft>
                <a:spcPts val="0"/>
              </a:spcAft>
              <a:buClr>
                <a:srgbClr val="4A86E8"/>
              </a:buClr>
              <a:buSzPts val="2200"/>
              <a:buChar char="●"/>
            </a:pPr>
            <a:r>
              <a:rPr lang="en" sz="2200">
                <a:solidFill>
                  <a:srgbClr val="4A86E8"/>
                </a:solidFill>
              </a:rPr>
              <a:t>Overall total claim trends -&gt; specific claim type trends </a:t>
            </a:r>
            <a:endParaRPr sz="2200">
              <a:solidFill>
                <a:srgbClr val="4A86E8"/>
              </a:solidFill>
            </a:endParaRPr>
          </a:p>
          <a:p>
            <a:pPr indent="-368300" lvl="0" marL="457200" rtl="0" algn="l">
              <a:spcBef>
                <a:spcPts val="0"/>
              </a:spcBef>
              <a:spcAft>
                <a:spcPts val="0"/>
              </a:spcAft>
              <a:buClr>
                <a:srgbClr val="4A86E8"/>
              </a:buClr>
              <a:buSzPts val="2200"/>
              <a:buChar char="●"/>
            </a:pPr>
            <a:r>
              <a:rPr lang="en" sz="2200">
                <a:solidFill>
                  <a:srgbClr val="4A86E8"/>
                </a:solidFill>
              </a:rPr>
              <a:t>National -&gt; Top 10 spending States</a:t>
            </a:r>
            <a:endParaRPr sz="2200">
              <a:solidFill>
                <a:srgbClr val="4A86E8"/>
              </a:solidFill>
            </a:endParaRPr>
          </a:p>
          <a:p>
            <a:pPr indent="-368300" lvl="0" marL="457200" rtl="0" algn="l">
              <a:spcBef>
                <a:spcPts val="0"/>
              </a:spcBef>
              <a:spcAft>
                <a:spcPts val="0"/>
              </a:spcAft>
              <a:buClr>
                <a:srgbClr val="4A86E8"/>
              </a:buClr>
              <a:buSzPts val="2200"/>
              <a:buChar char="●"/>
            </a:pPr>
            <a:r>
              <a:rPr lang="en" sz="2200">
                <a:solidFill>
                  <a:srgbClr val="4A86E8"/>
                </a:solidFill>
              </a:rPr>
              <a:t>Highest spending claim type -&gt; filter top 5 hosps </a:t>
            </a:r>
            <a:endParaRPr sz="2200">
              <a:solidFill>
                <a:srgbClr val="4A86E8"/>
              </a:solidFill>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7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00"/>
              <a:t>Data</a:t>
            </a:r>
            <a:r>
              <a:rPr lang="en" sz="3200"/>
              <a:t>: Questions</a:t>
            </a:r>
            <a:endParaRPr sz="3200"/>
          </a:p>
        </p:txBody>
      </p:sp>
      <p:sp>
        <p:nvSpPr>
          <p:cNvPr id="80" name="Google Shape;80;p17"/>
          <p:cNvSpPr txBox="1"/>
          <p:nvPr>
            <p:ph idx="1" type="body"/>
          </p:nvPr>
        </p:nvSpPr>
        <p:spPr>
          <a:xfrm>
            <a:off x="712175" y="822625"/>
            <a:ext cx="7827900" cy="3063900"/>
          </a:xfrm>
          <a:prstGeom prst="rect">
            <a:avLst/>
          </a:prstGeom>
          <a:solidFill>
            <a:schemeClr val="dk1"/>
          </a:solidFill>
        </p:spPr>
        <p:txBody>
          <a:bodyPr anchorCtr="0" anchor="t" bIns="91425" lIns="91425" spcFirstLastPara="1" rIns="91425" wrap="square" tIns="91425">
            <a:spAutoFit/>
          </a:bodyPr>
          <a:lstStyle/>
          <a:p>
            <a:pPr indent="-349250" lvl="0" marL="457200" rtl="0" algn="l">
              <a:spcBef>
                <a:spcPts val="0"/>
              </a:spcBef>
              <a:spcAft>
                <a:spcPts val="0"/>
              </a:spcAft>
              <a:buClr>
                <a:srgbClr val="4A86E8"/>
              </a:buClr>
              <a:buSzPts val="1900"/>
              <a:buChar char="●"/>
            </a:pPr>
            <a:r>
              <a:rPr lang="en" sz="1900">
                <a:solidFill>
                  <a:srgbClr val="4A86E8"/>
                </a:solidFill>
              </a:rPr>
              <a:t>How does Medicare spending behavior vary across states, and what's the impact of COVID-19?</a:t>
            </a:r>
            <a:endParaRPr sz="1900">
              <a:solidFill>
                <a:srgbClr val="4A86E8"/>
              </a:solidFill>
            </a:endParaRPr>
          </a:p>
          <a:p>
            <a:pPr indent="-349250" lvl="0" marL="457200" rtl="0" algn="l">
              <a:spcBef>
                <a:spcPts val="0"/>
              </a:spcBef>
              <a:spcAft>
                <a:spcPts val="0"/>
              </a:spcAft>
              <a:buClr>
                <a:srgbClr val="4A86E8"/>
              </a:buClr>
              <a:buSzPts val="1900"/>
              <a:buChar char="●"/>
            </a:pPr>
            <a:r>
              <a:rPr lang="en" sz="1900">
                <a:solidFill>
                  <a:srgbClr val="4A86E8"/>
                </a:solidFill>
              </a:rPr>
              <a:t>Which claim types see the highest spending? </a:t>
            </a:r>
            <a:endParaRPr sz="1900">
              <a:solidFill>
                <a:srgbClr val="4A86E8"/>
              </a:solidFill>
            </a:endParaRPr>
          </a:p>
          <a:p>
            <a:pPr indent="-349250" lvl="0" marL="457200" rtl="0" algn="l">
              <a:spcBef>
                <a:spcPts val="0"/>
              </a:spcBef>
              <a:spcAft>
                <a:spcPts val="0"/>
              </a:spcAft>
              <a:buClr>
                <a:srgbClr val="4A86E8"/>
              </a:buClr>
              <a:buSzPts val="1900"/>
              <a:buChar char="●"/>
            </a:pPr>
            <a:r>
              <a:rPr lang="en" sz="1900">
                <a:solidFill>
                  <a:srgbClr val="4A86E8"/>
                </a:solidFill>
              </a:rPr>
              <a:t>Which claim periods see the highest spending?</a:t>
            </a:r>
            <a:endParaRPr sz="1900">
              <a:solidFill>
                <a:srgbClr val="4A86E8"/>
              </a:solidFill>
            </a:endParaRPr>
          </a:p>
          <a:p>
            <a:pPr indent="-349250" lvl="0" marL="457200" rtl="0" algn="l">
              <a:spcBef>
                <a:spcPts val="0"/>
              </a:spcBef>
              <a:spcAft>
                <a:spcPts val="0"/>
              </a:spcAft>
              <a:buClr>
                <a:srgbClr val="4A86E8"/>
              </a:buClr>
              <a:buSzPts val="1900"/>
              <a:buChar char="●"/>
            </a:pPr>
            <a:r>
              <a:rPr lang="en" sz="1900">
                <a:solidFill>
                  <a:srgbClr val="4A86E8"/>
                </a:solidFill>
              </a:rPr>
              <a:t>Is there a trend of rising average spending, and how is COVID-19 influencing it?</a:t>
            </a:r>
            <a:endParaRPr sz="1900">
              <a:solidFill>
                <a:srgbClr val="4A86E8"/>
              </a:solidFill>
            </a:endParaRPr>
          </a:p>
          <a:p>
            <a:pPr indent="-349250" lvl="0" marL="457200" rtl="0" algn="l">
              <a:spcBef>
                <a:spcPts val="0"/>
              </a:spcBef>
              <a:spcAft>
                <a:spcPts val="0"/>
              </a:spcAft>
              <a:buClr>
                <a:srgbClr val="4A86E8"/>
              </a:buClr>
              <a:buSzPts val="1900"/>
              <a:buChar char="●"/>
            </a:pPr>
            <a:r>
              <a:rPr lang="en" sz="1900">
                <a:solidFill>
                  <a:srgbClr val="4A86E8"/>
                </a:solidFill>
              </a:rPr>
              <a:t>What forecasts can the data provide for future Medicare spending trends?</a:t>
            </a:r>
            <a:endParaRPr sz="2400">
              <a:solidFill>
                <a:srgbClr val="0000FF"/>
              </a:solidFill>
            </a:endParaRPr>
          </a:p>
          <a:p>
            <a:pPr indent="0" lvl="0" marL="457200" rtl="0" algn="l">
              <a:spcBef>
                <a:spcPts val="1200"/>
              </a:spcBef>
              <a:spcAft>
                <a:spcPts val="1200"/>
              </a:spcAft>
              <a:buNone/>
            </a:pPr>
            <a:r>
              <a:rPr lang="en" sz="100">
                <a:solidFill>
                  <a:srgbClr val="0000FF"/>
                </a:solidFill>
              </a:rPr>
              <a:t>j</a:t>
            </a:r>
            <a:endParaRPr sz="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79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1750"/>
              <a:t>Which States have the highest average spending per Hospital in medicare claims?</a:t>
            </a:r>
            <a:endParaRPr b="1" sz="3400"/>
          </a:p>
        </p:txBody>
      </p:sp>
      <p:sp>
        <p:nvSpPr>
          <p:cNvPr id="86" name="Google Shape;86;p18"/>
          <p:cNvSpPr txBox="1"/>
          <p:nvPr>
            <p:ph idx="1" type="body"/>
          </p:nvPr>
        </p:nvSpPr>
        <p:spPr>
          <a:xfrm>
            <a:off x="311700" y="800875"/>
            <a:ext cx="8520600" cy="4254000"/>
          </a:xfrm>
          <a:prstGeom prst="rect">
            <a:avLst/>
          </a:prstGeom>
          <a:solidFill>
            <a:srgbClr val="4A86E8"/>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chemeClr val="dk1"/>
                </a:solidFill>
              </a:rPr>
              <a:t>Most </a:t>
            </a:r>
            <a:r>
              <a:rPr lang="en" sz="1150">
                <a:solidFill>
                  <a:schemeClr val="dk1"/>
                </a:solidFill>
              </a:rPr>
              <a:t>facilities reported: CA/TX -&gt; CA Avg Spending highest, seen across years. </a:t>
            </a:r>
            <a:endParaRPr sz="1150">
              <a:solidFill>
                <a:schemeClr val="dk1"/>
              </a:solidFill>
            </a:endParaRPr>
          </a:p>
          <a:p>
            <a:pPr indent="0" lvl="0" marL="0" rtl="0" algn="l">
              <a:spcBef>
                <a:spcPts val="1200"/>
              </a:spcBef>
              <a:spcAft>
                <a:spcPts val="0"/>
              </a:spcAft>
              <a:buNone/>
            </a:pPr>
            <a:r>
              <a:rPr lang="en" sz="1150">
                <a:solidFill>
                  <a:schemeClr val="dk1"/>
                </a:solidFill>
              </a:rPr>
              <a:t>Southern/Mid Western states significant  (TX,OH,KS)</a:t>
            </a:r>
            <a:endParaRPr sz="1150">
              <a:solidFill>
                <a:schemeClr val="dk1"/>
              </a:solidFill>
            </a:endParaRPr>
          </a:p>
          <a:p>
            <a:pPr indent="0" lvl="0" marL="0" rtl="0" algn="l">
              <a:spcBef>
                <a:spcPts val="1200"/>
              </a:spcBef>
              <a:spcAft>
                <a:spcPts val="0"/>
              </a:spcAft>
              <a:buNone/>
            </a:pPr>
            <a:r>
              <a:t/>
            </a:r>
            <a:endParaRPr sz="1150">
              <a:solidFill>
                <a:schemeClr val="dk1"/>
              </a:solidFill>
            </a:endParaRPr>
          </a:p>
          <a:p>
            <a:pPr indent="0" lvl="0" marL="0" rtl="0" algn="l">
              <a:spcBef>
                <a:spcPts val="1200"/>
              </a:spcBef>
              <a:spcAft>
                <a:spcPts val="0"/>
              </a:spcAft>
              <a:buNone/>
            </a:pPr>
            <a:r>
              <a:t/>
            </a:r>
            <a:endParaRPr sz="1150">
              <a:solidFill>
                <a:schemeClr val="dk1"/>
              </a:solidFill>
            </a:endParaRPr>
          </a:p>
          <a:p>
            <a:pPr indent="0" lvl="0" marL="0" rtl="0" algn="l">
              <a:spcBef>
                <a:spcPts val="1200"/>
              </a:spcBef>
              <a:spcAft>
                <a:spcPts val="0"/>
              </a:spcAft>
              <a:buNone/>
            </a:pPr>
            <a:r>
              <a:t/>
            </a:r>
            <a:endParaRPr sz="1150">
              <a:solidFill>
                <a:schemeClr val="dk1"/>
              </a:solidFill>
            </a:endParaRPr>
          </a:p>
          <a:p>
            <a:pPr indent="0" lvl="0" marL="0" rtl="0" algn="l">
              <a:spcBef>
                <a:spcPts val="1200"/>
              </a:spcBef>
              <a:spcAft>
                <a:spcPts val="0"/>
              </a:spcAft>
              <a:buNone/>
            </a:pPr>
            <a:r>
              <a:t/>
            </a:r>
            <a:endParaRPr sz="1150">
              <a:solidFill>
                <a:schemeClr val="dk1"/>
              </a:solidFill>
            </a:endParaRPr>
          </a:p>
          <a:p>
            <a:pPr indent="0" lvl="0" marL="0" rtl="0" algn="l">
              <a:spcBef>
                <a:spcPts val="1200"/>
              </a:spcBef>
              <a:spcAft>
                <a:spcPts val="0"/>
              </a:spcAft>
              <a:buNone/>
            </a:pPr>
            <a:r>
              <a:t/>
            </a:r>
            <a:endParaRPr sz="1150">
              <a:solidFill>
                <a:schemeClr val="dk1"/>
              </a:solidFill>
            </a:endParaRPr>
          </a:p>
          <a:p>
            <a:pPr indent="0" lvl="0" marL="0" rtl="0" algn="l">
              <a:spcBef>
                <a:spcPts val="1200"/>
              </a:spcBef>
              <a:spcAft>
                <a:spcPts val="1200"/>
              </a:spcAft>
              <a:buNone/>
            </a:pPr>
            <a:r>
              <a:t/>
            </a:r>
            <a:endParaRPr sz="1150">
              <a:solidFill>
                <a:srgbClr val="D1D2D3"/>
              </a:solidFill>
              <a:highlight>
                <a:srgbClr val="222529"/>
              </a:highlight>
            </a:endParaRPr>
          </a:p>
        </p:txBody>
      </p:sp>
      <p:pic>
        <p:nvPicPr>
          <p:cNvPr id="87" name="Google Shape;87;p18"/>
          <p:cNvPicPr preferRelativeResize="0"/>
          <p:nvPr/>
        </p:nvPicPr>
        <p:blipFill>
          <a:blip r:embed="rId4">
            <a:alphaModFix/>
          </a:blip>
          <a:stretch>
            <a:fillRect/>
          </a:stretch>
        </p:blipFill>
        <p:spPr>
          <a:xfrm>
            <a:off x="398950" y="2013250"/>
            <a:ext cx="4075749" cy="2956124"/>
          </a:xfrm>
          <a:prstGeom prst="rect">
            <a:avLst/>
          </a:prstGeom>
          <a:noFill/>
          <a:ln>
            <a:noFill/>
          </a:ln>
        </p:spPr>
      </p:pic>
      <p:pic>
        <p:nvPicPr>
          <p:cNvPr id="88" name="Google Shape;88;p18"/>
          <p:cNvPicPr preferRelativeResize="0"/>
          <p:nvPr/>
        </p:nvPicPr>
        <p:blipFill>
          <a:blip r:embed="rId5">
            <a:alphaModFix/>
          </a:blip>
          <a:stretch>
            <a:fillRect/>
          </a:stretch>
        </p:blipFill>
        <p:spPr>
          <a:xfrm>
            <a:off x="4520275" y="2013250"/>
            <a:ext cx="4215951" cy="2956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108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t>Top 8 States Spending For 2019 To 2022</a:t>
            </a:r>
            <a:endParaRPr b="1" sz="2920"/>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4">
            <a:alphaModFix/>
          </a:blip>
          <a:stretch>
            <a:fillRect/>
          </a:stretch>
        </p:blipFill>
        <p:spPr>
          <a:xfrm>
            <a:off x="311700" y="822450"/>
            <a:ext cx="8520601" cy="4076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0"/>
          <p:cNvSpPr txBox="1"/>
          <p:nvPr/>
        </p:nvSpPr>
        <p:spPr>
          <a:xfrm>
            <a:off x="357200" y="422125"/>
            <a:ext cx="8291100" cy="4264500"/>
          </a:xfrm>
          <a:prstGeom prst="rect">
            <a:avLst/>
          </a:prstGeom>
          <a:solidFill>
            <a:schemeClr val="dk1"/>
          </a:solid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Char char="●"/>
            </a:pPr>
            <a:r>
              <a:rPr lang="en" sz="1800">
                <a:solidFill>
                  <a:srgbClr val="4A86E8"/>
                </a:solidFill>
              </a:rPr>
              <a:t>CA highest spender 2019-2020, TX highest 2021-2022 </a:t>
            </a:r>
            <a:endParaRPr sz="1800">
              <a:solidFill>
                <a:srgbClr val="4A86E8"/>
              </a:solidFill>
            </a:endParaRPr>
          </a:p>
          <a:p>
            <a:pPr indent="0" lvl="0" marL="0" rtl="0" algn="l">
              <a:spcBef>
                <a:spcPts val="0"/>
              </a:spcBef>
              <a:spcAft>
                <a:spcPts val="0"/>
              </a:spcAft>
              <a:buNone/>
            </a:pPr>
            <a:r>
              <a:t/>
            </a:r>
            <a:endParaRPr sz="1800">
              <a:solidFill>
                <a:srgbClr val="4A86E8"/>
              </a:solidFill>
            </a:endParaRPr>
          </a:p>
          <a:p>
            <a:pPr indent="-342900" lvl="0" marL="457200" rtl="0" algn="l">
              <a:spcBef>
                <a:spcPts val="0"/>
              </a:spcBef>
              <a:spcAft>
                <a:spcPts val="0"/>
              </a:spcAft>
              <a:buClr>
                <a:srgbClr val="4A86E8"/>
              </a:buClr>
              <a:buSzPts val="1800"/>
              <a:buChar char="●"/>
            </a:pPr>
            <a:r>
              <a:rPr lang="en" sz="1800">
                <a:solidFill>
                  <a:srgbClr val="4A86E8"/>
                </a:solidFill>
              </a:rPr>
              <a:t>6mos for 2020 vs preceding and subsequent years </a:t>
            </a:r>
            <a:endParaRPr sz="1800">
              <a:solidFill>
                <a:srgbClr val="4A86E8"/>
              </a:solidFill>
            </a:endParaRPr>
          </a:p>
          <a:p>
            <a:pPr indent="0" lvl="0" marL="0" rtl="0" algn="l">
              <a:spcBef>
                <a:spcPts val="0"/>
              </a:spcBef>
              <a:spcAft>
                <a:spcPts val="0"/>
              </a:spcAft>
              <a:buNone/>
            </a:pPr>
            <a:r>
              <a:t/>
            </a:r>
            <a:endParaRPr sz="1800">
              <a:solidFill>
                <a:srgbClr val="4A86E8"/>
              </a:solidFill>
            </a:endParaRPr>
          </a:p>
          <a:p>
            <a:pPr indent="-342900" lvl="0" marL="457200" rtl="0" algn="l">
              <a:spcBef>
                <a:spcPts val="0"/>
              </a:spcBef>
              <a:spcAft>
                <a:spcPts val="0"/>
              </a:spcAft>
              <a:buClr>
                <a:srgbClr val="4A86E8"/>
              </a:buClr>
              <a:buSzPts val="1800"/>
              <a:buChar char="●"/>
            </a:pPr>
            <a:r>
              <a:rPr lang="en" sz="1800">
                <a:solidFill>
                  <a:srgbClr val="4A86E8"/>
                </a:solidFill>
              </a:rPr>
              <a:t>CA: </a:t>
            </a:r>
            <a:r>
              <a:rPr lang="en" sz="1800" u="sng">
                <a:solidFill>
                  <a:srgbClr val="4A86E8"/>
                </a:solidFill>
              </a:rPr>
              <a:t>2019</a:t>
            </a:r>
            <a:r>
              <a:rPr lang="en" sz="1800">
                <a:solidFill>
                  <a:srgbClr val="4A86E8"/>
                </a:solidFill>
              </a:rPr>
              <a:t> = 2.75mil,  </a:t>
            </a:r>
            <a:r>
              <a:rPr lang="en" sz="1800" u="sng">
                <a:solidFill>
                  <a:srgbClr val="4A86E8"/>
                </a:solidFill>
              </a:rPr>
              <a:t>2020 </a:t>
            </a:r>
            <a:r>
              <a:rPr lang="en" sz="1800">
                <a:solidFill>
                  <a:srgbClr val="4A86E8"/>
                </a:solidFill>
              </a:rPr>
              <a:t>= 2.5 mil,  </a:t>
            </a:r>
            <a:r>
              <a:rPr lang="en" sz="1800" u="sng">
                <a:solidFill>
                  <a:srgbClr val="4A86E8"/>
                </a:solidFill>
              </a:rPr>
              <a:t>2021 </a:t>
            </a:r>
            <a:r>
              <a:rPr lang="en" sz="1800">
                <a:solidFill>
                  <a:srgbClr val="4A86E8"/>
                </a:solidFill>
              </a:rPr>
              <a:t>= 3.25 mil</a:t>
            </a:r>
            <a:endParaRPr sz="1800">
              <a:solidFill>
                <a:srgbClr val="4A86E8"/>
              </a:solidFill>
            </a:endParaRPr>
          </a:p>
          <a:p>
            <a:pPr indent="0" lvl="0" marL="0" rtl="0" algn="l">
              <a:spcBef>
                <a:spcPts val="0"/>
              </a:spcBef>
              <a:spcAft>
                <a:spcPts val="0"/>
              </a:spcAft>
              <a:buNone/>
            </a:pPr>
            <a:r>
              <a:t/>
            </a:r>
            <a:endParaRPr sz="1800">
              <a:solidFill>
                <a:srgbClr val="4A86E8"/>
              </a:solidFill>
            </a:endParaRPr>
          </a:p>
          <a:p>
            <a:pPr indent="-342900" lvl="0" marL="457200" rtl="0" algn="l">
              <a:spcBef>
                <a:spcPts val="0"/>
              </a:spcBef>
              <a:spcAft>
                <a:spcPts val="0"/>
              </a:spcAft>
              <a:buClr>
                <a:srgbClr val="4A86E8"/>
              </a:buClr>
              <a:buSzPts val="1800"/>
              <a:buChar char="●"/>
            </a:pPr>
            <a:r>
              <a:rPr lang="en" sz="1800">
                <a:solidFill>
                  <a:srgbClr val="4A86E8"/>
                </a:solidFill>
              </a:rPr>
              <a:t>TX: </a:t>
            </a:r>
            <a:r>
              <a:rPr lang="en" sz="1800" u="sng">
                <a:solidFill>
                  <a:srgbClr val="4A86E8"/>
                </a:solidFill>
              </a:rPr>
              <a:t>2019</a:t>
            </a:r>
            <a:r>
              <a:rPr lang="en" sz="1800">
                <a:solidFill>
                  <a:srgbClr val="4A86E8"/>
                </a:solidFill>
              </a:rPr>
              <a:t> =2.7 mil ,  </a:t>
            </a:r>
            <a:r>
              <a:rPr lang="en" sz="1800" u="sng">
                <a:solidFill>
                  <a:srgbClr val="4A86E8"/>
                </a:solidFill>
              </a:rPr>
              <a:t>2020</a:t>
            </a:r>
            <a:r>
              <a:rPr lang="en" sz="1800">
                <a:solidFill>
                  <a:srgbClr val="4A86E8"/>
                </a:solidFill>
              </a:rPr>
              <a:t> = 2.25 mil ,  </a:t>
            </a:r>
            <a:r>
              <a:rPr lang="en" sz="1800" u="sng">
                <a:solidFill>
                  <a:srgbClr val="4A86E8"/>
                </a:solidFill>
              </a:rPr>
              <a:t>2021</a:t>
            </a:r>
            <a:r>
              <a:rPr lang="en" sz="1800">
                <a:solidFill>
                  <a:srgbClr val="4A86E8"/>
                </a:solidFill>
              </a:rPr>
              <a:t> = 3.25 mil</a:t>
            </a:r>
            <a:endParaRPr sz="1800">
              <a:solidFill>
                <a:srgbClr val="4A86E8"/>
              </a:solidFill>
            </a:endParaRPr>
          </a:p>
          <a:p>
            <a:pPr indent="0" lvl="0" marL="0" rtl="0" algn="l">
              <a:spcBef>
                <a:spcPts val="0"/>
              </a:spcBef>
              <a:spcAft>
                <a:spcPts val="0"/>
              </a:spcAft>
              <a:buNone/>
            </a:pPr>
            <a:r>
              <a:t/>
            </a:r>
            <a:endParaRPr sz="1800">
              <a:solidFill>
                <a:srgbClr val="4A86E8"/>
              </a:solidFill>
            </a:endParaRPr>
          </a:p>
          <a:p>
            <a:pPr indent="-342900" lvl="0" marL="457200" rtl="0" algn="l">
              <a:spcBef>
                <a:spcPts val="0"/>
              </a:spcBef>
              <a:spcAft>
                <a:spcPts val="0"/>
              </a:spcAft>
              <a:buClr>
                <a:srgbClr val="4A86E8"/>
              </a:buClr>
              <a:buSzPts val="1800"/>
              <a:buChar char="●"/>
            </a:pPr>
            <a:r>
              <a:rPr lang="en" sz="1800">
                <a:solidFill>
                  <a:srgbClr val="4A86E8"/>
                </a:solidFill>
              </a:rPr>
              <a:t>FL: </a:t>
            </a:r>
            <a:r>
              <a:rPr lang="en" sz="1800" u="sng">
                <a:solidFill>
                  <a:srgbClr val="4A86E8"/>
                </a:solidFill>
              </a:rPr>
              <a:t>2019</a:t>
            </a:r>
            <a:r>
              <a:rPr lang="en" sz="1800">
                <a:solidFill>
                  <a:srgbClr val="4A86E8"/>
                </a:solidFill>
              </a:rPr>
              <a:t> = 1.5 mil ,  </a:t>
            </a:r>
            <a:r>
              <a:rPr lang="en" sz="1800" u="sng">
                <a:solidFill>
                  <a:srgbClr val="4A86E8"/>
                </a:solidFill>
              </a:rPr>
              <a:t>2020</a:t>
            </a:r>
            <a:r>
              <a:rPr lang="en" sz="1800">
                <a:solidFill>
                  <a:srgbClr val="4A86E8"/>
                </a:solidFill>
              </a:rPr>
              <a:t> =1.65 mil, </a:t>
            </a:r>
            <a:r>
              <a:rPr lang="en" sz="1800" u="sng">
                <a:solidFill>
                  <a:srgbClr val="4A86E8"/>
                </a:solidFill>
              </a:rPr>
              <a:t>2021 </a:t>
            </a:r>
            <a:r>
              <a:rPr lang="en" sz="1800">
                <a:solidFill>
                  <a:srgbClr val="4A86E8"/>
                </a:solidFill>
              </a:rPr>
              <a:t>= 1.75 mil </a:t>
            </a:r>
            <a:endParaRPr sz="1800">
              <a:solidFill>
                <a:srgbClr val="4A86E8"/>
              </a:solidFill>
            </a:endParaRPr>
          </a:p>
          <a:p>
            <a:pPr indent="0" lvl="0" marL="0" rtl="0" algn="l">
              <a:spcBef>
                <a:spcPts val="0"/>
              </a:spcBef>
              <a:spcAft>
                <a:spcPts val="0"/>
              </a:spcAft>
              <a:buNone/>
            </a:pPr>
            <a:r>
              <a:t/>
            </a:r>
            <a:endParaRPr sz="1800">
              <a:solidFill>
                <a:srgbClr val="4A86E8"/>
              </a:solidFill>
            </a:endParaRPr>
          </a:p>
          <a:p>
            <a:pPr indent="-342900" lvl="0" marL="457200" rtl="0" algn="l">
              <a:spcBef>
                <a:spcPts val="0"/>
              </a:spcBef>
              <a:spcAft>
                <a:spcPts val="0"/>
              </a:spcAft>
              <a:buClr>
                <a:srgbClr val="4A86E8"/>
              </a:buClr>
              <a:buSzPts val="1800"/>
              <a:buChar char="●"/>
            </a:pPr>
            <a:r>
              <a:rPr lang="en" sz="1800">
                <a:solidFill>
                  <a:srgbClr val="4A86E8"/>
                </a:solidFill>
              </a:rPr>
              <a:t>NY: </a:t>
            </a:r>
            <a:r>
              <a:rPr lang="en" sz="1800" u="sng">
                <a:solidFill>
                  <a:srgbClr val="4A86E8"/>
                </a:solidFill>
              </a:rPr>
              <a:t>2019</a:t>
            </a:r>
            <a:r>
              <a:rPr lang="en" sz="1800">
                <a:solidFill>
                  <a:srgbClr val="4A86E8"/>
                </a:solidFill>
              </a:rPr>
              <a:t> = 1.25 mil ,  </a:t>
            </a:r>
            <a:r>
              <a:rPr lang="en" sz="1800" u="sng">
                <a:solidFill>
                  <a:srgbClr val="4A86E8"/>
                </a:solidFill>
              </a:rPr>
              <a:t> 2020</a:t>
            </a:r>
            <a:r>
              <a:rPr lang="en" sz="1800">
                <a:solidFill>
                  <a:srgbClr val="4A86E8"/>
                </a:solidFill>
              </a:rPr>
              <a:t>= 1 mil  , </a:t>
            </a:r>
            <a:r>
              <a:rPr lang="en" sz="1800" u="sng">
                <a:solidFill>
                  <a:srgbClr val="4A86E8"/>
                </a:solidFill>
              </a:rPr>
              <a:t>2021</a:t>
            </a:r>
            <a:r>
              <a:rPr lang="en" sz="1800">
                <a:solidFill>
                  <a:srgbClr val="4A86E8"/>
                </a:solidFill>
              </a:rPr>
              <a:t> = 1.5 mil</a:t>
            </a:r>
            <a:endParaRPr sz="1800">
              <a:solidFill>
                <a:srgbClr val="4A86E8"/>
              </a:solidFill>
            </a:endParaRPr>
          </a:p>
          <a:p>
            <a:pPr indent="0" lvl="0" marL="457200" rtl="0" algn="l">
              <a:spcBef>
                <a:spcPts val="0"/>
              </a:spcBef>
              <a:spcAft>
                <a:spcPts val="0"/>
              </a:spcAft>
              <a:buNone/>
            </a:pPr>
            <a:r>
              <a:t/>
            </a:r>
            <a:endParaRPr sz="1800">
              <a:solidFill>
                <a:srgbClr val="4A86E8"/>
              </a:solidFill>
            </a:endParaRPr>
          </a:p>
          <a:p>
            <a:pPr indent="-342900" lvl="0" marL="457200" rtl="0" algn="l">
              <a:spcBef>
                <a:spcPts val="0"/>
              </a:spcBef>
              <a:spcAft>
                <a:spcPts val="0"/>
              </a:spcAft>
              <a:buClr>
                <a:srgbClr val="4A86E8"/>
              </a:buClr>
              <a:buSzPts val="1800"/>
              <a:buChar char="●"/>
            </a:pPr>
            <a:r>
              <a:rPr lang="en" sz="1800">
                <a:solidFill>
                  <a:srgbClr val="4A86E8"/>
                </a:solidFill>
              </a:rPr>
              <a:t>Approx/incomplete numbers for 2020</a:t>
            </a:r>
            <a:endParaRPr sz="1800">
              <a:solidFill>
                <a:srgbClr val="4A86E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0"/>
            <a:ext cx="8520600" cy="583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850"/>
              <a:t>Which claim types are the most expensive?</a:t>
            </a:r>
            <a:endParaRPr b="1" sz="2850"/>
          </a:p>
          <a:p>
            <a:pPr indent="0" lvl="0" marL="0" rtl="0" algn="ctr">
              <a:spcBef>
                <a:spcPts val="1200"/>
              </a:spcBef>
              <a:spcAft>
                <a:spcPts val="0"/>
              </a:spcAft>
              <a:buNone/>
            </a:pPr>
            <a:r>
              <a:t/>
            </a:r>
            <a:endParaRPr b="1" sz="2900"/>
          </a:p>
        </p:txBody>
      </p:sp>
      <p:sp>
        <p:nvSpPr>
          <p:cNvPr id="106" name="Google Shape;106;p21"/>
          <p:cNvSpPr txBox="1"/>
          <p:nvPr>
            <p:ph idx="1" type="body"/>
          </p:nvPr>
        </p:nvSpPr>
        <p:spPr>
          <a:xfrm>
            <a:off x="198000" y="583800"/>
            <a:ext cx="8748000" cy="4457400"/>
          </a:xfrm>
          <a:prstGeom prst="rect">
            <a:avLst/>
          </a:prstGeom>
          <a:solidFill>
            <a:srgbClr val="4A86E8"/>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chemeClr val="dk1"/>
                </a:solidFill>
              </a:rPr>
              <a:t>Inpatient, Skilled Nursing Facility, and Carrier. Inpatient data leads. Observe 6mos of 2020 data compared with other years. </a:t>
            </a:r>
            <a:endParaRPr b="1" sz="1350">
              <a:solidFill>
                <a:schemeClr val="dk1"/>
              </a:solidFill>
            </a:endParaRPr>
          </a:p>
          <a:p>
            <a:pPr indent="0" lvl="0" marL="0" rtl="0" algn="l">
              <a:spcBef>
                <a:spcPts val="1200"/>
              </a:spcBef>
              <a:spcAft>
                <a:spcPts val="0"/>
              </a:spcAft>
              <a:buNone/>
            </a:pPr>
            <a:r>
              <a:rPr b="1" lang="en" sz="1350">
                <a:solidFill>
                  <a:schemeClr val="dk1"/>
                </a:solidFill>
              </a:rPr>
              <a:t>More medicare resources allocated to Inpatient claims, in both visualizations</a:t>
            </a:r>
            <a:endParaRPr b="1" sz="1350">
              <a:solidFill>
                <a:schemeClr val="dk1"/>
              </a:solidFill>
            </a:endParaRPr>
          </a:p>
          <a:p>
            <a:pPr indent="0" lvl="0" marL="0" rtl="0" algn="l">
              <a:spcBef>
                <a:spcPts val="1200"/>
              </a:spcBef>
              <a:spcAft>
                <a:spcPts val="0"/>
              </a:spcAft>
              <a:buNone/>
            </a:pPr>
            <a:r>
              <a:t/>
            </a:r>
            <a:endParaRPr b="1" sz="1350">
              <a:solidFill>
                <a:schemeClr val="dk1"/>
              </a:solidFill>
            </a:endParaRPr>
          </a:p>
          <a:p>
            <a:pPr indent="0" lvl="0" marL="0" rtl="0" algn="l">
              <a:spcBef>
                <a:spcPts val="1200"/>
              </a:spcBef>
              <a:spcAft>
                <a:spcPts val="1200"/>
              </a:spcAft>
              <a:buNone/>
            </a:pPr>
            <a:r>
              <a:rPr b="1" lang="en" sz="1300">
                <a:solidFill>
                  <a:schemeClr val="dk1"/>
                </a:solidFill>
              </a:rPr>
              <a:t> </a:t>
            </a:r>
            <a:endParaRPr b="1" sz="2000">
              <a:solidFill>
                <a:schemeClr val="dk1"/>
              </a:solidFill>
            </a:endParaRPr>
          </a:p>
        </p:txBody>
      </p:sp>
      <p:pic>
        <p:nvPicPr>
          <p:cNvPr id="107" name="Google Shape;107;p21"/>
          <p:cNvPicPr preferRelativeResize="0"/>
          <p:nvPr/>
        </p:nvPicPr>
        <p:blipFill>
          <a:blip r:embed="rId4">
            <a:alphaModFix/>
          </a:blip>
          <a:stretch>
            <a:fillRect/>
          </a:stretch>
        </p:blipFill>
        <p:spPr>
          <a:xfrm>
            <a:off x="249725" y="1662775"/>
            <a:ext cx="4277401" cy="3148151"/>
          </a:xfrm>
          <a:prstGeom prst="rect">
            <a:avLst/>
          </a:prstGeom>
          <a:noFill/>
          <a:ln>
            <a:noFill/>
          </a:ln>
        </p:spPr>
      </p:pic>
      <p:pic>
        <p:nvPicPr>
          <p:cNvPr id="108" name="Google Shape;108;p21"/>
          <p:cNvPicPr preferRelativeResize="0"/>
          <p:nvPr/>
        </p:nvPicPr>
        <p:blipFill>
          <a:blip r:embed="rId5">
            <a:alphaModFix/>
          </a:blip>
          <a:stretch>
            <a:fillRect/>
          </a:stretch>
        </p:blipFill>
        <p:spPr>
          <a:xfrm>
            <a:off x="4608425" y="1662775"/>
            <a:ext cx="4277401" cy="314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