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0215" autoAdjust="0"/>
  </p:normalViewPr>
  <p:slideViewPr>
    <p:cSldViewPr>
      <p:cViewPr varScale="1">
        <p:scale>
          <a:sx n="42" d="100"/>
          <a:sy n="42" d="100"/>
        </p:scale>
        <p:origin x="-219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72F91-4E40-4088-8BFA-4DA199F68723}" type="datetimeFigureOut">
              <a:rPr lang="en-US" smtClean="0"/>
              <a:pPr/>
              <a:t>5/30/2013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1330A-1121-46AF-9C91-83E20506A2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 DIY tools store (retailer) that sells paints, hand tools ,power tools</a:t>
            </a:r>
            <a:endParaRPr lang="en-US" dirty="0" smtClean="0"/>
          </a:p>
          <a:p>
            <a:endParaRPr lang="en-US" dirty="0" smtClean="0"/>
          </a:p>
          <a:p>
            <a:r>
              <a:rPr lang="en-GB" sz="1200" kern="1200" dirty="0" smtClean="0">
                <a:solidFill>
                  <a:schemeClr val="tx1"/>
                </a:solidFill>
                <a:latin typeface="+mn-lt"/>
                <a:ea typeface="+mn-ea"/>
                <a:cs typeface="+mn-cs"/>
              </a:rPr>
              <a:t>who purchase goods or products in large quantities from manufacturers directly or through a wholesale, and then sell smaller quantities to the consumer for a profit. </a:t>
            </a:r>
          </a:p>
          <a:p>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company needs a POS (Point of sale), stock control software to computerize wt they do.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Point of sale (POS) or checkout is the place where a retail transaction is completed. It is the point at which a customer makes a payment to a merchant in exchange for goods or services.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Stock Control: controlling </a:t>
            </a:r>
            <a:r>
              <a:rPr lang="en-GB" sz="1200" kern="1200" dirty="0" smtClean="0">
                <a:solidFill>
                  <a:schemeClr val="tx1"/>
                </a:solidFill>
                <a:latin typeface="+mn-lt"/>
                <a:ea typeface="+mn-ea"/>
                <a:cs typeface="+mn-cs"/>
              </a:rPr>
              <a:t>the goods and materials that a business holds for the ultimate purpose of resale.</a:t>
            </a:r>
          </a:p>
          <a:p>
            <a:endParaRPr lang="en-US" dirty="0"/>
          </a:p>
        </p:txBody>
      </p:sp>
      <p:sp>
        <p:nvSpPr>
          <p:cNvPr id="4" name="Slide Number Placeholder 3"/>
          <p:cNvSpPr>
            <a:spLocks noGrp="1"/>
          </p:cNvSpPr>
          <p:nvPr>
            <p:ph type="sldNum" sz="quarter" idx="10"/>
          </p:nvPr>
        </p:nvSpPr>
        <p:spPr/>
        <p:txBody>
          <a:bodyPr/>
          <a:lstStyle/>
          <a:p>
            <a:fld id="{F351330A-1121-46AF-9C91-83E20506A2E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GB" sz="1200" kern="1200" dirty="0" smtClean="0">
                <a:solidFill>
                  <a:schemeClr val="tx1"/>
                </a:solidFill>
                <a:latin typeface="+mn-lt"/>
                <a:ea typeface="+mn-ea"/>
                <a:cs typeface="+mn-cs"/>
              </a:rPr>
              <a:t>.  At the point of sale the salesperson would calculate the amount owing then issue a receipt for the transaction.</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The subtotal and the total is calculated after discount if there is any. </a:t>
            </a:r>
          </a:p>
          <a:p>
            <a:r>
              <a:rPr lang="en-GB" sz="1200" kern="1200" dirty="0" smtClean="0">
                <a:solidFill>
                  <a:schemeClr val="tx1"/>
                </a:solidFill>
                <a:latin typeface="+mn-lt"/>
                <a:ea typeface="+mn-ea"/>
                <a:cs typeface="+mn-cs"/>
              </a:rPr>
              <a:t>Furthermore, there is the possibility to specify either a discount for each item individually (sub-discount) or total discount after the total price is calculated.</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A bill/receipt is produced after every selling transaction specifying the details of the purchased items, the prices and the total.</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All the users should be able to carry out the previously mentioned tasks in the new software.</a:t>
            </a:r>
          </a:p>
          <a:p>
            <a:r>
              <a:rPr lang="en-GB" sz="1200" kern="1200" dirty="0" smtClean="0">
                <a:solidFill>
                  <a:schemeClr val="tx1"/>
                </a:solidFill>
                <a:latin typeface="+mn-lt"/>
                <a:ea typeface="+mn-ea"/>
                <a:cs typeface="+mn-cs"/>
              </a:rPr>
              <a:t>Furthermore, the admin should be able to see profit and revenue reports or summary.</a:t>
            </a:r>
          </a:p>
          <a:p>
            <a:r>
              <a:rPr lang="en-GB"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351330A-1121-46AF-9C91-83E20506A2E3}"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mn-lt"/>
                <a:ea typeface="+mn-ea"/>
                <a:cs typeface="+mn-cs"/>
              </a:rPr>
              <a:t>The company keeps track of the items (ingoing/outgoing) with the details of each item ( Quantity, price, SKU, description …etc).</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The company issues purchase orders whenever an item is about to run out. It also keeps track of all its purchased orders and vendors details list and change the stock items quantities respectively.</a:t>
            </a:r>
          </a:p>
          <a:p>
            <a:endParaRPr lang="en-US" dirty="0"/>
          </a:p>
        </p:txBody>
      </p:sp>
      <p:sp>
        <p:nvSpPr>
          <p:cNvPr id="4" name="Slide Number Placeholder 3"/>
          <p:cNvSpPr>
            <a:spLocks noGrp="1"/>
          </p:cNvSpPr>
          <p:nvPr>
            <p:ph type="sldNum" sz="quarter" idx="10"/>
          </p:nvPr>
        </p:nvSpPr>
        <p:spPr/>
        <p:txBody>
          <a:bodyPr/>
          <a:lstStyle/>
          <a:p>
            <a:fld id="{F351330A-1121-46AF-9C91-83E20506A2E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1330A-1121-46AF-9C91-83E20506A2E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designed and developed to meet the needs of Marble Arch Paint Ltd. It consist of three main parts. The first one is the POS system which is dedicated to carry out the checkout process. The second one is the stock control system, which was developed to carry out the inventory storage control. The third one is the quotation system which stores customers quotes for a future reference and carry them out once the customer asks for that. Therefore, the project has the important views, each of which is dedicated for one of these parts.</a:t>
            </a:r>
          </a:p>
          <a:p>
            <a:endParaRPr lang="en-US" dirty="0"/>
          </a:p>
        </p:txBody>
      </p:sp>
      <p:sp>
        <p:nvSpPr>
          <p:cNvPr id="4" name="Slide Number Placeholder 3"/>
          <p:cNvSpPr>
            <a:spLocks noGrp="1"/>
          </p:cNvSpPr>
          <p:nvPr>
            <p:ph type="sldNum" sz="quarter" idx="10"/>
          </p:nvPr>
        </p:nvSpPr>
        <p:spPr/>
        <p:txBody>
          <a:bodyPr/>
          <a:lstStyle/>
          <a:p>
            <a:fld id="{F351330A-1121-46AF-9C91-83E20506A2E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EF1E81C-6355-4770-B206-B236E1D540D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F1E81C-6355-4770-B206-B236E1D540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F1E81C-6355-4770-B206-B236E1D540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F1E81C-6355-4770-B206-B236E1D540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F1E81C-6355-4770-B206-B236E1D540D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F1E81C-6355-4770-B206-B236E1D540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EF1E81C-6355-4770-B206-B236E1D540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EF1E81C-6355-4770-B206-B236E1D540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EF1E81C-6355-4770-B206-B236E1D540D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F1E81C-6355-4770-B206-B236E1D540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CA7C3B1-ADC3-45B5-A796-27AD8041E5D6}" type="datetimeFigureOut">
              <a:rPr lang="en-US" smtClean="0"/>
              <a:pPr/>
              <a:t>5/30/2013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F1E81C-6355-4770-B206-B236E1D540D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A7C3B1-ADC3-45B5-A796-27AD8041E5D6}" type="datetimeFigureOut">
              <a:rPr lang="en-US" smtClean="0"/>
              <a:pPr/>
              <a:t>5/30/2013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EF1E81C-6355-4770-B206-B236E1D540D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1844824"/>
            <a:ext cx="5659720" cy="1472184"/>
          </a:xfrm>
        </p:spPr>
        <p:txBody>
          <a:bodyPr/>
          <a:lstStyle/>
          <a:p>
            <a:pPr algn="ctr"/>
            <a:r>
              <a:rPr lang="en-US" b="1" dirty="0" smtClean="0">
                <a:latin typeface="Calibri" pitchFamily="34" charset="0"/>
              </a:rPr>
              <a:t>Marble Arch Paint Ltd.</a:t>
            </a:r>
            <a:endParaRPr lang="en-US" b="1" dirty="0">
              <a:latin typeface="Calibri" pitchFamily="34" charset="0"/>
            </a:endParaRPr>
          </a:p>
        </p:txBody>
      </p:sp>
      <p:sp>
        <p:nvSpPr>
          <p:cNvPr id="3" name="Subtitle 2"/>
          <p:cNvSpPr>
            <a:spLocks noGrp="1"/>
          </p:cNvSpPr>
          <p:nvPr>
            <p:ph type="subTitle" idx="1"/>
          </p:nvPr>
        </p:nvSpPr>
        <p:spPr>
          <a:xfrm>
            <a:off x="1403648" y="3789040"/>
            <a:ext cx="7406640" cy="1824608"/>
          </a:xfrm>
        </p:spPr>
        <p:txBody>
          <a:bodyPr>
            <a:normAutofit/>
          </a:bodyPr>
          <a:lstStyle/>
          <a:p>
            <a:pPr algn="ctr"/>
            <a:r>
              <a:rPr lang="en-US" sz="2000" dirty="0" smtClean="0"/>
              <a:t>School of Computer Engineering and Information Technology</a:t>
            </a:r>
          </a:p>
          <a:p>
            <a:pPr algn="ctr"/>
            <a:r>
              <a:rPr lang="en-US" sz="2000" dirty="0" smtClean="0"/>
              <a:t>Software Engineering Module</a:t>
            </a:r>
          </a:p>
          <a:p>
            <a:pPr algn="ctr"/>
            <a:endParaRPr lang="en-US" sz="2000" b="1" dirty="0" smtClean="0"/>
          </a:p>
          <a:p>
            <a:pPr algn="ctr"/>
            <a:r>
              <a:rPr lang="en-US" sz="2000" b="1" dirty="0" smtClean="0"/>
              <a:t>POS and Stock Control System</a:t>
            </a:r>
          </a:p>
          <a:p>
            <a:pPr algn="ct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6443269" y="493949"/>
            <a:ext cx="2161179" cy="199894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a:t>
            </a:r>
            <a:endParaRPr lang="en-US" dirty="0"/>
          </a:p>
        </p:txBody>
      </p:sp>
      <p:pic>
        <p:nvPicPr>
          <p:cNvPr id="4" name="Content Placeholder 3"/>
          <p:cNvPicPr>
            <a:picLocks noGrp="1"/>
          </p:cNvPicPr>
          <p:nvPr>
            <p:ph idx="1"/>
          </p:nvPr>
        </p:nvPicPr>
        <p:blipFill>
          <a:blip r:embed="rId2" cstate="print"/>
          <a:srcRect l="828" r="828"/>
          <a:stretch>
            <a:fillRect/>
          </a:stretch>
        </p:blipFill>
        <p:spPr bwMode="auto">
          <a:xfrm>
            <a:off x="1547664" y="1124744"/>
            <a:ext cx="6624736" cy="525658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Control</a:t>
            </a:r>
            <a:endParaRPr lang="en-US" dirty="0"/>
          </a:p>
        </p:txBody>
      </p:sp>
      <p:pic>
        <p:nvPicPr>
          <p:cNvPr id="6" name="Content Placeholder 5"/>
          <p:cNvPicPr>
            <a:picLocks noGrp="1"/>
          </p:cNvPicPr>
          <p:nvPr>
            <p:ph idx="1"/>
          </p:nvPr>
        </p:nvPicPr>
        <p:blipFill>
          <a:blip r:embed="rId2" cstate="print"/>
          <a:srcRect/>
          <a:stretch>
            <a:fillRect/>
          </a:stretch>
        </p:blipFill>
        <p:spPr bwMode="auto">
          <a:xfrm>
            <a:off x="1691680" y="1447800"/>
            <a:ext cx="6840760" cy="493352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Orders </a:t>
            </a:r>
            <a:endParaRPr lang="en-US" dirty="0"/>
          </a:p>
        </p:txBody>
      </p:sp>
      <p:pic>
        <p:nvPicPr>
          <p:cNvPr id="5" name="Content Placeholder 4"/>
          <p:cNvPicPr>
            <a:picLocks noGrp="1"/>
          </p:cNvPicPr>
          <p:nvPr>
            <p:ph idx="1"/>
          </p:nvPr>
        </p:nvPicPr>
        <p:blipFill>
          <a:blip r:embed="rId2" cstate="print"/>
          <a:srcRect/>
          <a:stretch>
            <a:fillRect/>
          </a:stretch>
        </p:blipFill>
        <p:spPr bwMode="auto">
          <a:xfrm>
            <a:off x="1259632" y="1447800"/>
            <a:ext cx="7488832" cy="493352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Direction</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Implementing the quotation system</a:t>
            </a:r>
          </a:p>
          <a:p>
            <a:r>
              <a:rPr lang="en-US" dirty="0" smtClean="0"/>
              <a:t>Implementing VAT option</a:t>
            </a:r>
          </a:p>
          <a:p>
            <a:r>
              <a:rPr lang="en-US" dirty="0" smtClean="0"/>
              <a:t>Roles</a:t>
            </a:r>
          </a:p>
          <a:p>
            <a:r>
              <a:rPr lang="en-US" smtClean="0"/>
              <a:t>Specific period report</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Layout</a:t>
            </a:r>
            <a:endParaRPr lang="en-US" b="1" dirty="0"/>
          </a:p>
        </p:txBody>
      </p:sp>
      <p:sp>
        <p:nvSpPr>
          <p:cNvPr id="3" name="Content Placeholder 2"/>
          <p:cNvSpPr>
            <a:spLocks noGrp="1"/>
          </p:cNvSpPr>
          <p:nvPr>
            <p:ph idx="1"/>
          </p:nvPr>
        </p:nvSpPr>
        <p:spPr/>
        <p:txBody>
          <a:bodyPr/>
          <a:lstStyle/>
          <a:p>
            <a:r>
              <a:rPr lang="en-US" dirty="0" smtClean="0"/>
              <a:t>Business Domain</a:t>
            </a:r>
          </a:p>
          <a:p>
            <a:r>
              <a:rPr lang="en-US" dirty="0" smtClean="0"/>
              <a:t>Business Model</a:t>
            </a:r>
          </a:p>
          <a:p>
            <a:r>
              <a:rPr lang="en-US" dirty="0" smtClean="0"/>
              <a:t>Structured </a:t>
            </a:r>
            <a:r>
              <a:rPr lang="en-US" dirty="0" smtClean="0"/>
              <a:t>Analysis</a:t>
            </a:r>
            <a:endParaRPr lang="en-US" dirty="0" smtClean="0"/>
          </a:p>
          <a:p>
            <a:r>
              <a:rPr lang="en-US" smtClean="0"/>
              <a:t>Database Model</a:t>
            </a:r>
            <a:endParaRPr lang="en-US" dirty="0" smtClean="0"/>
          </a:p>
          <a:p>
            <a:r>
              <a:rPr lang="en-US" dirty="0" smtClean="0"/>
              <a:t>Project Introduction </a:t>
            </a:r>
          </a:p>
          <a:p>
            <a:r>
              <a:rPr lang="en-US" dirty="0" smtClean="0"/>
              <a:t>Demo</a:t>
            </a:r>
          </a:p>
          <a:p>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Business Domain:</a:t>
            </a:r>
            <a:endParaRPr lang="en-US" dirty="0"/>
          </a:p>
        </p:txBody>
      </p:sp>
      <p:sp>
        <p:nvSpPr>
          <p:cNvPr id="3" name="Content Placeholder 2"/>
          <p:cNvSpPr>
            <a:spLocks noGrp="1"/>
          </p:cNvSpPr>
          <p:nvPr>
            <p:ph idx="1"/>
          </p:nvPr>
        </p:nvSpPr>
        <p:spPr/>
        <p:txBody>
          <a:bodyPr/>
          <a:lstStyle/>
          <a:p>
            <a:endParaRPr lang="en-GB" dirty="0" smtClean="0"/>
          </a:p>
          <a:p>
            <a:r>
              <a:rPr lang="en-GB" dirty="0" smtClean="0"/>
              <a:t>A DIY tools store (retailer) </a:t>
            </a:r>
          </a:p>
          <a:p>
            <a:r>
              <a:rPr lang="en-GB" dirty="0" smtClean="0"/>
              <a:t>Buy big quantities, sell small quantities</a:t>
            </a:r>
          </a:p>
          <a:p>
            <a:r>
              <a:rPr lang="en-GB" dirty="0" smtClean="0"/>
              <a:t>POS (Checkout)</a:t>
            </a:r>
          </a:p>
          <a:p>
            <a:r>
              <a:rPr lang="en-GB" dirty="0" smtClean="0"/>
              <a:t>Stock Control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Business Model: </a:t>
            </a:r>
            <a:br>
              <a:rPr lang="en-GB" b="1" dirty="0" smtClean="0"/>
            </a:br>
            <a:r>
              <a:rPr lang="en-GB" sz="3100" b="1" dirty="0" smtClean="0"/>
              <a:t>POS</a:t>
            </a:r>
            <a:endParaRPr lang="en-US" sz="3100"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1484514" y="2014537"/>
            <a:ext cx="6929236" cy="393474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Business Model</a:t>
            </a:r>
            <a:br>
              <a:rPr lang="en-US" b="1" dirty="0" smtClean="0"/>
            </a:br>
            <a:r>
              <a:rPr lang="en-US" sz="3100" b="1" dirty="0" smtClean="0"/>
              <a:t>Stock Control</a:t>
            </a:r>
            <a:endParaRPr lang="en-US" sz="3100" b="1"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2483768" y="2276872"/>
            <a:ext cx="5282083" cy="319936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Analysis</a:t>
            </a:r>
            <a:endParaRPr lang="en-US" b="1" dirty="0"/>
          </a:p>
        </p:txBody>
      </p:sp>
      <p:pic>
        <p:nvPicPr>
          <p:cNvPr id="4" name="Content Placeholder 3"/>
          <p:cNvPicPr>
            <a:picLocks noGrp="1"/>
          </p:cNvPicPr>
          <p:nvPr>
            <p:ph idx="1"/>
          </p:nvPr>
        </p:nvPicPr>
        <p:blipFill rotWithShape="1">
          <a:blip r:embed="rId2" cstate="print"/>
          <a:srcRect l="26620" t="9133" r="27365" b="16895"/>
          <a:stretch/>
        </p:blipFill>
        <p:spPr bwMode="auto">
          <a:xfrm>
            <a:off x="395537" y="1268760"/>
            <a:ext cx="8496943" cy="5472608"/>
          </a:xfrm>
          <a:prstGeom prst="rect">
            <a:avLst/>
          </a:prstGeom>
          <a:ln>
            <a:no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FSM</a:t>
            </a:r>
            <a:endParaRPr lang="en-US" b="1" dirty="0"/>
          </a:p>
        </p:txBody>
      </p:sp>
      <p:pic>
        <p:nvPicPr>
          <p:cNvPr id="1028" name="Picture 4"/>
          <p:cNvPicPr>
            <a:picLocks noGrp="1" noChangeAspect="1" noChangeArrowheads="1"/>
          </p:cNvPicPr>
          <p:nvPr>
            <p:ph idx="1"/>
          </p:nvPr>
        </p:nvPicPr>
        <p:blipFill>
          <a:blip r:embed="rId3" cstate="print"/>
          <a:srcRect/>
          <a:stretch>
            <a:fillRect/>
          </a:stretch>
        </p:blipFill>
        <p:spPr bwMode="auto">
          <a:xfrm>
            <a:off x="105634" y="1428816"/>
            <a:ext cx="9002870" cy="4880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 Model Class Diagram</a:t>
            </a:r>
            <a:endParaRPr lang="en-US" b="1"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435100" y="1469045"/>
            <a:ext cx="7499350" cy="4758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a:t>
            </a:r>
            <a:r>
              <a:rPr lang="en-US" dirty="0" smtClean="0"/>
              <a:t> </a:t>
            </a:r>
            <a:endParaRPr lang="en-US" dirty="0"/>
          </a:p>
        </p:txBody>
      </p:sp>
      <p:sp>
        <p:nvSpPr>
          <p:cNvPr id="3" name="Content Placeholder 2"/>
          <p:cNvSpPr>
            <a:spLocks noGrp="1"/>
          </p:cNvSpPr>
          <p:nvPr>
            <p:ph idx="1"/>
          </p:nvPr>
        </p:nvSpPr>
        <p:spPr/>
        <p:txBody>
          <a:bodyPr/>
          <a:lstStyle/>
          <a:p>
            <a:r>
              <a:rPr lang="en-US" dirty="0" smtClean="0"/>
              <a:t>POS Part</a:t>
            </a:r>
          </a:p>
          <a:p>
            <a:r>
              <a:rPr lang="en-US" dirty="0" smtClean="0"/>
              <a:t>Stock Control Part</a:t>
            </a:r>
          </a:p>
          <a:p>
            <a:r>
              <a:rPr lang="en-US" dirty="0" smtClean="0"/>
              <a:t>Orders Part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1">
      <a:majorFont>
        <a:latin typeface="Calibri"/>
        <a:ea typeface=""/>
        <a:cs typeface=""/>
      </a:majorFont>
      <a:minorFont>
        <a:latin typeface="Calibri"/>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322</TotalTime>
  <Words>370</Words>
  <Application>Microsoft Office PowerPoint</Application>
  <PresentationFormat>On-screen Show (4:3)</PresentationFormat>
  <Paragraphs>67</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Marble Arch Paint Ltd.</vt:lpstr>
      <vt:lpstr>Presentation Layout</vt:lpstr>
      <vt:lpstr>Business Domain:</vt:lpstr>
      <vt:lpstr>Business Model:  POS</vt:lpstr>
      <vt:lpstr>Business Model Stock Control</vt:lpstr>
      <vt:lpstr>Structured Analysis</vt:lpstr>
      <vt:lpstr>FSM</vt:lpstr>
      <vt:lpstr>DB Model Class Diagram</vt:lpstr>
      <vt:lpstr>Project </vt:lpstr>
      <vt:lpstr>POS</vt:lpstr>
      <vt:lpstr>Stock Control</vt:lpstr>
      <vt:lpstr>Orders </vt:lpstr>
      <vt:lpstr>Future Direction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Marble Arch Paint Ltd.</dc:title>
  <dc:creator>Zoozie</dc:creator>
  <cp:lastModifiedBy>Zoozie</cp:lastModifiedBy>
  <cp:revision>52</cp:revision>
  <dcterms:created xsi:type="dcterms:W3CDTF">2013-05-28T17:59:37Z</dcterms:created>
  <dcterms:modified xsi:type="dcterms:W3CDTF">2013-05-30T09:46:20Z</dcterms:modified>
</cp:coreProperties>
</file>